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diagrams/layout1.xml" ContentType="application/vnd.openxmlformats-officedocument.drawingml.diagramLayout+xml"/>
  <Override PartName="/ppt/diagrams/data2.xml" ContentType="application/vnd.openxmlformats-officedocument.drawingml.diagramData+xml"/>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Default Extension="wdp" ContentType="image/vnd.ms-photo"/>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0"/>
  </p:notesMasterIdLst>
  <p:sldIdLst>
    <p:sldId id="256" r:id="rId2"/>
    <p:sldId id="290" r:id="rId3"/>
    <p:sldId id="257" r:id="rId4"/>
    <p:sldId id="289" r:id="rId5"/>
    <p:sldId id="259" r:id="rId6"/>
    <p:sldId id="263" r:id="rId7"/>
    <p:sldId id="264" r:id="rId8"/>
    <p:sldId id="265" r:id="rId9"/>
    <p:sldId id="306" r:id="rId10"/>
    <p:sldId id="307" r:id="rId11"/>
    <p:sldId id="295" r:id="rId12"/>
    <p:sldId id="296" r:id="rId13"/>
    <p:sldId id="297" r:id="rId14"/>
    <p:sldId id="298" r:id="rId15"/>
    <p:sldId id="299" r:id="rId16"/>
    <p:sldId id="300" r:id="rId17"/>
    <p:sldId id="301" r:id="rId18"/>
    <p:sldId id="302" r:id="rId19"/>
    <p:sldId id="303" r:id="rId20"/>
    <p:sldId id="304" r:id="rId21"/>
    <p:sldId id="305" r:id="rId22"/>
    <p:sldId id="261" r:id="rId23"/>
    <p:sldId id="283" r:id="rId24"/>
    <p:sldId id="291" r:id="rId25"/>
    <p:sldId id="292" r:id="rId26"/>
    <p:sldId id="293" r:id="rId27"/>
    <p:sldId id="294"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80" autoAdjust="0"/>
    <p:restoredTop sz="72193" autoAdjust="0"/>
  </p:normalViewPr>
  <p:slideViewPr>
    <p:cSldViewPr>
      <p:cViewPr varScale="1">
        <p:scale>
          <a:sx n="60" d="100"/>
          <a:sy n="60" d="100"/>
        </p:scale>
        <p:origin x="-134"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10"/>
  <c:chart>
    <c:autoTitleDeleted val="1"/>
    <c:plotArea>
      <c:layout/>
      <c:pieChart>
        <c:varyColors val="1"/>
        <c:ser>
          <c:idx val="0"/>
          <c:order val="0"/>
          <c:tx>
            <c:strRef>
              <c:f>Sheet1!$B$1</c:f>
              <c:strCache>
                <c:ptCount val="1"/>
                <c:pt idx="0">
                  <c:v>Unaccompanied Immigrant Children</c:v>
                </c:pt>
              </c:strCache>
            </c:strRef>
          </c:tx>
          <c:dPt>
            <c:idx val="2"/>
            <c:spPr>
              <a:ln>
                <a:solidFill>
                  <a:schemeClr val="tx1"/>
                </a:solidFill>
              </a:ln>
            </c:spPr>
          </c:dPt>
          <c:dLbls>
            <c:dLbl>
              <c:idx val="0"/>
              <c:layout>
                <c:manualLayout>
                  <c:x val="8.7552220034995645E-2"/>
                  <c:y val="-4.8147545652177499E-2"/>
                </c:manualLayout>
              </c:layout>
              <c:showVal val="1"/>
              <c:showCatName val="1"/>
            </c:dLbl>
            <c:dLbl>
              <c:idx val="1"/>
              <c:layout>
                <c:manualLayout>
                  <c:x val="-6.5748715004374462E-3"/>
                  <c:y val="4.2706544397999639E-2"/>
                </c:manualLayout>
              </c:layout>
              <c:showVal val="1"/>
              <c:showCatName val="1"/>
            </c:dLbl>
            <c:dLbl>
              <c:idx val="2"/>
              <c:layout/>
              <c:tx>
                <c:rich>
                  <a:bodyPr/>
                  <a:lstStyle/>
                  <a:p>
                    <a:r>
                      <a:rPr lang="en-US" sz="2200" dirty="0">
                        <a:solidFill>
                          <a:schemeClr val="tx2"/>
                        </a:solidFill>
                      </a:rPr>
                      <a:t>Elementary School, 17</a:t>
                    </a:r>
                    <a:endParaRPr lang="en-US" sz="2200" dirty="0"/>
                  </a:p>
                </c:rich>
              </c:tx>
              <c:showVal val="1"/>
              <c:showCatName val="1"/>
            </c:dLbl>
            <c:txPr>
              <a:bodyPr/>
              <a:lstStyle/>
              <a:p>
                <a:pPr>
                  <a:defRPr>
                    <a:solidFill>
                      <a:schemeClr val="tx2"/>
                    </a:solidFill>
                  </a:defRPr>
                </a:pPr>
                <a:endParaRPr lang="en-US"/>
              </a:p>
            </c:txPr>
            <c:showVal val="1"/>
            <c:showCatName val="1"/>
            <c:showLeaderLines val="1"/>
          </c:dLbls>
          <c:cat>
            <c:strRef>
              <c:f>Sheet1!$A$2:$A$5</c:f>
              <c:strCache>
                <c:ptCount val="4"/>
                <c:pt idx="0">
                  <c:v>High School</c:v>
                </c:pt>
                <c:pt idx="1">
                  <c:v>Middle School</c:v>
                </c:pt>
                <c:pt idx="2">
                  <c:v>Elementary School</c:v>
                </c:pt>
                <c:pt idx="3">
                  <c:v>Pre-K &amp; Younger</c:v>
                </c:pt>
              </c:strCache>
            </c:strRef>
          </c:cat>
          <c:val>
            <c:numRef>
              <c:f>Sheet1!$B$2:$B$5</c:f>
              <c:numCache>
                <c:formatCode>General</c:formatCode>
                <c:ptCount val="4"/>
                <c:pt idx="0">
                  <c:v>128</c:v>
                </c:pt>
                <c:pt idx="1">
                  <c:v>24</c:v>
                </c:pt>
                <c:pt idx="2">
                  <c:v>17</c:v>
                </c:pt>
                <c:pt idx="3">
                  <c:v>4</c:v>
                </c:pt>
              </c:numCache>
            </c:numRef>
          </c:val>
        </c:ser>
        <c:dLbls>
          <c:showVal val="1"/>
          <c:showCatName val="1"/>
        </c:dLbls>
        <c:firstSliceAng val="0"/>
      </c:pieChart>
    </c:plotArea>
    <c:plotVisOnly val="1"/>
    <c:dispBlanksAs val="zero"/>
  </c:chart>
  <c:txPr>
    <a:bodyPr/>
    <a:lstStyle/>
    <a:p>
      <a:pPr>
        <a:defRPr sz="1800">
          <a:solidFill>
            <a:schemeClr val="tx1"/>
          </a:solidFill>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style val="10"/>
  <c:chart>
    <c:autoTitleDeleted val="1"/>
    <c:plotArea>
      <c:layout/>
      <c:pieChart>
        <c:varyColors val="1"/>
        <c:ser>
          <c:idx val="0"/>
          <c:order val="0"/>
          <c:tx>
            <c:strRef>
              <c:f>Sheet1!$B$1</c:f>
              <c:strCache>
                <c:ptCount val="1"/>
                <c:pt idx="0">
                  <c:v>Unaccompanied Immigrant Children</c:v>
                </c:pt>
              </c:strCache>
            </c:strRef>
          </c:tx>
          <c:dLbls>
            <c:dLbl>
              <c:idx val="0"/>
              <c:layout>
                <c:manualLayout>
                  <c:x val="4.9684082458442712E-2"/>
                  <c:y val="8.0180594709611933E-2"/>
                </c:manualLayout>
              </c:layout>
              <c:showVal val="1"/>
              <c:showCatName val="1"/>
            </c:dLbl>
            <c:dLbl>
              <c:idx val="1"/>
              <c:layout>
                <c:manualLayout>
                  <c:x val="-6.5748715004374453E-3"/>
                  <c:y val="4.2706544397999632E-2"/>
                </c:manualLayout>
              </c:layout>
              <c:tx>
                <c:rich>
                  <a:bodyPr/>
                  <a:lstStyle/>
                  <a:p>
                    <a:r>
                      <a:rPr lang="en-US" dirty="0">
                        <a:solidFill>
                          <a:schemeClr val="tx2"/>
                        </a:solidFill>
                      </a:rPr>
                      <a:t>Ingleside-Excelsior, 53</a:t>
                    </a:r>
                    <a:endParaRPr lang="en-US" dirty="0"/>
                  </a:p>
                </c:rich>
              </c:tx>
              <c:showVal val="1"/>
              <c:showCatName val="1"/>
            </c:dLbl>
            <c:dLbl>
              <c:idx val="2"/>
              <c:layout>
                <c:manualLayout>
                  <c:x val="-4.4053682742782159E-2"/>
                  <c:y val="-1.6824903059957014E-2"/>
                </c:manualLayout>
              </c:layout>
              <c:showVal val="1"/>
              <c:showCatName val="1"/>
            </c:dLbl>
            <c:dLbl>
              <c:idx val="3"/>
              <c:layout>
                <c:manualLayout>
                  <c:x val="-2.1762904636920388E-2"/>
                  <c:y val="1.7979326658241795E-2"/>
                </c:manualLayout>
              </c:layout>
              <c:showVal val="1"/>
              <c:showCatName val="1"/>
            </c:dLbl>
            <c:dLbl>
              <c:idx val="4"/>
              <c:layout>
                <c:manualLayout>
                  <c:x val="-5.3657589676290467E-2"/>
                  <c:y val="1.9175874620610701E-2"/>
                </c:manualLayout>
              </c:layout>
              <c:showVal val="1"/>
              <c:showCatName val="1"/>
            </c:dLbl>
            <c:txPr>
              <a:bodyPr/>
              <a:lstStyle/>
              <a:p>
                <a:pPr>
                  <a:defRPr>
                    <a:solidFill>
                      <a:schemeClr val="tx2"/>
                    </a:solidFill>
                  </a:defRPr>
                </a:pPr>
                <a:endParaRPr lang="en-US"/>
              </a:p>
            </c:txPr>
            <c:showVal val="1"/>
            <c:showCatName val="1"/>
            <c:showLeaderLines val="1"/>
          </c:dLbls>
          <c:cat>
            <c:strRef>
              <c:f>Sheet1!$A$2:$A$6</c:f>
              <c:strCache>
                <c:ptCount val="5"/>
                <c:pt idx="0">
                  <c:v>Mission, Bernal</c:v>
                </c:pt>
                <c:pt idx="1">
                  <c:v>Ingelside-Excelsior</c:v>
                </c:pt>
                <c:pt idx="2">
                  <c:v>Bayview</c:v>
                </c:pt>
                <c:pt idx="3">
                  <c:v>Visitacion Valley</c:v>
                </c:pt>
                <c:pt idx="4">
                  <c:v>Other</c:v>
                </c:pt>
              </c:strCache>
            </c:strRef>
          </c:cat>
          <c:val>
            <c:numRef>
              <c:f>Sheet1!$B$2:$B$6</c:f>
              <c:numCache>
                <c:formatCode>General</c:formatCode>
                <c:ptCount val="5"/>
                <c:pt idx="0">
                  <c:v>39</c:v>
                </c:pt>
                <c:pt idx="1">
                  <c:v>53</c:v>
                </c:pt>
                <c:pt idx="2">
                  <c:v>37</c:v>
                </c:pt>
                <c:pt idx="3">
                  <c:v>18</c:v>
                </c:pt>
                <c:pt idx="4">
                  <c:v>26</c:v>
                </c:pt>
              </c:numCache>
            </c:numRef>
          </c:val>
        </c:ser>
        <c:dLbls>
          <c:showVal val="1"/>
          <c:showCatName val="1"/>
        </c:dLbls>
        <c:firstSliceAng val="0"/>
      </c:pieChart>
    </c:plotArea>
    <c:plotVisOnly val="1"/>
    <c:dispBlanksAs val="zero"/>
  </c:chart>
  <c:txPr>
    <a:bodyPr/>
    <a:lstStyle/>
    <a:p>
      <a:pPr>
        <a:defRPr sz="1800">
          <a:solidFill>
            <a:schemeClr val="tx1"/>
          </a:solidFill>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FOREIGN BORN POPULATION BY STATE</a:t>
            </a:r>
          </a:p>
          <a:p>
            <a:pPr>
              <a:defRPr/>
            </a:pPr>
            <a:r>
              <a:rPr lang="en-US"/>
              <a:t>(Percentage of National Foreign-Born Population)</a:t>
            </a:r>
          </a:p>
        </c:rich>
      </c:tx>
      <c:layout/>
    </c:title>
    <c:view3D>
      <c:rotX val="30"/>
      <c:perspective val="30"/>
    </c:view3D>
    <c:plotArea>
      <c:layout>
        <c:manualLayout>
          <c:layoutTarget val="inner"/>
          <c:xMode val="edge"/>
          <c:yMode val="edge"/>
          <c:x val="6.598818897637794E-2"/>
          <c:y val="0.19391287026621673"/>
          <c:w val="0.63383582677165362"/>
          <c:h val="0.72040354330708667"/>
        </c:manualLayout>
      </c:layout>
      <c:pie3DChart>
        <c:varyColors val="1"/>
        <c:ser>
          <c:idx val="0"/>
          <c:order val="0"/>
          <c:tx>
            <c:strRef>
              <c:f>Sheet1!$B$1</c:f>
              <c:strCache>
                <c:ptCount val="1"/>
                <c:pt idx="0">
                  <c:v>Sales</c:v>
                </c:pt>
              </c:strCache>
            </c:strRef>
          </c:tx>
          <c:dLbls>
            <c:numFmt formatCode="0.0%" sourceLinked="0"/>
            <c:showPercent val="1"/>
            <c:showLeaderLines val="1"/>
          </c:dLbls>
          <c:cat>
            <c:strRef>
              <c:f>Sheet1!$A$2:$A$12</c:f>
              <c:strCache>
                <c:ptCount val="11"/>
                <c:pt idx="0">
                  <c:v>California</c:v>
                </c:pt>
                <c:pt idx="1">
                  <c:v>New York</c:v>
                </c:pt>
                <c:pt idx="2">
                  <c:v>Texas</c:v>
                </c:pt>
                <c:pt idx="3">
                  <c:v>Florida</c:v>
                </c:pt>
                <c:pt idx="4">
                  <c:v>New Jersey</c:v>
                </c:pt>
                <c:pt idx="5">
                  <c:v>Illinois</c:v>
                </c:pt>
                <c:pt idx="6">
                  <c:v>Massachusetts</c:v>
                </c:pt>
                <c:pt idx="7">
                  <c:v>Georgia</c:v>
                </c:pt>
                <c:pt idx="8">
                  <c:v>Washington</c:v>
                </c:pt>
                <c:pt idx="9">
                  <c:v>Virginia</c:v>
                </c:pt>
                <c:pt idx="10">
                  <c:v>All other states</c:v>
                </c:pt>
              </c:strCache>
            </c:strRef>
          </c:cat>
          <c:val>
            <c:numRef>
              <c:f>Sheet1!$B$2:$B$12</c:f>
              <c:numCache>
                <c:formatCode>General</c:formatCode>
                <c:ptCount val="11"/>
                <c:pt idx="0">
                  <c:v>25.2</c:v>
                </c:pt>
                <c:pt idx="1">
                  <c:v>10.7</c:v>
                </c:pt>
                <c:pt idx="2">
                  <c:v>10.4</c:v>
                </c:pt>
                <c:pt idx="3">
                  <c:v>9.2000000000000011</c:v>
                </c:pt>
                <c:pt idx="4">
                  <c:v>4.7</c:v>
                </c:pt>
                <c:pt idx="5">
                  <c:v>4.5</c:v>
                </c:pt>
                <c:pt idx="6">
                  <c:v>2.4</c:v>
                </c:pt>
                <c:pt idx="7">
                  <c:v>2.2999999999999998</c:v>
                </c:pt>
                <c:pt idx="8">
                  <c:v>2.2999999999999998</c:v>
                </c:pt>
                <c:pt idx="9">
                  <c:v>2.2000000000000002</c:v>
                </c:pt>
                <c:pt idx="10">
                  <c:v>26.1</c:v>
                </c:pt>
              </c:numCache>
            </c:numRef>
          </c:val>
        </c:ser>
        <c:ser>
          <c:idx val="1"/>
          <c:order val="1"/>
          <c:tx>
            <c:strRef>
              <c:f>Sheet1!$C$1</c:f>
              <c:strCache>
                <c:ptCount val="1"/>
                <c:pt idx="0">
                  <c:v>Column1</c:v>
                </c:pt>
              </c:strCache>
            </c:strRef>
          </c:tx>
          <c:dLbls>
            <c:showPercent val="1"/>
            <c:showLeaderLines val="1"/>
          </c:dLbls>
          <c:cat>
            <c:strRef>
              <c:f>Sheet1!$A$2:$A$12</c:f>
              <c:strCache>
                <c:ptCount val="11"/>
                <c:pt idx="0">
                  <c:v>California</c:v>
                </c:pt>
                <c:pt idx="1">
                  <c:v>New York</c:v>
                </c:pt>
                <c:pt idx="2">
                  <c:v>Texas</c:v>
                </c:pt>
                <c:pt idx="3">
                  <c:v>Florida</c:v>
                </c:pt>
                <c:pt idx="4">
                  <c:v>New Jersey</c:v>
                </c:pt>
                <c:pt idx="5">
                  <c:v>Illinois</c:v>
                </c:pt>
                <c:pt idx="6">
                  <c:v>Massachusetts</c:v>
                </c:pt>
                <c:pt idx="7">
                  <c:v>Georgia</c:v>
                </c:pt>
                <c:pt idx="8">
                  <c:v>Washington</c:v>
                </c:pt>
                <c:pt idx="9">
                  <c:v>Virginia</c:v>
                </c:pt>
                <c:pt idx="10">
                  <c:v>All other states</c:v>
                </c:pt>
              </c:strCache>
            </c:strRef>
          </c:cat>
          <c:val>
            <c:numRef>
              <c:f>Sheet1!$C$2:$C$12</c:f>
              <c:numCache>
                <c:formatCode>General</c:formatCode>
                <c:ptCount val="11"/>
              </c:numCache>
            </c:numRef>
          </c:val>
        </c:ser>
        <c:dLbls>
          <c:showPercent val="1"/>
        </c:dLbls>
      </c:pie3DChart>
    </c:plotArea>
    <c:legend>
      <c:legendPos val="r"/>
      <c:layout>
        <c:manualLayout>
          <c:xMode val="edge"/>
          <c:yMode val="edge"/>
          <c:x val="0.74965841409246936"/>
          <c:y val="0.17543264753196181"/>
          <c:w val="0.22752112860892382"/>
          <c:h val="0.8029665823022113"/>
        </c:manualLayout>
      </c:layout>
    </c:legend>
    <c:plotVisOnly val="1"/>
    <c:dispBlanksAs val="zero"/>
  </c:chart>
  <c:txPr>
    <a:bodyPr/>
    <a:lstStyle/>
    <a:p>
      <a:pPr>
        <a:defRPr sz="1800"/>
      </a:pPr>
      <a:endParaRPr lang="en-US"/>
    </a:p>
  </c:txPr>
  <c:externalData r:id="rId1"/>
  <c:userShapes r:id="rId2"/>
</c:chartSpace>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070C8D-3579-434B-AA36-6B7E746F9914}" type="doc">
      <dgm:prSet loTypeId="urn:microsoft.com/office/officeart/2005/8/layout/lProcess2" loCatId="list" qsTypeId="urn:microsoft.com/office/officeart/2005/8/quickstyle/simple1" qsCatId="simple" csTypeId="urn:microsoft.com/office/officeart/2005/8/colors/accent1_3" csCatId="accent1" phldr="1"/>
      <dgm:spPr/>
      <dgm:t>
        <a:bodyPr/>
        <a:lstStyle/>
        <a:p>
          <a:endParaRPr lang="en-US"/>
        </a:p>
      </dgm:t>
    </dgm:pt>
    <dgm:pt modelId="{8310FD30-CCFC-4064-ACA1-3801B34F9EDA}">
      <dgm:prSet phldrT="[Text]" custT="1"/>
      <dgm:spPr/>
      <dgm:t>
        <a:bodyPr/>
        <a:lstStyle/>
        <a:p>
          <a:r>
            <a:rPr lang="en-US" sz="2800" b="1" dirty="0" smtClean="0">
              <a:solidFill>
                <a:schemeClr val="bg2">
                  <a:lumMod val="25000"/>
                </a:schemeClr>
              </a:solidFill>
              <a:latin typeface="Candara" panose="020E0502030303020204" pitchFamily="34" charset="0"/>
            </a:rPr>
            <a:t>Elementary</a:t>
          </a:r>
          <a:endParaRPr lang="en-US" sz="2800" b="1" dirty="0">
            <a:solidFill>
              <a:schemeClr val="bg2">
                <a:lumMod val="25000"/>
              </a:schemeClr>
            </a:solidFill>
            <a:latin typeface="Candara" panose="020E0502030303020204" pitchFamily="34" charset="0"/>
          </a:endParaRPr>
        </a:p>
      </dgm:t>
    </dgm:pt>
    <dgm:pt modelId="{7D950E15-8BB4-4A90-B2A9-24FCD7CDD21E}" type="parTrans" cxnId="{41AF7440-737C-4F84-91A1-BFB7F1D02310}">
      <dgm:prSet/>
      <dgm:spPr/>
      <dgm:t>
        <a:bodyPr/>
        <a:lstStyle/>
        <a:p>
          <a:endParaRPr lang="en-US"/>
        </a:p>
      </dgm:t>
    </dgm:pt>
    <dgm:pt modelId="{FE3E7AA8-A00A-4F28-B5C6-B2F1D9514AEC}" type="sibTrans" cxnId="{41AF7440-737C-4F84-91A1-BFB7F1D02310}">
      <dgm:prSet/>
      <dgm:spPr/>
      <dgm:t>
        <a:bodyPr/>
        <a:lstStyle/>
        <a:p>
          <a:endParaRPr lang="en-US"/>
        </a:p>
      </dgm:t>
    </dgm:pt>
    <dgm:pt modelId="{3614A46C-B7B0-4CB6-8C19-F7A899BEE7E1}">
      <dgm:prSet phldrT="[Text]" custT="1"/>
      <dgm:spPr/>
      <dgm:t>
        <a:bodyPr/>
        <a:lstStyle/>
        <a:p>
          <a:pPr marL="225425" indent="-225425" algn="l"/>
          <a:r>
            <a:rPr lang="en-US" sz="2000" dirty="0" smtClean="0">
              <a:latin typeface="Candara" panose="020E0502030303020204" pitchFamily="34" charset="0"/>
            </a:rPr>
            <a:t> - Chinese Education Center</a:t>
          </a:r>
        </a:p>
        <a:p>
          <a:pPr marL="225425" indent="-225425" algn="l"/>
          <a:r>
            <a:rPr lang="en-US" sz="2000" dirty="0" smtClean="0">
              <a:latin typeface="Candara" panose="020E0502030303020204" pitchFamily="34" charset="0"/>
            </a:rPr>
            <a:t> - Mission Education Center</a:t>
          </a:r>
          <a:endParaRPr lang="en-US" sz="2000" dirty="0">
            <a:latin typeface="Candara" panose="020E0502030303020204" pitchFamily="34" charset="0"/>
          </a:endParaRPr>
        </a:p>
      </dgm:t>
    </dgm:pt>
    <dgm:pt modelId="{A6EE8845-CB36-4A0F-AA83-A330BF7B168B}" type="parTrans" cxnId="{D1F27E5C-39E4-4D2D-B688-725A5FA7731B}">
      <dgm:prSet/>
      <dgm:spPr/>
      <dgm:t>
        <a:bodyPr/>
        <a:lstStyle/>
        <a:p>
          <a:endParaRPr lang="en-US"/>
        </a:p>
      </dgm:t>
    </dgm:pt>
    <dgm:pt modelId="{66BEB858-0DD8-4D00-B2A6-D38B668C12B1}" type="sibTrans" cxnId="{D1F27E5C-39E4-4D2D-B688-725A5FA7731B}">
      <dgm:prSet/>
      <dgm:spPr/>
      <dgm:t>
        <a:bodyPr/>
        <a:lstStyle/>
        <a:p>
          <a:endParaRPr lang="en-US"/>
        </a:p>
      </dgm:t>
    </dgm:pt>
    <dgm:pt modelId="{65AC8420-4EED-4C52-ADED-7A4C186809CA}">
      <dgm:prSet phldrT="[Text]" custT="1"/>
      <dgm:spPr/>
      <dgm:t>
        <a:bodyPr/>
        <a:lstStyle/>
        <a:p>
          <a:r>
            <a:rPr lang="en-US" sz="2800" b="1" dirty="0" smtClean="0">
              <a:solidFill>
                <a:schemeClr val="bg2">
                  <a:lumMod val="25000"/>
                </a:schemeClr>
              </a:solidFill>
              <a:latin typeface="Candara" panose="020E0502030303020204" pitchFamily="34" charset="0"/>
            </a:rPr>
            <a:t>Middle</a:t>
          </a:r>
          <a:endParaRPr lang="en-US" sz="2800" b="1" dirty="0">
            <a:solidFill>
              <a:schemeClr val="bg2">
                <a:lumMod val="25000"/>
              </a:schemeClr>
            </a:solidFill>
            <a:latin typeface="Candara" panose="020E0502030303020204" pitchFamily="34" charset="0"/>
          </a:endParaRPr>
        </a:p>
      </dgm:t>
    </dgm:pt>
    <dgm:pt modelId="{B85B9C5C-E27C-4802-9743-61FC49B4F2A7}" type="parTrans" cxnId="{E81BA44B-0708-4B3F-8355-32EF1E153BF3}">
      <dgm:prSet/>
      <dgm:spPr/>
      <dgm:t>
        <a:bodyPr/>
        <a:lstStyle/>
        <a:p>
          <a:endParaRPr lang="en-US"/>
        </a:p>
      </dgm:t>
    </dgm:pt>
    <dgm:pt modelId="{A4C4D02D-5753-4365-AC5F-9C23FC38F54C}" type="sibTrans" cxnId="{E81BA44B-0708-4B3F-8355-32EF1E153BF3}">
      <dgm:prSet/>
      <dgm:spPr/>
      <dgm:t>
        <a:bodyPr/>
        <a:lstStyle/>
        <a:p>
          <a:endParaRPr lang="en-US"/>
        </a:p>
      </dgm:t>
    </dgm:pt>
    <dgm:pt modelId="{7497FCC7-58BD-4DC1-BFE6-AB16B5BFFC1B}">
      <dgm:prSet phldrT="[Text]" custT="1"/>
      <dgm:spPr/>
      <dgm:t>
        <a:bodyPr/>
        <a:lstStyle/>
        <a:p>
          <a:pPr marL="285750" indent="-285750" algn="l"/>
          <a:r>
            <a:rPr lang="en-US" sz="2000" dirty="0" smtClean="0">
              <a:latin typeface="Candara" panose="020E0502030303020204" pitchFamily="34" charset="0"/>
            </a:rPr>
            <a:t> - Everett</a:t>
          </a:r>
        </a:p>
        <a:p>
          <a:pPr marL="285750" indent="-285750" algn="l"/>
          <a:r>
            <a:rPr lang="en-US" sz="2000" dirty="0" smtClean="0">
              <a:latin typeface="Candara" panose="020E0502030303020204" pitchFamily="34" charset="0"/>
            </a:rPr>
            <a:t> - Francisco</a:t>
          </a:r>
        </a:p>
        <a:p>
          <a:pPr marL="285750" indent="-285750" algn="l"/>
          <a:r>
            <a:rPr lang="en-US" sz="2000" dirty="0" smtClean="0">
              <a:latin typeface="Candara" panose="020E0502030303020204" pitchFamily="34" charset="0"/>
            </a:rPr>
            <a:t> - Marina</a:t>
          </a:r>
        </a:p>
        <a:p>
          <a:pPr marL="285750" indent="-285750" algn="l"/>
          <a:r>
            <a:rPr lang="en-US" sz="2000" dirty="0" smtClean="0">
              <a:latin typeface="Candara" panose="020E0502030303020204" pitchFamily="34" charset="0"/>
            </a:rPr>
            <a:t> - Visitacion Valley</a:t>
          </a:r>
          <a:endParaRPr lang="en-US" sz="2000" dirty="0">
            <a:latin typeface="Candara" panose="020E0502030303020204" pitchFamily="34" charset="0"/>
          </a:endParaRPr>
        </a:p>
      </dgm:t>
    </dgm:pt>
    <dgm:pt modelId="{C80E4B48-503C-428E-AF0F-73BE65A6E611}" type="parTrans" cxnId="{D189445D-33CA-4EF1-8F36-825320512DE9}">
      <dgm:prSet/>
      <dgm:spPr/>
      <dgm:t>
        <a:bodyPr/>
        <a:lstStyle/>
        <a:p>
          <a:endParaRPr lang="en-US"/>
        </a:p>
      </dgm:t>
    </dgm:pt>
    <dgm:pt modelId="{B756D551-4F54-4BBD-859E-4D10BDD1540E}" type="sibTrans" cxnId="{D189445D-33CA-4EF1-8F36-825320512DE9}">
      <dgm:prSet/>
      <dgm:spPr/>
      <dgm:t>
        <a:bodyPr/>
        <a:lstStyle/>
        <a:p>
          <a:endParaRPr lang="en-US"/>
        </a:p>
      </dgm:t>
    </dgm:pt>
    <dgm:pt modelId="{62924BF3-A067-47AB-83CC-E74350F3EBD3}">
      <dgm:prSet phldrT="[Text]" custT="1"/>
      <dgm:spPr/>
      <dgm:t>
        <a:bodyPr/>
        <a:lstStyle/>
        <a:p>
          <a:r>
            <a:rPr lang="en-US" sz="2800" b="1" dirty="0" smtClean="0">
              <a:solidFill>
                <a:schemeClr val="bg2">
                  <a:lumMod val="25000"/>
                </a:schemeClr>
              </a:solidFill>
              <a:latin typeface="Candara" panose="020E0502030303020204" pitchFamily="34" charset="0"/>
            </a:rPr>
            <a:t>High</a:t>
          </a:r>
          <a:endParaRPr lang="en-US" sz="2800" b="1" dirty="0">
            <a:solidFill>
              <a:schemeClr val="bg2">
                <a:lumMod val="25000"/>
              </a:schemeClr>
            </a:solidFill>
            <a:latin typeface="Candara" panose="020E0502030303020204" pitchFamily="34" charset="0"/>
          </a:endParaRPr>
        </a:p>
      </dgm:t>
    </dgm:pt>
    <dgm:pt modelId="{DF1A9E35-B428-49D8-8EA0-3ACFAD04D838}" type="parTrans" cxnId="{40A38B22-94FC-4315-BB0F-AEDD3473B91E}">
      <dgm:prSet/>
      <dgm:spPr/>
      <dgm:t>
        <a:bodyPr/>
        <a:lstStyle/>
        <a:p>
          <a:endParaRPr lang="en-US"/>
        </a:p>
      </dgm:t>
    </dgm:pt>
    <dgm:pt modelId="{B36C0B70-6875-4FC6-930D-7190F011180A}" type="sibTrans" cxnId="{40A38B22-94FC-4315-BB0F-AEDD3473B91E}">
      <dgm:prSet/>
      <dgm:spPr/>
      <dgm:t>
        <a:bodyPr/>
        <a:lstStyle/>
        <a:p>
          <a:endParaRPr lang="en-US"/>
        </a:p>
      </dgm:t>
    </dgm:pt>
    <dgm:pt modelId="{A3B12DBE-61AB-4370-8ACC-89C2F312829D}">
      <dgm:prSet phldrT="[Text]" custT="1"/>
      <dgm:spPr>
        <a:solidFill>
          <a:schemeClr val="bg2">
            <a:lumMod val="25000"/>
          </a:schemeClr>
        </a:solidFill>
      </dgm:spPr>
      <dgm:t>
        <a:bodyPr/>
        <a:lstStyle/>
        <a:p>
          <a:pPr marL="225425" indent="-225425" algn="l"/>
          <a:r>
            <a:rPr lang="en-US" sz="2000" dirty="0" smtClean="0">
              <a:latin typeface="Candara" panose="020E0502030303020204" pitchFamily="34" charset="0"/>
            </a:rPr>
            <a:t> - Galileo</a:t>
          </a:r>
        </a:p>
        <a:p>
          <a:pPr marL="225425" indent="-225425" algn="l"/>
          <a:r>
            <a:rPr lang="en-US" sz="2000" dirty="0" smtClean="0">
              <a:latin typeface="Candara" panose="020E0502030303020204" pitchFamily="34" charset="0"/>
            </a:rPr>
            <a:t> - Lincoln</a:t>
          </a:r>
        </a:p>
        <a:p>
          <a:pPr marL="225425" indent="-225425" algn="l"/>
          <a:r>
            <a:rPr lang="en-US" sz="2000" dirty="0" smtClean="0">
              <a:latin typeface="Candara" panose="020E0502030303020204" pitchFamily="34" charset="0"/>
            </a:rPr>
            <a:t> - Marshall</a:t>
          </a:r>
        </a:p>
        <a:p>
          <a:pPr marL="225425" indent="-225425" algn="l"/>
          <a:r>
            <a:rPr lang="en-US" sz="2000" dirty="0" smtClean="0">
              <a:latin typeface="Candara" panose="020E0502030303020204" pitchFamily="34" charset="0"/>
            </a:rPr>
            <a:t> - Mission</a:t>
          </a:r>
        </a:p>
        <a:p>
          <a:pPr marL="225425" indent="-225425" algn="l"/>
          <a:r>
            <a:rPr lang="en-US" sz="2000" dirty="0" smtClean="0">
              <a:latin typeface="Candara" panose="020E0502030303020204" pitchFamily="34" charset="0"/>
            </a:rPr>
            <a:t> </a:t>
          </a:r>
          <a:r>
            <a:rPr lang="en-US" sz="1800" dirty="0" smtClean="0">
              <a:latin typeface="Candara" panose="020E0502030303020204" pitchFamily="34" charset="0"/>
            </a:rPr>
            <a:t>- SF International</a:t>
          </a:r>
        </a:p>
        <a:p>
          <a:pPr marL="225425" indent="-225425" algn="l"/>
          <a:r>
            <a:rPr lang="en-US" sz="2000" dirty="0" smtClean="0">
              <a:latin typeface="Candara" panose="020E0502030303020204" pitchFamily="34" charset="0"/>
            </a:rPr>
            <a:t> - Washington</a:t>
          </a:r>
        </a:p>
      </dgm:t>
    </dgm:pt>
    <dgm:pt modelId="{492C92C5-9320-4B23-B684-625FB4BC9B7D}" type="parTrans" cxnId="{52675A34-2DB1-4AB4-AB47-BB5624C8E270}">
      <dgm:prSet/>
      <dgm:spPr/>
      <dgm:t>
        <a:bodyPr/>
        <a:lstStyle/>
        <a:p>
          <a:endParaRPr lang="en-US"/>
        </a:p>
      </dgm:t>
    </dgm:pt>
    <dgm:pt modelId="{E836C37E-946A-4BD0-9F95-B097541BD83C}" type="sibTrans" cxnId="{52675A34-2DB1-4AB4-AB47-BB5624C8E270}">
      <dgm:prSet/>
      <dgm:spPr/>
      <dgm:t>
        <a:bodyPr/>
        <a:lstStyle/>
        <a:p>
          <a:endParaRPr lang="en-US"/>
        </a:p>
      </dgm:t>
    </dgm:pt>
    <dgm:pt modelId="{74232FFD-4491-4635-AFBA-165022155C4A}" type="pres">
      <dgm:prSet presAssocID="{FA070C8D-3579-434B-AA36-6B7E746F9914}" presName="theList" presStyleCnt="0">
        <dgm:presLayoutVars>
          <dgm:dir/>
          <dgm:animLvl val="lvl"/>
          <dgm:resizeHandles val="exact"/>
        </dgm:presLayoutVars>
      </dgm:prSet>
      <dgm:spPr/>
      <dgm:t>
        <a:bodyPr/>
        <a:lstStyle/>
        <a:p>
          <a:endParaRPr lang="en-US"/>
        </a:p>
      </dgm:t>
    </dgm:pt>
    <dgm:pt modelId="{CB8E1655-61B9-4415-81DF-F26F7F955FCB}" type="pres">
      <dgm:prSet presAssocID="{8310FD30-CCFC-4064-ACA1-3801B34F9EDA}" presName="compNode" presStyleCnt="0"/>
      <dgm:spPr/>
    </dgm:pt>
    <dgm:pt modelId="{6C078763-53B7-47A3-9271-559CC1ED3AB0}" type="pres">
      <dgm:prSet presAssocID="{8310FD30-CCFC-4064-ACA1-3801B34F9EDA}" presName="aNode" presStyleLbl="bgShp" presStyleIdx="0" presStyleCnt="3"/>
      <dgm:spPr/>
      <dgm:t>
        <a:bodyPr/>
        <a:lstStyle/>
        <a:p>
          <a:endParaRPr lang="en-US"/>
        </a:p>
      </dgm:t>
    </dgm:pt>
    <dgm:pt modelId="{94A9A8FA-BC9C-42ED-A170-50C2AE20C2D7}" type="pres">
      <dgm:prSet presAssocID="{8310FD30-CCFC-4064-ACA1-3801B34F9EDA}" presName="textNode" presStyleLbl="bgShp" presStyleIdx="0" presStyleCnt="3"/>
      <dgm:spPr/>
      <dgm:t>
        <a:bodyPr/>
        <a:lstStyle/>
        <a:p>
          <a:endParaRPr lang="en-US"/>
        </a:p>
      </dgm:t>
    </dgm:pt>
    <dgm:pt modelId="{B9467953-385C-4084-AAA5-FCD891438FB3}" type="pres">
      <dgm:prSet presAssocID="{8310FD30-CCFC-4064-ACA1-3801B34F9EDA}" presName="compChildNode" presStyleCnt="0"/>
      <dgm:spPr/>
    </dgm:pt>
    <dgm:pt modelId="{C0EAF14E-5C39-4325-A3C0-9C32795A63D7}" type="pres">
      <dgm:prSet presAssocID="{8310FD30-CCFC-4064-ACA1-3801B34F9EDA}" presName="theInnerList" presStyleCnt="0"/>
      <dgm:spPr/>
    </dgm:pt>
    <dgm:pt modelId="{A23945F4-3319-4D4B-8507-627ADB19089E}" type="pres">
      <dgm:prSet presAssocID="{3614A46C-B7B0-4CB6-8C19-F7A899BEE7E1}" presName="childNode" presStyleLbl="node1" presStyleIdx="0" presStyleCnt="3" custScaleY="120198">
        <dgm:presLayoutVars>
          <dgm:bulletEnabled val="1"/>
        </dgm:presLayoutVars>
      </dgm:prSet>
      <dgm:spPr/>
      <dgm:t>
        <a:bodyPr/>
        <a:lstStyle/>
        <a:p>
          <a:endParaRPr lang="en-US"/>
        </a:p>
      </dgm:t>
    </dgm:pt>
    <dgm:pt modelId="{DF0974C7-495A-4B40-850E-2D96991E3957}" type="pres">
      <dgm:prSet presAssocID="{8310FD30-CCFC-4064-ACA1-3801B34F9EDA}" presName="aSpace" presStyleCnt="0"/>
      <dgm:spPr/>
    </dgm:pt>
    <dgm:pt modelId="{20CC4207-44CC-400C-8155-FCDF7CA8FA12}" type="pres">
      <dgm:prSet presAssocID="{65AC8420-4EED-4C52-ADED-7A4C186809CA}" presName="compNode" presStyleCnt="0"/>
      <dgm:spPr/>
    </dgm:pt>
    <dgm:pt modelId="{1E465F60-A0C2-4BC3-AE20-9D28593E8E76}" type="pres">
      <dgm:prSet presAssocID="{65AC8420-4EED-4C52-ADED-7A4C186809CA}" presName="aNode" presStyleLbl="bgShp" presStyleIdx="1" presStyleCnt="3"/>
      <dgm:spPr/>
      <dgm:t>
        <a:bodyPr/>
        <a:lstStyle/>
        <a:p>
          <a:endParaRPr lang="en-US"/>
        </a:p>
      </dgm:t>
    </dgm:pt>
    <dgm:pt modelId="{10E8379F-59D7-4D18-A9E1-D53F8F5A35C5}" type="pres">
      <dgm:prSet presAssocID="{65AC8420-4EED-4C52-ADED-7A4C186809CA}" presName="textNode" presStyleLbl="bgShp" presStyleIdx="1" presStyleCnt="3"/>
      <dgm:spPr/>
      <dgm:t>
        <a:bodyPr/>
        <a:lstStyle/>
        <a:p>
          <a:endParaRPr lang="en-US"/>
        </a:p>
      </dgm:t>
    </dgm:pt>
    <dgm:pt modelId="{8321878E-75D2-4A78-9CEE-14359DE52704}" type="pres">
      <dgm:prSet presAssocID="{65AC8420-4EED-4C52-ADED-7A4C186809CA}" presName="compChildNode" presStyleCnt="0"/>
      <dgm:spPr/>
    </dgm:pt>
    <dgm:pt modelId="{1C8A7F96-C47F-41AB-9387-0946F91B0BF1}" type="pres">
      <dgm:prSet presAssocID="{65AC8420-4EED-4C52-ADED-7A4C186809CA}" presName="theInnerList" presStyleCnt="0"/>
      <dgm:spPr/>
    </dgm:pt>
    <dgm:pt modelId="{32B9A6D8-D8B2-4EB4-A216-173C1334B09B}" type="pres">
      <dgm:prSet presAssocID="{7497FCC7-58BD-4DC1-BFE6-AB16B5BFFC1B}" presName="childNode" presStyleLbl="node1" presStyleIdx="1" presStyleCnt="3" custScaleY="108978">
        <dgm:presLayoutVars>
          <dgm:bulletEnabled val="1"/>
        </dgm:presLayoutVars>
      </dgm:prSet>
      <dgm:spPr/>
      <dgm:t>
        <a:bodyPr/>
        <a:lstStyle/>
        <a:p>
          <a:endParaRPr lang="en-US"/>
        </a:p>
      </dgm:t>
    </dgm:pt>
    <dgm:pt modelId="{694F839F-5530-45FD-BD6E-D6D8BAE91B90}" type="pres">
      <dgm:prSet presAssocID="{65AC8420-4EED-4C52-ADED-7A4C186809CA}" presName="aSpace" presStyleCnt="0"/>
      <dgm:spPr/>
    </dgm:pt>
    <dgm:pt modelId="{C1B8A732-3D06-47CC-BE23-0B6F99843620}" type="pres">
      <dgm:prSet presAssocID="{62924BF3-A067-47AB-83CC-E74350F3EBD3}" presName="compNode" presStyleCnt="0"/>
      <dgm:spPr/>
    </dgm:pt>
    <dgm:pt modelId="{AD933A16-7CFB-46A6-B516-FA18A2CB72AB}" type="pres">
      <dgm:prSet presAssocID="{62924BF3-A067-47AB-83CC-E74350F3EBD3}" presName="aNode" presStyleLbl="bgShp" presStyleIdx="2" presStyleCnt="3"/>
      <dgm:spPr/>
      <dgm:t>
        <a:bodyPr/>
        <a:lstStyle/>
        <a:p>
          <a:endParaRPr lang="en-US"/>
        </a:p>
      </dgm:t>
    </dgm:pt>
    <dgm:pt modelId="{291D2E9C-3D4A-4A16-8C06-E4F5E0E0DEC3}" type="pres">
      <dgm:prSet presAssocID="{62924BF3-A067-47AB-83CC-E74350F3EBD3}" presName="textNode" presStyleLbl="bgShp" presStyleIdx="2" presStyleCnt="3"/>
      <dgm:spPr/>
      <dgm:t>
        <a:bodyPr/>
        <a:lstStyle/>
        <a:p>
          <a:endParaRPr lang="en-US"/>
        </a:p>
      </dgm:t>
    </dgm:pt>
    <dgm:pt modelId="{5F27B2BE-BA54-420F-B5D6-2ABB0B371026}" type="pres">
      <dgm:prSet presAssocID="{62924BF3-A067-47AB-83CC-E74350F3EBD3}" presName="compChildNode" presStyleCnt="0"/>
      <dgm:spPr/>
    </dgm:pt>
    <dgm:pt modelId="{25B69876-F0AB-43D3-A770-A0289B90C6EB}" type="pres">
      <dgm:prSet presAssocID="{62924BF3-A067-47AB-83CC-E74350F3EBD3}" presName="theInnerList" presStyleCnt="0"/>
      <dgm:spPr/>
    </dgm:pt>
    <dgm:pt modelId="{B885C947-5C8C-43C6-B78E-2582BFA4CC77}" type="pres">
      <dgm:prSet presAssocID="{A3B12DBE-61AB-4370-8ACC-89C2F312829D}" presName="childNode" presStyleLbl="node1" presStyleIdx="2" presStyleCnt="3" custScaleX="109343" custScaleY="117154">
        <dgm:presLayoutVars>
          <dgm:bulletEnabled val="1"/>
        </dgm:presLayoutVars>
      </dgm:prSet>
      <dgm:spPr/>
      <dgm:t>
        <a:bodyPr/>
        <a:lstStyle/>
        <a:p>
          <a:endParaRPr lang="en-US"/>
        </a:p>
      </dgm:t>
    </dgm:pt>
  </dgm:ptLst>
  <dgm:cxnLst>
    <dgm:cxn modelId="{31753825-7808-44BD-A072-67BDB88AC950}" type="presOf" srcId="{65AC8420-4EED-4C52-ADED-7A4C186809CA}" destId="{1E465F60-A0C2-4BC3-AE20-9D28593E8E76}" srcOrd="0" destOrd="0" presId="urn:microsoft.com/office/officeart/2005/8/layout/lProcess2"/>
    <dgm:cxn modelId="{41AF7440-737C-4F84-91A1-BFB7F1D02310}" srcId="{FA070C8D-3579-434B-AA36-6B7E746F9914}" destId="{8310FD30-CCFC-4064-ACA1-3801B34F9EDA}" srcOrd="0" destOrd="0" parTransId="{7D950E15-8BB4-4A90-B2A9-24FCD7CDD21E}" sibTransId="{FE3E7AA8-A00A-4F28-B5C6-B2F1D9514AEC}"/>
    <dgm:cxn modelId="{94E53C58-39D2-4C8E-9671-59DEEDB2CDD7}" type="presOf" srcId="{65AC8420-4EED-4C52-ADED-7A4C186809CA}" destId="{10E8379F-59D7-4D18-A9E1-D53F8F5A35C5}" srcOrd="1" destOrd="0" presId="urn:microsoft.com/office/officeart/2005/8/layout/lProcess2"/>
    <dgm:cxn modelId="{55D4B5C3-34C5-43AB-9340-3632075A199F}" type="presOf" srcId="{A3B12DBE-61AB-4370-8ACC-89C2F312829D}" destId="{B885C947-5C8C-43C6-B78E-2582BFA4CC77}" srcOrd="0" destOrd="0" presId="urn:microsoft.com/office/officeart/2005/8/layout/lProcess2"/>
    <dgm:cxn modelId="{E81BA44B-0708-4B3F-8355-32EF1E153BF3}" srcId="{FA070C8D-3579-434B-AA36-6B7E746F9914}" destId="{65AC8420-4EED-4C52-ADED-7A4C186809CA}" srcOrd="1" destOrd="0" parTransId="{B85B9C5C-E27C-4802-9743-61FC49B4F2A7}" sibTransId="{A4C4D02D-5753-4365-AC5F-9C23FC38F54C}"/>
    <dgm:cxn modelId="{40A38B22-94FC-4315-BB0F-AEDD3473B91E}" srcId="{FA070C8D-3579-434B-AA36-6B7E746F9914}" destId="{62924BF3-A067-47AB-83CC-E74350F3EBD3}" srcOrd="2" destOrd="0" parTransId="{DF1A9E35-B428-49D8-8EA0-3ACFAD04D838}" sibTransId="{B36C0B70-6875-4FC6-930D-7190F011180A}"/>
    <dgm:cxn modelId="{2AB589A5-E906-4977-B7EA-83A2A476E2A4}" type="presOf" srcId="{3614A46C-B7B0-4CB6-8C19-F7A899BEE7E1}" destId="{A23945F4-3319-4D4B-8507-627ADB19089E}" srcOrd="0" destOrd="0" presId="urn:microsoft.com/office/officeart/2005/8/layout/lProcess2"/>
    <dgm:cxn modelId="{80BA5550-3714-43A8-8D1C-58FD6D229A35}" type="presOf" srcId="{8310FD30-CCFC-4064-ACA1-3801B34F9EDA}" destId="{6C078763-53B7-47A3-9271-559CC1ED3AB0}" srcOrd="0" destOrd="0" presId="urn:microsoft.com/office/officeart/2005/8/layout/lProcess2"/>
    <dgm:cxn modelId="{53494439-8653-4EFA-8B04-883ED31D9FB4}" type="presOf" srcId="{62924BF3-A067-47AB-83CC-E74350F3EBD3}" destId="{AD933A16-7CFB-46A6-B516-FA18A2CB72AB}" srcOrd="0" destOrd="0" presId="urn:microsoft.com/office/officeart/2005/8/layout/lProcess2"/>
    <dgm:cxn modelId="{52675A34-2DB1-4AB4-AB47-BB5624C8E270}" srcId="{62924BF3-A067-47AB-83CC-E74350F3EBD3}" destId="{A3B12DBE-61AB-4370-8ACC-89C2F312829D}" srcOrd="0" destOrd="0" parTransId="{492C92C5-9320-4B23-B684-625FB4BC9B7D}" sibTransId="{E836C37E-946A-4BD0-9F95-B097541BD83C}"/>
    <dgm:cxn modelId="{39375777-E30E-4590-AAB5-F22F7FD1D4FE}" type="presOf" srcId="{62924BF3-A067-47AB-83CC-E74350F3EBD3}" destId="{291D2E9C-3D4A-4A16-8C06-E4F5E0E0DEC3}" srcOrd="1" destOrd="0" presId="urn:microsoft.com/office/officeart/2005/8/layout/lProcess2"/>
    <dgm:cxn modelId="{593BDFE3-962D-408A-8553-78405E02BE6D}" type="presOf" srcId="{FA070C8D-3579-434B-AA36-6B7E746F9914}" destId="{74232FFD-4491-4635-AFBA-165022155C4A}" srcOrd="0" destOrd="0" presId="urn:microsoft.com/office/officeart/2005/8/layout/lProcess2"/>
    <dgm:cxn modelId="{D189445D-33CA-4EF1-8F36-825320512DE9}" srcId="{65AC8420-4EED-4C52-ADED-7A4C186809CA}" destId="{7497FCC7-58BD-4DC1-BFE6-AB16B5BFFC1B}" srcOrd="0" destOrd="0" parTransId="{C80E4B48-503C-428E-AF0F-73BE65A6E611}" sibTransId="{B756D551-4F54-4BBD-859E-4D10BDD1540E}"/>
    <dgm:cxn modelId="{B65C25D3-072D-4ECC-9FD8-9107ABA7F139}" type="presOf" srcId="{7497FCC7-58BD-4DC1-BFE6-AB16B5BFFC1B}" destId="{32B9A6D8-D8B2-4EB4-A216-173C1334B09B}" srcOrd="0" destOrd="0" presId="urn:microsoft.com/office/officeart/2005/8/layout/lProcess2"/>
    <dgm:cxn modelId="{2D1C4792-369E-4BF8-88DD-C8C8923BC3AD}" type="presOf" srcId="{8310FD30-CCFC-4064-ACA1-3801B34F9EDA}" destId="{94A9A8FA-BC9C-42ED-A170-50C2AE20C2D7}" srcOrd="1" destOrd="0" presId="urn:microsoft.com/office/officeart/2005/8/layout/lProcess2"/>
    <dgm:cxn modelId="{D1F27E5C-39E4-4D2D-B688-725A5FA7731B}" srcId="{8310FD30-CCFC-4064-ACA1-3801B34F9EDA}" destId="{3614A46C-B7B0-4CB6-8C19-F7A899BEE7E1}" srcOrd="0" destOrd="0" parTransId="{A6EE8845-CB36-4A0F-AA83-A330BF7B168B}" sibTransId="{66BEB858-0DD8-4D00-B2A6-D38B668C12B1}"/>
    <dgm:cxn modelId="{279F3BC5-2ECF-4411-A5CA-6A000E4E28CF}" type="presParOf" srcId="{74232FFD-4491-4635-AFBA-165022155C4A}" destId="{CB8E1655-61B9-4415-81DF-F26F7F955FCB}" srcOrd="0" destOrd="0" presId="urn:microsoft.com/office/officeart/2005/8/layout/lProcess2"/>
    <dgm:cxn modelId="{C7BDD7CD-CEF1-4D8A-A435-88E0392C8903}" type="presParOf" srcId="{CB8E1655-61B9-4415-81DF-F26F7F955FCB}" destId="{6C078763-53B7-47A3-9271-559CC1ED3AB0}" srcOrd="0" destOrd="0" presId="urn:microsoft.com/office/officeart/2005/8/layout/lProcess2"/>
    <dgm:cxn modelId="{C470E2A3-5F22-47F7-9621-7720DB601DC9}" type="presParOf" srcId="{CB8E1655-61B9-4415-81DF-F26F7F955FCB}" destId="{94A9A8FA-BC9C-42ED-A170-50C2AE20C2D7}" srcOrd="1" destOrd="0" presId="urn:microsoft.com/office/officeart/2005/8/layout/lProcess2"/>
    <dgm:cxn modelId="{A5C17521-1702-4075-8682-FE6B51DCDF4A}" type="presParOf" srcId="{CB8E1655-61B9-4415-81DF-F26F7F955FCB}" destId="{B9467953-385C-4084-AAA5-FCD891438FB3}" srcOrd="2" destOrd="0" presId="urn:microsoft.com/office/officeart/2005/8/layout/lProcess2"/>
    <dgm:cxn modelId="{BAB28CA6-5B01-4885-A008-701222952466}" type="presParOf" srcId="{B9467953-385C-4084-AAA5-FCD891438FB3}" destId="{C0EAF14E-5C39-4325-A3C0-9C32795A63D7}" srcOrd="0" destOrd="0" presId="urn:microsoft.com/office/officeart/2005/8/layout/lProcess2"/>
    <dgm:cxn modelId="{FF555481-D867-47E5-BEF2-7B4E468A7181}" type="presParOf" srcId="{C0EAF14E-5C39-4325-A3C0-9C32795A63D7}" destId="{A23945F4-3319-4D4B-8507-627ADB19089E}" srcOrd="0" destOrd="0" presId="urn:microsoft.com/office/officeart/2005/8/layout/lProcess2"/>
    <dgm:cxn modelId="{4E687726-7F9D-4BEB-90F7-B90DD34C35F1}" type="presParOf" srcId="{74232FFD-4491-4635-AFBA-165022155C4A}" destId="{DF0974C7-495A-4B40-850E-2D96991E3957}" srcOrd="1" destOrd="0" presId="urn:microsoft.com/office/officeart/2005/8/layout/lProcess2"/>
    <dgm:cxn modelId="{0B1CDDAC-D6BC-4DB7-BBAE-1C52813C78D2}" type="presParOf" srcId="{74232FFD-4491-4635-AFBA-165022155C4A}" destId="{20CC4207-44CC-400C-8155-FCDF7CA8FA12}" srcOrd="2" destOrd="0" presId="urn:microsoft.com/office/officeart/2005/8/layout/lProcess2"/>
    <dgm:cxn modelId="{85D9BAE0-19CB-4693-8018-4CA14ED694B0}" type="presParOf" srcId="{20CC4207-44CC-400C-8155-FCDF7CA8FA12}" destId="{1E465F60-A0C2-4BC3-AE20-9D28593E8E76}" srcOrd="0" destOrd="0" presId="urn:microsoft.com/office/officeart/2005/8/layout/lProcess2"/>
    <dgm:cxn modelId="{1E79AFF6-95FE-47B0-A0CE-FC2EB7955AA5}" type="presParOf" srcId="{20CC4207-44CC-400C-8155-FCDF7CA8FA12}" destId="{10E8379F-59D7-4D18-A9E1-D53F8F5A35C5}" srcOrd="1" destOrd="0" presId="urn:microsoft.com/office/officeart/2005/8/layout/lProcess2"/>
    <dgm:cxn modelId="{23A7BB64-6170-4ECB-A9E5-1561F67142BF}" type="presParOf" srcId="{20CC4207-44CC-400C-8155-FCDF7CA8FA12}" destId="{8321878E-75D2-4A78-9CEE-14359DE52704}" srcOrd="2" destOrd="0" presId="urn:microsoft.com/office/officeart/2005/8/layout/lProcess2"/>
    <dgm:cxn modelId="{02D2EC2C-2264-4194-9D04-65860FDCCA7E}" type="presParOf" srcId="{8321878E-75D2-4A78-9CEE-14359DE52704}" destId="{1C8A7F96-C47F-41AB-9387-0946F91B0BF1}" srcOrd="0" destOrd="0" presId="urn:microsoft.com/office/officeart/2005/8/layout/lProcess2"/>
    <dgm:cxn modelId="{13DAD800-BC48-4CEE-95B7-767B5CF36C76}" type="presParOf" srcId="{1C8A7F96-C47F-41AB-9387-0946F91B0BF1}" destId="{32B9A6D8-D8B2-4EB4-A216-173C1334B09B}" srcOrd="0" destOrd="0" presId="urn:microsoft.com/office/officeart/2005/8/layout/lProcess2"/>
    <dgm:cxn modelId="{97D3ADDB-59D2-49E0-988A-681FE00F36A0}" type="presParOf" srcId="{74232FFD-4491-4635-AFBA-165022155C4A}" destId="{694F839F-5530-45FD-BD6E-D6D8BAE91B90}" srcOrd="3" destOrd="0" presId="urn:microsoft.com/office/officeart/2005/8/layout/lProcess2"/>
    <dgm:cxn modelId="{A1640B19-9F72-4488-B7F8-715C07AFB0FC}" type="presParOf" srcId="{74232FFD-4491-4635-AFBA-165022155C4A}" destId="{C1B8A732-3D06-47CC-BE23-0B6F99843620}" srcOrd="4" destOrd="0" presId="urn:microsoft.com/office/officeart/2005/8/layout/lProcess2"/>
    <dgm:cxn modelId="{B0D1802C-19C5-4807-8AB2-917BD135EDA3}" type="presParOf" srcId="{C1B8A732-3D06-47CC-BE23-0B6F99843620}" destId="{AD933A16-7CFB-46A6-B516-FA18A2CB72AB}" srcOrd="0" destOrd="0" presId="urn:microsoft.com/office/officeart/2005/8/layout/lProcess2"/>
    <dgm:cxn modelId="{EA582A0B-08B8-41B9-BD03-43BE9724D3EC}" type="presParOf" srcId="{C1B8A732-3D06-47CC-BE23-0B6F99843620}" destId="{291D2E9C-3D4A-4A16-8C06-E4F5E0E0DEC3}" srcOrd="1" destOrd="0" presId="urn:microsoft.com/office/officeart/2005/8/layout/lProcess2"/>
    <dgm:cxn modelId="{3E0388F3-1B2F-4AA4-8565-FAA7D8386DCD}" type="presParOf" srcId="{C1B8A732-3D06-47CC-BE23-0B6F99843620}" destId="{5F27B2BE-BA54-420F-B5D6-2ABB0B371026}" srcOrd="2" destOrd="0" presId="urn:microsoft.com/office/officeart/2005/8/layout/lProcess2"/>
    <dgm:cxn modelId="{BAC3AED1-175C-4359-A525-1DFDD6E3F21D}" type="presParOf" srcId="{5F27B2BE-BA54-420F-B5D6-2ABB0B371026}" destId="{25B69876-F0AB-43D3-A770-A0289B90C6EB}" srcOrd="0" destOrd="0" presId="urn:microsoft.com/office/officeart/2005/8/layout/lProcess2"/>
    <dgm:cxn modelId="{A5A4CCD6-53FD-4FB4-8D0B-6F00D64ABF3F}" type="presParOf" srcId="{25B69876-F0AB-43D3-A770-A0289B90C6EB}" destId="{B885C947-5C8C-43C6-B78E-2582BFA4CC77}" srcOrd="0" destOrd="0" presId="urn:microsoft.com/office/officeart/2005/8/layout/l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C0ABA58-A43E-4A19-93B0-DDFDDF6B9CCC}" type="doc">
      <dgm:prSet loTypeId="urn:microsoft.com/office/officeart/2005/8/layout/radial5" loCatId="cycle" qsTypeId="urn:microsoft.com/office/officeart/2005/8/quickstyle/simple1" qsCatId="simple" csTypeId="urn:microsoft.com/office/officeart/2005/8/colors/colorful2" csCatId="colorful" phldr="1"/>
      <dgm:spPr/>
      <dgm:t>
        <a:bodyPr/>
        <a:lstStyle/>
        <a:p>
          <a:endParaRPr lang="en-US"/>
        </a:p>
      </dgm:t>
    </dgm:pt>
    <dgm:pt modelId="{00EDBE6B-D34E-409B-A8A8-4C32D24E5BAB}">
      <dgm:prSet phldrT="[Text]" custT="1"/>
      <dgm:spPr/>
      <dgm:t>
        <a:bodyPr/>
        <a:lstStyle/>
        <a:p>
          <a:r>
            <a:rPr lang="en-US" sz="2000" b="1" dirty="0" smtClean="0">
              <a:latin typeface="Candara" panose="020E0502030303020204" pitchFamily="34" charset="0"/>
            </a:rPr>
            <a:t>Newcomer EL</a:t>
          </a:r>
          <a:endParaRPr lang="en-US" sz="2000" b="1" dirty="0">
            <a:latin typeface="Candara" panose="020E0502030303020204" pitchFamily="34" charset="0"/>
          </a:endParaRPr>
        </a:p>
      </dgm:t>
    </dgm:pt>
    <dgm:pt modelId="{9187F211-F057-4F95-BC40-269D6A632090}" type="parTrans" cxnId="{1021A824-C506-443A-94A0-119F578466F0}">
      <dgm:prSet/>
      <dgm:spPr/>
      <dgm:t>
        <a:bodyPr/>
        <a:lstStyle/>
        <a:p>
          <a:endParaRPr lang="en-US"/>
        </a:p>
      </dgm:t>
    </dgm:pt>
    <dgm:pt modelId="{B0E3EB5F-E5CC-4788-B20C-3625393E90C5}" type="sibTrans" cxnId="{1021A824-C506-443A-94A0-119F578466F0}">
      <dgm:prSet/>
      <dgm:spPr/>
      <dgm:t>
        <a:bodyPr/>
        <a:lstStyle/>
        <a:p>
          <a:endParaRPr lang="en-US"/>
        </a:p>
      </dgm:t>
    </dgm:pt>
    <dgm:pt modelId="{0FA6C283-10DA-4752-B6A3-72AE7FD0561F}">
      <dgm:prSet phldrT="[Text]" custT="1"/>
      <dgm:spPr/>
      <dgm:t>
        <a:bodyPr/>
        <a:lstStyle/>
        <a:p>
          <a:r>
            <a:rPr lang="en-US" sz="2000" b="1" dirty="0" smtClean="0">
              <a:latin typeface="Candara" panose="020E0502030303020204" pitchFamily="34" charset="0"/>
            </a:rPr>
            <a:t>1. School Counseling: </a:t>
          </a:r>
          <a:r>
            <a:rPr lang="en-US" sz="1400" b="1" dirty="0" smtClean="0">
              <a:latin typeface="Candara" panose="020E0502030303020204" pitchFamily="34" charset="0"/>
            </a:rPr>
            <a:t>Academic Orientation &amp; Placement, Post Secondary Options, AB 540, Resources and Referrals</a:t>
          </a:r>
          <a:endParaRPr lang="en-US" sz="1400" b="1" dirty="0">
            <a:latin typeface="Candara" panose="020E0502030303020204" pitchFamily="34" charset="0"/>
          </a:endParaRPr>
        </a:p>
      </dgm:t>
    </dgm:pt>
    <dgm:pt modelId="{5204FAC1-26C2-45C7-824C-56B2FF1A4684}" type="parTrans" cxnId="{8D462B29-3374-4F79-B610-D10944F016C7}">
      <dgm:prSet/>
      <dgm:spPr/>
      <dgm:t>
        <a:bodyPr/>
        <a:lstStyle/>
        <a:p>
          <a:endParaRPr lang="en-US" dirty="0"/>
        </a:p>
      </dgm:t>
    </dgm:pt>
    <dgm:pt modelId="{95EA260D-D873-4C72-9ABF-0EE8EE51071C}" type="sibTrans" cxnId="{8D462B29-3374-4F79-B610-D10944F016C7}">
      <dgm:prSet/>
      <dgm:spPr/>
      <dgm:t>
        <a:bodyPr/>
        <a:lstStyle/>
        <a:p>
          <a:endParaRPr lang="en-US"/>
        </a:p>
      </dgm:t>
    </dgm:pt>
    <dgm:pt modelId="{A0AD5DF7-B401-43DC-B1DC-55DD0D8CF8BD}">
      <dgm:prSet phldrT="[Text]" custT="1"/>
      <dgm:spPr/>
      <dgm:t>
        <a:bodyPr/>
        <a:lstStyle/>
        <a:p>
          <a:r>
            <a:rPr lang="en-US" sz="2000" b="1" dirty="0" smtClean="0">
              <a:latin typeface="Candara" panose="020E0502030303020204" pitchFamily="34" charset="0"/>
            </a:rPr>
            <a:t>2. Newcomer Pathway Teachers: </a:t>
          </a:r>
          <a:r>
            <a:rPr lang="en-US" sz="1400" b="1" dirty="0" smtClean="0">
              <a:latin typeface="Candara" panose="020E0502030303020204" pitchFamily="34" charset="0"/>
            </a:rPr>
            <a:t>Transitional Academic Support, Intensive ELD</a:t>
          </a:r>
          <a:endParaRPr lang="en-US" sz="1400" b="1" dirty="0">
            <a:latin typeface="Candara" panose="020E0502030303020204" pitchFamily="34" charset="0"/>
          </a:endParaRPr>
        </a:p>
      </dgm:t>
    </dgm:pt>
    <dgm:pt modelId="{D2250285-0044-47BA-81DE-AC0FAB0EFA5D}" type="parTrans" cxnId="{FCD42121-4E85-4011-BE68-A631C550A4FC}">
      <dgm:prSet/>
      <dgm:spPr/>
      <dgm:t>
        <a:bodyPr/>
        <a:lstStyle/>
        <a:p>
          <a:endParaRPr lang="en-US" dirty="0"/>
        </a:p>
      </dgm:t>
    </dgm:pt>
    <dgm:pt modelId="{509CBCAD-D3F6-46DD-816F-59FF37BD6D45}" type="sibTrans" cxnId="{FCD42121-4E85-4011-BE68-A631C550A4FC}">
      <dgm:prSet/>
      <dgm:spPr/>
      <dgm:t>
        <a:bodyPr/>
        <a:lstStyle/>
        <a:p>
          <a:endParaRPr lang="en-US"/>
        </a:p>
      </dgm:t>
    </dgm:pt>
    <dgm:pt modelId="{FF0BE2B1-2FC2-4058-98C8-76EF0004E6D4}">
      <dgm:prSet phldrT="[Text]" custT="1"/>
      <dgm:spPr/>
      <dgm:t>
        <a:bodyPr/>
        <a:lstStyle/>
        <a:p>
          <a:r>
            <a:rPr lang="en-US" sz="2000" b="1" dirty="0" smtClean="0">
              <a:latin typeface="Candara" panose="020E0502030303020204" pitchFamily="34" charset="0"/>
            </a:rPr>
            <a:t>3. HS Wellness Program: </a:t>
          </a:r>
          <a:r>
            <a:rPr lang="en-US" sz="1400" b="0" dirty="0" smtClean="0">
              <a:latin typeface="Candara" panose="020E0502030303020204" pitchFamily="34" charset="0"/>
            </a:rPr>
            <a:t> Physical and Mental Health Services, Resources and Referrals to  Legal, Housing and Other Social Services</a:t>
          </a:r>
          <a:endParaRPr lang="en-US" sz="1400" b="0" dirty="0">
            <a:latin typeface="Candara" panose="020E0502030303020204" pitchFamily="34" charset="0"/>
          </a:endParaRPr>
        </a:p>
      </dgm:t>
    </dgm:pt>
    <dgm:pt modelId="{C1E14347-8820-4466-A040-AC053F035402}" type="parTrans" cxnId="{239350D8-238F-4FE9-B174-F3E53C4F366F}">
      <dgm:prSet/>
      <dgm:spPr/>
      <dgm:t>
        <a:bodyPr/>
        <a:lstStyle/>
        <a:p>
          <a:endParaRPr lang="en-US" dirty="0"/>
        </a:p>
      </dgm:t>
    </dgm:pt>
    <dgm:pt modelId="{04D0F829-5BF7-47BD-B4A6-2A3D1C04A963}" type="sibTrans" cxnId="{239350D8-238F-4FE9-B174-F3E53C4F366F}">
      <dgm:prSet/>
      <dgm:spPr/>
      <dgm:t>
        <a:bodyPr/>
        <a:lstStyle/>
        <a:p>
          <a:endParaRPr lang="en-US"/>
        </a:p>
      </dgm:t>
    </dgm:pt>
    <dgm:pt modelId="{6708AD67-45E2-4263-AA4D-C0CF324EFFF8}">
      <dgm:prSet phldrT="[Text]" custT="1"/>
      <dgm:spPr/>
      <dgm:t>
        <a:bodyPr/>
        <a:lstStyle/>
        <a:p>
          <a:r>
            <a:rPr lang="en-US" sz="2000" b="1" dirty="0" smtClean="0">
              <a:latin typeface="Candara" panose="020E0502030303020204" pitchFamily="34" charset="0"/>
            </a:rPr>
            <a:t>4. School Partnerships: </a:t>
          </a:r>
          <a:r>
            <a:rPr lang="en-US" sz="1400" b="1" dirty="0" smtClean="0">
              <a:latin typeface="Candara" panose="020E0502030303020204" pitchFamily="34" charset="0"/>
            </a:rPr>
            <a:t>Academic &amp; Peer Support, Legal Services</a:t>
          </a:r>
          <a:endParaRPr lang="en-US" sz="1400" b="1" dirty="0">
            <a:latin typeface="Candara" panose="020E0502030303020204" pitchFamily="34" charset="0"/>
          </a:endParaRPr>
        </a:p>
      </dgm:t>
    </dgm:pt>
    <dgm:pt modelId="{EB64D977-7BEA-4CAB-970C-DE2B2A6813DB}" type="parTrans" cxnId="{BDC8783A-C4A1-448B-9BFA-76742373C29E}">
      <dgm:prSet/>
      <dgm:spPr/>
      <dgm:t>
        <a:bodyPr/>
        <a:lstStyle/>
        <a:p>
          <a:endParaRPr lang="en-US" dirty="0"/>
        </a:p>
      </dgm:t>
    </dgm:pt>
    <dgm:pt modelId="{E0F6D38B-BA58-4B2D-86ED-A89F1DB9572B}" type="sibTrans" cxnId="{BDC8783A-C4A1-448B-9BFA-76742373C29E}">
      <dgm:prSet/>
      <dgm:spPr/>
      <dgm:t>
        <a:bodyPr/>
        <a:lstStyle/>
        <a:p>
          <a:endParaRPr lang="en-US"/>
        </a:p>
      </dgm:t>
    </dgm:pt>
    <dgm:pt modelId="{F3804964-433C-4567-8E67-346C6EF87C08}" type="pres">
      <dgm:prSet presAssocID="{DC0ABA58-A43E-4A19-93B0-DDFDDF6B9CCC}" presName="Name0" presStyleCnt="0">
        <dgm:presLayoutVars>
          <dgm:chMax val="1"/>
          <dgm:dir/>
          <dgm:animLvl val="ctr"/>
          <dgm:resizeHandles val="exact"/>
        </dgm:presLayoutVars>
      </dgm:prSet>
      <dgm:spPr/>
      <dgm:t>
        <a:bodyPr/>
        <a:lstStyle/>
        <a:p>
          <a:endParaRPr lang="en-US"/>
        </a:p>
      </dgm:t>
    </dgm:pt>
    <dgm:pt modelId="{3E4F4BE1-7856-45BD-97F8-0D136263D231}" type="pres">
      <dgm:prSet presAssocID="{00EDBE6B-D34E-409B-A8A8-4C32D24E5BAB}" presName="centerShape" presStyleLbl="node0" presStyleIdx="0" presStyleCnt="1" custScaleX="124197" custScaleY="119132"/>
      <dgm:spPr/>
      <dgm:t>
        <a:bodyPr/>
        <a:lstStyle/>
        <a:p>
          <a:endParaRPr lang="en-US"/>
        </a:p>
      </dgm:t>
    </dgm:pt>
    <dgm:pt modelId="{976D8C90-17D5-4C09-82F6-EDE7B94CB781}" type="pres">
      <dgm:prSet presAssocID="{5204FAC1-26C2-45C7-824C-56B2FF1A4684}" presName="parTrans" presStyleLbl="sibTrans2D1" presStyleIdx="0" presStyleCnt="4"/>
      <dgm:spPr/>
      <dgm:t>
        <a:bodyPr/>
        <a:lstStyle/>
        <a:p>
          <a:endParaRPr lang="en-US"/>
        </a:p>
      </dgm:t>
    </dgm:pt>
    <dgm:pt modelId="{DCE9EB37-4D0F-40E8-889B-C374D4AED86B}" type="pres">
      <dgm:prSet presAssocID="{5204FAC1-26C2-45C7-824C-56B2FF1A4684}" presName="connectorText" presStyleLbl="sibTrans2D1" presStyleIdx="0" presStyleCnt="4"/>
      <dgm:spPr/>
      <dgm:t>
        <a:bodyPr/>
        <a:lstStyle/>
        <a:p>
          <a:endParaRPr lang="en-US"/>
        </a:p>
      </dgm:t>
    </dgm:pt>
    <dgm:pt modelId="{704852B3-6F61-46CF-9510-8A854CEB9B2E}" type="pres">
      <dgm:prSet presAssocID="{0FA6C283-10DA-4752-B6A3-72AE7FD0561F}" presName="node" presStyleLbl="node1" presStyleIdx="0" presStyleCnt="4" custScaleX="201326" custScaleY="102748" custRadScaleRad="105403" custRadScaleInc="-2170">
        <dgm:presLayoutVars>
          <dgm:bulletEnabled val="1"/>
        </dgm:presLayoutVars>
      </dgm:prSet>
      <dgm:spPr/>
      <dgm:t>
        <a:bodyPr/>
        <a:lstStyle/>
        <a:p>
          <a:endParaRPr lang="en-US"/>
        </a:p>
      </dgm:t>
    </dgm:pt>
    <dgm:pt modelId="{93314E58-123F-4DD4-935D-7FB000B4D5DA}" type="pres">
      <dgm:prSet presAssocID="{D2250285-0044-47BA-81DE-AC0FAB0EFA5D}" presName="parTrans" presStyleLbl="sibTrans2D1" presStyleIdx="1" presStyleCnt="4"/>
      <dgm:spPr/>
      <dgm:t>
        <a:bodyPr/>
        <a:lstStyle/>
        <a:p>
          <a:endParaRPr lang="en-US"/>
        </a:p>
      </dgm:t>
    </dgm:pt>
    <dgm:pt modelId="{CFB1405D-1AAC-42A0-A95A-D2EF94AB56F9}" type="pres">
      <dgm:prSet presAssocID="{D2250285-0044-47BA-81DE-AC0FAB0EFA5D}" presName="connectorText" presStyleLbl="sibTrans2D1" presStyleIdx="1" presStyleCnt="4"/>
      <dgm:spPr/>
      <dgm:t>
        <a:bodyPr/>
        <a:lstStyle/>
        <a:p>
          <a:endParaRPr lang="en-US"/>
        </a:p>
      </dgm:t>
    </dgm:pt>
    <dgm:pt modelId="{3643FC7D-53C6-4DD3-BC68-62663458F79D}" type="pres">
      <dgm:prSet presAssocID="{A0AD5DF7-B401-43DC-B1DC-55DD0D8CF8BD}" presName="node" presStyleLbl="node1" presStyleIdx="1" presStyleCnt="4" custScaleX="210445" custRadScaleRad="145369" custRadScaleInc="-2302">
        <dgm:presLayoutVars>
          <dgm:bulletEnabled val="1"/>
        </dgm:presLayoutVars>
      </dgm:prSet>
      <dgm:spPr/>
      <dgm:t>
        <a:bodyPr/>
        <a:lstStyle/>
        <a:p>
          <a:endParaRPr lang="en-US"/>
        </a:p>
      </dgm:t>
    </dgm:pt>
    <dgm:pt modelId="{E55063A3-0821-4BDA-9A3F-BB6E90E18943}" type="pres">
      <dgm:prSet presAssocID="{C1E14347-8820-4466-A040-AC053F035402}" presName="parTrans" presStyleLbl="sibTrans2D1" presStyleIdx="2" presStyleCnt="4"/>
      <dgm:spPr/>
      <dgm:t>
        <a:bodyPr/>
        <a:lstStyle/>
        <a:p>
          <a:endParaRPr lang="en-US"/>
        </a:p>
      </dgm:t>
    </dgm:pt>
    <dgm:pt modelId="{BC10CB05-219B-404C-954D-481A7B29D3EF}" type="pres">
      <dgm:prSet presAssocID="{C1E14347-8820-4466-A040-AC053F035402}" presName="connectorText" presStyleLbl="sibTrans2D1" presStyleIdx="2" presStyleCnt="4"/>
      <dgm:spPr/>
      <dgm:t>
        <a:bodyPr/>
        <a:lstStyle/>
        <a:p>
          <a:endParaRPr lang="en-US"/>
        </a:p>
      </dgm:t>
    </dgm:pt>
    <dgm:pt modelId="{09B5D0E1-D043-43E6-9EF3-32EA1A738084}" type="pres">
      <dgm:prSet presAssocID="{FF0BE2B1-2FC2-4058-98C8-76EF0004E6D4}" presName="node" presStyleLbl="node1" presStyleIdx="2" presStyleCnt="4" custScaleX="211753" custScaleY="107881">
        <dgm:presLayoutVars>
          <dgm:bulletEnabled val="1"/>
        </dgm:presLayoutVars>
      </dgm:prSet>
      <dgm:spPr/>
      <dgm:t>
        <a:bodyPr/>
        <a:lstStyle/>
        <a:p>
          <a:endParaRPr lang="en-US"/>
        </a:p>
      </dgm:t>
    </dgm:pt>
    <dgm:pt modelId="{6E77CCA1-19B9-4526-9E93-E24CFA227AA7}" type="pres">
      <dgm:prSet presAssocID="{EB64D977-7BEA-4CAB-970C-DE2B2A6813DB}" presName="parTrans" presStyleLbl="sibTrans2D1" presStyleIdx="3" presStyleCnt="4"/>
      <dgm:spPr/>
      <dgm:t>
        <a:bodyPr/>
        <a:lstStyle/>
        <a:p>
          <a:endParaRPr lang="en-US"/>
        </a:p>
      </dgm:t>
    </dgm:pt>
    <dgm:pt modelId="{49ADDA0B-371D-4C33-AE0B-2E968A143C6B}" type="pres">
      <dgm:prSet presAssocID="{EB64D977-7BEA-4CAB-970C-DE2B2A6813DB}" presName="connectorText" presStyleLbl="sibTrans2D1" presStyleIdx="3" presStyleCnt="4"/>
      <dgm:spPr/>
      <dgm:t>
        <a:bodyPr/>
        <a:lstStyle/>
        <a:p>
          <a:endParaRPr lang="en-US"/>
        </a:p>
      </dgm:t>
    </dgm:pt>
    <dgm:pt modelId="{677E8AB4-77E0-47F7-BC5D-A7F4051A3D10}" type="pres">
      <dgm:prSet presAssocID="{6708AD67-45E2-4263-AA4D-C0CF324EFFF8}" presName="node" presStyleLbl="node1" presStyleIdx="3" presStyleCnt="4" custScaleX="205159" custRadScaleRad="148688" custRadScaleInc="4836">
        <dgm:presLayoutVars>
          <dgm:bulletEnabled val="1"/>
        </dgm:presLayoutVars>
      </dgm:prSet>
      <dgm:spPr/>
      <dgm:t>
        <a:bodyPr/>
        <a:lstStyle/>
        <a:p>
          <a:endParaRPr lang="en-US"/>
        </a:p>
      </dgm:t>
    </dgm:pt>
  </dgm:ptLst>
  <dgm:cxnLst>
    <dgm:cxn modelId="{89C1247C-296E-4D80-868B-EBFBBAF29BFD}" type="presOf" srcId="{DC0ABA58-A43E-4A19-93B0-DDFDDF6B9CCC}" destId="{F3804964-433C-4567-8E67-346C6EF87C08}" srcOrd="0" destOrd="0" presId="urn:microsoft.com/office/officeart/2005/8/layout/radial5"/>
    <dgm:cxn modelId="{288D1820-D9C5-4B87-81A9-88363DF5E4E7}" type="presOf" srcId="{00EDBE6B-D34E-409B-A8A8-4C32D24E5BAB}" destId="{3E4F4BE1-7856-45BD-97F8-0D136263D231}" srcOrd="0" destOrd="0" presId="urn:microsoft.com/office/officeart/2005/8/layout/radial5"/>
    <dgm:cxn modelId="{E5307277-A7E3-41E7-8BD2-AB7CFD983942}" type="presOf" srcId="{EB64D977-7BEA-4CAB-970C-DE2B2A6813DB}" destId="{6E77CCA1-19B9-4526-9E93-E24CFA227AA7}" srcOrd="0" destOrd="0" presId="urn:microsoft.com/office/officeart/2005/8/layout/radial5"/>
    <dgm:cxn modelId="{BAC8B44C-D36A-42B6-9F48-347EA7F4B564}" type="presOf" srcId="{D2250285-0044-47BA-81DE-AC0FAB0EFA5D}" destId="{CFB1405D-1AAC-42A0-A95A-D2EF94AB56F9}" srcOrd="1" destOrd="0" presId="urn:microsoft.com/office/officeart/2005/8/layout/radial5"/>
    <dgm:cxn modelId="{BDC8783A-C4A1-448B-9BFA-76742373C29E}" srcId="{00EDBE6B-D34E-409B-A8A8-4C32D24E5BAB}" destId="{6708AD67-45E2-4263-AA4D-C0CF324EFFF8}" srcOrd="3" destOrd="0" parTransId="{EB64D977-7BEA-4CAB-970C-DE2B2A6813DB}" sibTransId="{E0F6D38B-BA58-4B2D-86ED-A89F1DB9572B}"/>
    <dgm:cxn modelId="{8D462B29-3374-4F79-B610-D10944F016C7}" srcId="{00EDBE6B-D34E-409B-A8A8-4C32D24E5BAB}" destId="{0FA6C283-10DA-4752-B6A3-72AE7FD0561F}" srcOrd="0" destOrd="0" parTransId="{5204FAC1-26C2-45C7-824C-56B2FF1A4684}" sibTransId="{95EA260D-D873-4C72-9ABF-0EE8EE51071C}"/>
    <dgm:cxn modelId="{FCD42121-4E85-4011-BE68-A631C550A4FC}" srcId="{00EDBE6B-D34E-409B-A8A8-4C32D24E5BAB}" destId="{A0AD5DF7-B401-43DC-B1DC-55DD0D8CF8BD}" srcOrd="1" destOrd="0" parTransId="{D2250285-0044-47BA-81DE-AC0FAB0EFA5D}" sibTransId="{509CBCAD-D3F6-46DD-816F-59FF37BD6D45}"/>
    <dgm:cxn modelId="{465E77EB-000C-4CCC-9BE1-5475282B4DF2}" type="presOf" srcId="{EB64D977-7BEA-4CAB-970C-DE2B2A6813DB}" destId="{49ADDA0B-371D-4C33-AE0B-2E968A143C6B}" srcOrd="1" destOrd="0" presId="urn:microsoft.com/office/officeart/2005/8/layout/radial5"/>
    <dgm:cxn modelId="{1021A824-C506-443A-94A0-119F578466F0}" srcId="{DC0ABA58-A43E-4A19-93B0-DDFDDF6B9CCC}" destId="{00EDBE6B-D34E-409B-A8A8-4C32D24E5BAB}" srcOrd="0" destOrd="0" parTransId="{9187F211-F057-4F95-BC40-269D6A632090}" sibTransId="{B0E3EB5F-E5CC-4788-B20C-3625393E90C5}"/>
    <dgm:cxn modelId="{86E944B6-EBEB-48A6-8A73-463551170988}" type="presOf" srcId="{5204FAC1-26C2-45C7-824C-56B2FF1A4684}" destId="{976D8C90-17D5-4C09-82F6-EDE7B94CB781}" srcOrd="0" destOrd="0" presId="urn:microsoft.com/office/officeart/2005/8/layout/radial5"/>
    <dgm:cxn modelId="{C11B85CD-93A3-43D9-899C-B4327E6C29A4}" type="presOf" srcId="{D2250285-0044-47BA-81DE-AC0FAB0EFA5D}" destId="{93314E58-123F-4DD4-935D-7FB000B4D5DA}" srcOrd="0" destOrd="0" presId="urn:microsoft.com/office/officeart/2005/8/layout/radial5"/>
    <dgm:cxn modelId="{3167B183-A070-464B-9CDF-7461779FEF51}" type="presOf" srcId="{0FA6C283-10DA-4752-B6A3-72AE7FD0561F}" destId="{704852B3-6F61-46CF-9510-8A854CEB9B2E}" srcOrd="0" destOrd="0" presId="urn:microsoft.com/office/officeart/2005/8/layout/radial5"/>
    <dgm:cxn modelId="{69119482-49BD-48D3-8788-D78FB6F5F39B}" type="presOf" srcId="{C1E14347-8820-4466-A040-AC053F035402}" destId="{BC10CB05-219B-404C-954D-481A7B29D3EF}" srcOrd="1" destOrd="0" presId="urn:microsoft.com/office/officeart/2005/8/layout/radial5"/>
    <dgm:cxn modelId="{7099C2BB-BB5B-42AC-8F1C-3B403AB57D37}" type="presOf" srcId="{C1E14347-8820-4466-A040-AC053F035402}" destId="{E55063A3-0821-4BDA-9A3F-BB6E90E18943}" srcOrd="0" destOrd="0" presId="urn:microsoft.com/office/officeart/2005/8/layout/radial5"/>
    <dgm:cxn modelId="{AD71EF3A-2DC0-4851-BC26-C2A7F3A56A39}" type="presOf" srcId="{A0AD5DF7-B401-43DC-B1DC-55DD0D8CF8BD}" destId="{3643FC7D-53C6-4DD3-BC68-62663458F79D}" srcOrd="0" destOrd="0" presId="urn:microsoft.com/office/officeart/2005/8/layout/radial5"/>
    <dgm:cxn modelId="{6D71843E-D42E-4CDA-A5A5-4AA1BE79DBDC}" type="presOf" srcId="{6708AD67-45E2-4263-AA4D-C0CF324EFFF8}" destId="{677E8AB4-77E0-47F7-BC5D-A7F4051A3D10}" srcOrd="0" destOrd="0" presId="urn:microsoft.com/office/officeart/2005/8/layout/radial5"/>
    <dgm:cxn modelId="{CEC36133-7195-492D-AC0F-520FF2FA1DFB}" type="presOf" srcId="{FF0BE2B1-2FC2-4058-98C8-76EF0004E6D4}" destId="{09B5D0E1-D043-43E6-9EF3-32EA1A738084}" srcOrd="0" destOrd="0" presId="urn:microsoft.com/office/officeart/2005/8/layout/radial5"/>
    <dgm:cxn modelId="{E8F6B67A-69F6-4A30-A48B-D27BB80D3874}" type="presOf" srcId="{5204FAC1-26C2-45C7-824C-56B2FF1A4684}" destId="{DCE9EB37-4D0F-40E8-889B-C374D4AED86B}" srcOrd="1" destOrd="0" presId="urn:microsoft.com/office/officeart/2005/8/layout/radial5"/>
    <dgm:cxn modelId="{239350D8-238F-4FE9-B174-F3E53C4F366F}" srcId="{00EDBE6B-D34E-409B-A8A8-4C32D24E5BAB}" destId="{FF0BE2B1-2FC2-4058-98C8-76EF0004E6D4}" srcOrd="2" destOrd="0" parTransId="{C1E14347-8820-4466-A040-AC053F035402}" sibTransId="{04D0F829-5BF7-47BD-B4A6-2A3D1C04A963}"/>
    <dgm:cxn modelId="{FEAF2864-8250-485B-87A8-0130A69C1BAD}" type="presParOf" srcId="{F3804964-433C-4567-8E67-346C6EF87C08}" destId="{3E4F4BE1-7856-45BD-97F8-0D136263D231}" srcOrd="0" destOrd="0" presId="urn:microsoft.com/office/officeart/2005/8/layout/radial5"/>
    <dgm:cxn modelId="{E8DDF52A-1A7C-4609-86C8-22E6C28BCFFF}" type="presParOf" srcId="{F3804964-433C-4567-8E67-346C6EF87C08}" destId="{976D8C90-17D5-4C09-82F6-EDE7B94CB781}" srcOrd="1" destOrd="0" presId="urn:microsoft.com/office/officeart/2005/8/layout/radial5"/>
    <dgm:cxn modelId="{35F39AB9-C805-448C-8584-F3E3F0B3C56E}" type="presParOf" srcId="{976D8C90-17D5-4C09-82F6-EDE7B94CB781}" destId="{DCE9EB37-4D0F-40E8-889B-C374D4AED86B}" srcOrd="0" destOrd="0" presId="urn:microsoft.com/office/officeart/2005/8/layout/radial5"/>
    <dgm:cxn modelId="{866B3CA7-887F-43D5-B8B1-BFEF8D6A8F56}" type="presParOf" srcId="{F3804964-433C-4567-8E67-346C6EF87C08}" destId="{704852B3-6F61-46CF-9510-8A854CEB9B2E}" srcOrd="2" destOrd="0" presId="urn:microsoft.com/office/officeart/2005/8/layout/radial5"/>
    <dgm:cxn modelId="{550965DB-C1D8-47AA-BC65-461CB799DE2A}" type="presParOf" srcId="{F3804964-433C-4567-8E67-346C6EF87C08}" destId="{93314E58-123F-4DD4-935D-7FB000B4D5DA}" srcOrd="3" destOrd="0" presId="urn:microsoft.com/office/officeart/2005/8/layout/radial5"/>
    <dgm:cxn modelId="{5713573B-352C-4EA5-A6CD-D6913EE0E52B}" type="presParOf" srcId="{93314E58-123F-4DD4-935D-7FB000B4D5DA}" destId="{CFB1405D-1AAC-42A0-A95A-D2EF94AB56F9}" srcOrd="0" destOrd="0" presId="urn:microsoft.com/office/officeart/2005/8/layout/radial5"/>
    <dgm:cxn modelId="{4929540F-FF24-4DC5-A9F0-2DA4C4CB8BC8}" type="presParOf" srcId="{F3804964-433C-4567-8E67-346C6EF87C08}" destId="{3643FC7D-53C6-4DD3-BC68-62663458F79D}" srcOrd="4" destOrd="0" presId="urn:microsoft.com/office/officeart/2005/8/layout/radial5"/>
    <dgm:cxn modelId="{B2ECB6A8-CAFA-4D47-AB85-ED6D41C81927}" type="presParOf" srcId="{F3804964-433C-4567-8E67-346C6EF87C08}" destId="{E55063A3-0821-4BDA-9A3F-BB6E90E18943}" srcOrd="5" destOrd="0" presId="urn:microsoft.com/office/officeart/2005/8/layout/radial5"/>
    <dgm:cxn modelId="{72F5FB5D-8390-4B63-A4F2-72912B17119C}" type="presParOf" srcId="{E55063A3-0821-4BDA-9A3F-BB6E90E18943}" destId="{BC10CB05-219B-404C-954D-481A7B29D3EF}" srcOrd="0" destOrd="0" presId="urn:microsoft.com/office/officeart/2005/8/layout/radial5"/>
    <dgm:cxn modelId="{1B3B806F-5D89-4B6B-A75D-C77CAC7F3B70}" type="presParOf" srcId="{F3804964-433C-4567-8E67-346C6EF87C08}" destId="{09B5D0E1-D043-43E6-9EF3-32EA1A738084}" srcOrd="6" destOrd="0" presId="urn:microsoft.com/office/officeart/2005/8/layout/radial5"/>
    <dgm:cxn modelId="{191CEFB1-A181-4019-9004-7FDD26645C9D}" type="presParOf" srcId="{F3804964-433C-4567-8E67-346C6EF87C08}" destId="{6E77CCA1-19B9-4526-9E93-E24CFA227AA7}" srcOrd="7" destOrd="0" presId="urn:microsoft.com/office/officeart/2005/8/layout/radial5"/>
    <dgm:cxn modelId="{E384CC8C-D256-414E-B9AA-498FCAB156F9}" type="presParOf" srcId="{6E77CCA1-19B9-4526-9E93-E24CFA227AA7}" destId="{49ADDA0B-371D-4C33-AE0B-2E968A143C6B}" srcOrd="0" destOrd="0" presId="urn:microsoft.com/office/officeart/2005/8/layout/radial5"/>
    <dgm:cxn modelId="{34353D00-0F28-4D3A-AE38-43135A418933}" type="presParOf" srcId="{F3804964-433C-4567-8E67-346C6EF87C08}" destId="{677E8AB4-77E0-47F7-BC5D-A7F4051A3D10}" srcOrd="8" destOrd="0" presId="urn:microsoft.com/office/officeart/2005/8/layout/radial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078763-53B7-47A3-9271-559CC1ED3AB0}">
      <dsp:nvSpPr>
        <dsp:cNvPr id="0" name=""/>
        <dsp:cNvSpPr/>
      </dsp:nvSpPr>
      <dsp:spPr>
        <a:xfrm>
          <a:off x="869" y="0"/>
          <a:ext cx="2261414" cy="471747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bg2">
                  <a:lumMod val="25000"/>
                </a:schemeClr>
              </a:solidFill>
              <a:latin typeface="Candara" panose="020E0502030303020204" pitchFamily="34" charset="0"/>
            </a:rPr>
            <a:t>Elementary</a:t>
          </a:r>
          <a:endParaRPr lang="en-US" sz="2800" b="1" kern="1200" dirty="0">
            <a:solidFill>
              <a:schemeClr val="bg2">
                <a:lumMod val="25000"/>
              </a:schemeClr>
            </a:solidFill>
            <a:latin typeface="Candara" panose="020E0502030303020204" pitchFamily="34" charset="0"/>
          </a:endParaRPr>
        </a:p>
      </dsp:txBody>
      <dsp:txXfrm>
        <a:off x="869" y="0"/>
        <a:ext cx="2261414" cy="1415241"/>
      </dsp:txXfrm>
    </dsp:sp>
    <dsp:sp modelId="{A23945F4-3319-4D4B-8507-627ADB19089E}">
      <dsp:nvSpPr>
        <dsp:cNvPr id="0" name=""/>
        <dsp:cNvSpPr/>
      </dsp:nvSpPr>
      <dsp:spPr>
        <a:xfrm>
          <a:off x="227011" y="1416911"/>
          <a:ext cx="1809131" cy="306301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 Chinese Education Center</a:t>
          </a:r>
        </a:p>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 Mission Education Center</a:t>
          </a:r>
          <a:endParaRPr lang="en-US" sz="2000" kern="1200" dirty="0">
            <a:latin typeface="Candara" panose="020E0502030303020204" pitchFamily="34" charset="0"/>
          </a:endParaRPr>
        </a:p>
      </dsp:txBody>
      <dsp:txXfrm>
        <a:off x="227011" y="1416911"/>
        <a:ext cx="1809131" cy="3063017"/>
      </dsp:txXfrm>
    </dsp:sp>
    <dsp:sp modelId="{1E465F60-A0C2-4BC3-AE20-9D28593E8E76}">
      <dsp:nvSpPr>
        <dsp:cNvPr id="0" name=""/>
        <dsp:cNvSpPr/>
      </dsp:nvSpPr>
      <dsp:spPr>
        <a:xfrm>
          <a:off x="2431890" y="0"/>
          <a:ext cx="2261414" cy="471747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bg2">
                  <a:lumMod val="25000"/>
                </a:schemeClr>
              </a:solidFill>
              <a:latin typeface="Candara" panose="020E0502030303020204" pitchFamily="34" charset="0"/>
            </a:rPr>
            <a:t>Middle</a:t>
          </a:r>
          <a:endParaRPr lang="en-US" sz="2800" b="1" kern="1200" dirty="0">
            <a:solidFill>
              <a:schemeClr val="bg2">
                <a:lumMod val="25000"/>
              </a:schemeClr>
            </a:solidFill>
            <a:latin typeface="Candara" panose="020E0502030303020204" pitchFamily="34" charset="0"/>
          </a:endParaRPr>
        </a:p>
      </dsp:txBody>
      <dsp:txXfrm>
        <a:off x="2431890" y="0"/>
        <a:ext cx="2261414" cy="1415241"/>
      </dsp:txXfrm>
    </dsp:sp>
    <dsp:sp modelId="{32B9A6D8-D8B2-4EB4-A216-173C1334B09B}">
      <dsp:nvSpPr>
        <dsp:cNvPr id="0" name=""/>
        <dsp:cNvSpPr/>
      </dsp:nvSpPr>
      <dsp:spPr>
        <a:xfrm>
          <a:off x="2658031" y="1416284"/>
          <a:ext cx="1809131" cy="3064270"/>
        </a:xfrm>
        <a:prstGeom prst="roundRect">
          <a:avLst>
            <a:gd name="adj" fmla="val 10000"/>
          </a:avLst>
        </a:prstGeom>
        <a:solidFill>
          <a:schemeClr val="accent1">
            <a:shade val="80000"/>
            <a:hueOff val="153123"/>
            <a:satOff val="-2196"/>
            <a:lumOff val="1280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285750" lvl="0" indent="-285750" algn="l" defTabSz="889000">
            <a:lnSpc>
              <a:spcPct val="90000"/>
            </a:lnSpc>
            <a:spcBef>
              <a:spcPct val="0"/>
            </a:spcBef>
            <a:spcAft>
              <a:spcPct val="35000"/>
            </a:spcAft>
          </a:pPr>
          <a:r>
            <a:rPr lang="en-US" sz="2000" kern="1200" dirty="0" smtClean="0">
              <a:latin typeface="Candara" panose="020E0502030303020204" pitchFamily="34" charset="0"/>
            </a:rPr>
            <a:t> - Everett</a:t>
          </a:r>
        </a:p>
        <a:p>
          <a:pPr marL="285750" lvl="0" indent="-285750" algn="l" defTabSz="889000">
            <a:lnSpc>
              <a:spcPct val="90000"/>
            </a:lnSpc>
            <a:spcBef>
              <a:spcPct val="0"/>
            </a:spcBef>
            <a:spcAft>
              <a:spcPct val="35000"/>
            </a:spcAft>
          </a:pPr>
          <a:r>
            <a:rPr lang="en-US" sz="2000" kern="1200" dirty="0" smtClean="0">
              <a:latin typeface="Candara" panose="020E0502030303020204" pitchFamily="34" charset="0"/>
            </a:rPr>
            <a:t> - Francisco</a:t>
          </a:r>
        </a:p>
        <a:p>
          <a:pPr marL="285750" lvl="0" indent="-285750" algn="l" defTabSz="889000">
            <a:lnSpc>
              <a:spcPct val="90000"/>
            </a:lnSpc>
            <a:spcBef>
              <a:spcPct val="0"/>
            </a:spcBef>
            <a:spcAft>
              <a:spcPct val="35000"/>
            </a:spcAft>
          </a:pPr>
          <a:r>
            <a:rPr lang="en-US" sz="2000" kern="1200" dirty="0" smtClean="0">
              <a:latin typeface="Candara" panose="020E0502030303020204" pitchFamily="34" charset="0"/>
            </a:rPr>
            <a:t> - Marina</a:t>
          </a:r>
        </a:p>
        <a:p>
          <a:pPr marL="285750" lvl="0" indent="-285750" algn="l" defTabSz="889000">
            <a:lnSpc>
              <a:spcPct val="90000"/>
            </a:lnSpc>
            <a:spcBef>
              <a:spcPct val="0"/>
            </a:spcBef>
            <a:spcAft>
              <a:spcPct val="35000"/>
            </a:spcAft>
          </a:pPr>
          <a:r>
            <a:rPr lang="en-US" sz="2000" kern="1200" dirty="0" smtClean="0">
              <a:latin typeface="Candara" panose="020E0502030303020204" pitchFamily="34" charset="0"/>
            </a:rPr>
            <a:t> - Visitacion Valley</a:t>
          </a:r>
          <a:endParaRPr lang="en-US" sz="2000" kern="1200" dirty="0">
            <a:latin typeface="Candara" panose="020E0502030303020204" pitchFamily="34" charset="0"/>
          </a:endParaRPr>
        </a:p>
      </dsp:txBody>
      <dsp:txXfrm>
        <a:off x="2658031" y="1416284"/>
        <a:ext cx="1809131" cy="3064270"/>
      </dsp:txXfrm>
    </dsp:sp>
    <dsp:sp modelId="{AD933A16-7CFB-46A6-B516-FA18A2CB72AB}">
      <dsp:nvSpPr>
        <dsp:cNvPr id="0" name=""/>
        <dsp:cNvSpPr/>
      </dsp:nvSpPr>
      <dsp:spPr>
        <a:xfrm>
          <a:off x="4862910" y="0"/>
          <a:ext cx="2261414" cy="471747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bg2">
                  <a:lumMod val="25000"/>
                </a:schemeClr>
              </a:solidFill>
              <a:latin typeface="Candara" panose="020E0502030303020204" pitchFamily="34" charset="0"/>
            </a:rPr>
            <a:t>High</a:t>
          </a:r>
          <a:endParaRPr lang="en-US" sz="2800" b="1" kern="1200" dirty="0">
            <a:solidFill>
              <a:schemeClr val="bg2">
                <a:lumMod val="25000"/>
              </a:schemeClr>
            </a:solidFill>
            <a:latin typeface="Candara" panose="020E0502030303020204" pitchFamily="34" charset="0"/>
          </a:endParaRPr>
        </a:p>
      </dsp:txBody>
      <dsp:txXfrm>
        <a:off x="4862910" y="0"/>
        <a:ext cx="2261414" cy="1415241"/>
      </dsp:txXfrm>
    </dsp:sp>
    <dsp:sp modelId="{B885C947-5C8C-43C6-B78E-2582BFA4CC77}">
      <dsp:nvSpPr>
        <dsp:cNvPr id="0" name=""/>
        <dsp:cNvSpPr/>
      </dsp:nvSpPr>
      <dsp:spPr>
        <a:xfrm>
          <a:off x="5004538" y="1415352"/>
          <a:ext cx="1978158" cy="3066135"/>
        </a:xfrm>
        <a:prstGeom prst="roundRect">
          <a:avLst>
            <a:gd name="adj" fmla="val 10000"/>
          </a:avLst>
        </a:prstGeom>
        <a:solidFill>
          <a:schemeClr val="bg2">
            <a:lumMod val="2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 Galileo</a:t>
          </a:r>
        </a:p>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 Lincoln</a:t>
          </a:r>
        </a:p>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 Marshall</a:t>
          </a:r>
        </a:p>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 Mission</a:t>
          </a:r>
        </a:p>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a:t>
          </a:r>
          <a:r>
            <a:rPr lang="en-US" sz="1800" kern="1200" dirty="0" smtClean="0">
              <a:latin typeface="Candara" panose="020E0502030303020204" pitchFamily="34" charset="0"/>
            </a:rPr>
            <a:t>- SF International</a:t>
          </a:r>
        </a:p>
        <a:p>
          <a:pPr marL="225425" lvl="0" indent="-225425" algn="l" defTabSz="889000">
            <a:lnSpc>
              <a:spcPct val="90000"/>
            </a:lnSpc>
            <a:spcBef>
              <a:spcPct val="0"/>
            </a:spcBef>
            <a:spcAft>
              <a:spcPct val="35000"/>
            </a:spcAft>
          </a:pPr>
          <a:r>
            <a:rPr lang="en-US" sz="2000" kern="1200" dirty="0" smtClean="0">
              <a:latin typeface="Candara" panose="020E0502030303020204" pitchFamily="34" charset="0"/>
            </a:rPr>
            <a:t> - Washington</a:t>
          </a:r>
        </a:p>
      </dsp:txBody>
      <dsp:txXfrm>
        <a:off x="5004538" y="1415352"/>
        <a:ext cx="1978158" cy="306613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4F4BE1-7856-45BD-97F8-0D136263D231}">
      <dsp:nvSpPr>
        <dsp:cNvPr id="0" name=""/>
        <dsp:cNvSpPr/>
      </dsp:nvSpPr>
      <dsp:spPr>
        <a:xfrm>
          <a:off x="3400011" y="1869220"/>
          <a:ext cx="1795964" cy="172272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Candara" panose="020E0502030303020204" pitchFamily="34" charset="0"/>
            </a:rPr>
            <a:t>Newcomer EL</a:t>
          </a:r>
          <a:endParaRPr lang="en-US" sz="2000" b="1" kern="1200" dirty="0">
            <a:latin typeface="Candara" panose="020E0502030303020204" pitchFamily="34" charset="0"/>
          </a:endParaRPr>
        </a:p>
      </dsp:txBody>
      <dsp:txXfrm>
        <a:off x="3400011" y="1869220"/>
        <a:ext cx="1795964" cy="1722721"/>
      </dsp:txXfrm>
    </dsp:sp>
    <dsp:sp modelId="{976D8C90-17D5-4C09-82F6-EDE7B94CB781}">
      <dsp:nvSpPr>
        <dsp:cNvPr id="0" name=""/>
        <dsp:cNvSpPr/>
      </dsp:nvSpPr>
      <dsp:spPr>
        <a:xfrm rot="16138254">
          <a:off x="4167866" y="1420386"/>
          <a:ext cx="222014" cy="49166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dirty="0"/>
        </a:p>
      </dsp:txBody>
      <dsp:txXfrm rot="16138254">
        <a:off x="4167866" y="1420386"/>
        <a:ext cx="222014" cy="491660"/>
      </dsp:txXfrm>
    </dsp:sp>
    <dsp:sp modelId="{704852B3-6F61-46CF-9510-8A854CEB9B2E}">
      <dsp:nvSpPr>
        <dsp:cNvPr id="0" name=""/>
        <dsp:cNvSpPr/>
      </dsp:nvSpPr>
      <dsp:spPr>
        <a:xfrm>
          <a:off x="2806006" y="-35246"/>
          <a:ext cx="2911296" cy="1485798"/>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Candara" panose="020E0502030303020204" pitchFamily="34" charset="0"/>
            </a:rPr>
            <a:t>1. School Counseling: </a:t>
          </a:r>
          <a:r>
            <a:rPr lang="en-US" sz="1400" b="1" kern="1200" dirty="0" smtClean="0">
              <a:latin typeface="Candara" panose="020E0502030303020204" pitchFamily="34" charset="0"/>
            </a:rPr>
            <a:t>Academic Orientation &amp; Placement, Post Secondary Options, AB 540, Resources and Referrals</a:t>
          </a:r>
          <a:endParaRPr lang="en-US" sz="1400" b="1" kern="1200" dirty="0">
            <a:latin typeface="Candara" panose="020E0502030303020204" pitchFamily="34" charset="0"/>
          </a:endParaRPr>
        </a:p>
      </dsp:txBody>
      <dsp:txXfrm>
        <a:off x="2806006" y="-35246"/>
        <a:ext cx="2911296" cy="1485798"/>
      </dsp:txXfrm>
    </dsp:sp>
    <dsp:sp modelId="{93314E58-123F-4DD4-935D-7FB000B4D5DA}">
      <dsp:nvSpPr>
        <dsp:cNvPr id="0" name=""/>
        <dsp:cNvSpPr/>
      </dsp:nvSpPr>
      <dsp:spPr>
        <a:xfrm rot="21535073">
          <a:off x="5282999" y="2464160"/>
          <a:ext cx="210152" cy="491660"/>
        </a:xfrm>
        <a:prstGeom prst="rightArrow">
          <a:avLst>
            <a:gd name="adj1" fmla="val 60000"/>
            <a:gd name="adj2" fmla="val 50000"/>
          </a:avLst>
        </a:prstGeom>
        <a:solidFill>
          <a:schemeClr val="accent2">
            <a:hueOff val="1560506"/>
            <a:satOff val="-1946"/>
            <a:lumOff val="45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dirty="0"/>
        </a:p>
      </dsp:txBody>
      <dsp:txXfrm rot="21535073">
        <a:off x="5282999" y="2464160"/>
        <a:ext cx="210152" cy="491660"/>
      </dsp:txXfrm>
    </dsp:sp>
    <dsp:sp modelId="{3643FC7D-53C6-4DD3-BC68-62663458F79D}">
      <dsp:nvSpPr>
        <dsp:cNvPr id="0" name=""/>
        <dsp:cNvSpPr/>
      </dsp:nvSpPr>
      <dsp:spPr>
        <a:xfrm>
          <a:off x="5591043" y="1954385"/>
          <a:ext cx="3043162" cy="1446060"/>
        </a:xfrm>
        <a:prstGeom prst="ellipse">
          <a:avLst/>
        </a:prstGeom>
        <a:solidFill>
          <a:schemeClr val="accent2">
            <a:hueOff val="1560506"/>
            <a:satOff val="-1946"/>
            <a:lumOff val="45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Candara" panose="020E0502030303020204" pitchFamily="34" charset="0"/>
            </a:rPr>
            <a:t>2. Newcomer Pathway Teachers: </a:t>
          </a:r>
          <a:r>
            <a:rPr lang="en-US" sz="1400" b="1" kern="1200" dirty="0" smtClean="0">
              <a:latin typeface="Candara" panose="020E0502030303020204" pitchFamily="34" charset="0"/>
            </a:rPr>
            <a:t>Transitional Academic Support, Intensive ELD</a:t>
          </a:r>
          <a:endParaRPr lang="en-US" sz="1400" b="1" kern="1200" dirty="0">
            <a:latin typeface="Candara" panose="020E0502030303020204" pitchFamily="34" charset="0"/>
          </a:endParaRPr>
        </a:p>
      </dsp:txBody>
      <dsp:txXfrm>
        <a:off x="5591043" y="1954385"/>
        <a:ext cx="3043162" cy="1446060"/>
      </dsp:txXfrm>
    </dsp:sp>
    <dsp:sp modelId="{E55063A3-0821-4BDA-9A3F-BB6E90E18943}">
      <dsp:nvSpPr>
        <dsp:cNvPr id="0" name=""/>
        <dsp:cNvSpPr/>
      </dsp:nvSpPr>
      <dsp:spPr>
        <a:xfrm rot="5400000">
          <a:off x="4196881" y="3531165"/>
          <a:ext cx="202224" cy="491660"/>
        </a:xfrm>
        <a:prstGeom prst="rightArrow">
          <a:avLst>
            <a:gd name="adj1" fmla="val 60000"/>
            <a:gd name="adj2" fmla="val 50000"/>
          </a:avLst>
        </a:prstGeom>
        <a:solidFill>
          <a:schemeClr val="accent2">
            <a:hueOff val="3121013"/>
            <a:satOff val="-3893"/>
            <a:lumOff val="91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dirty="0"/>
        </a:p>
      </dsp:txBody>
      <dsp:txXfrm rot="5400000">
        <a:off x="4196881" y="3531165"/>
        <a:ext cx="202224" cy="491660"/>
      </dsp:txXfrm>
    </dsp:sp>
    <dsp:sp modelId="{09B5D0E1-D043-43E6-9EF3-32EA1A738084}">
      <dsp:nvSpPr>
        <dsp:cNvPr id="0" name=""/>
        <dsp:cNvSpPr/>
      </dsp:nvSpPr>
      <dsp:spPr>
        <a:xfrm>
          <a:off x="2766954" y="3973496"/>
          <a:ext cx="3062077" cy="1560024"/>
        </a:xfrm>
        <a:prstGeom prst="ellipse">
          <a:avLst/>
        </a:prstGeom>
        <a:solidFill>
          <a:schemeClr val="accent2">
            <a:hueOff val="3121013"/>
            <a:satOff val="-3893"/>
            <a:lumOff val="91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Candara" panose="020E0502030303020204" pitchFamily="34" charset="0"/>
            </a:rPr>
            <a:t>3. HS Wellness Program: </a:t>
          </a:r>
          <a:r>
            <a:rPr lang="en-US" sz="1400" b="0" kern="1200" dirty="0" smtClean="0">
              <a:latin typeface="Candara" panose="020E0502030303020204" pitchFamily="34" charset="0"/>
            </a:rPr>
            <a:t> Physical and Mental Health Services, Resources and Referrals to  Legal, Housing and Other Social Services</a:t>
          </a:r>
          <a:endParaRPr lang="en-US" sz="1400" b="0" kern="1200" dirty="0">
            <a:latin typeface="Candara" panose="020E0502030303020204" pitchFamily="34" charset="0"/>
          </a:endParaRPr>
        </a:p>
      </dsp:txBody>
      <dsp:txXfrm>
        <a:off x="2766954" y="3973496"/>
        <a:ext cx="3062077" cy="1560024"/>
      </dsp:txXfrm>
    </dsp:sp>
    <dsp:sp modelId="{6E77CCA1-19B9-4526-9E93-E24CFA227AA7}">
      <dsp:nvSpPr>
        <dsp:cNvPr id="0" name=""/>
        <dsp:cNvSpPr/>
      </dsp:nvSpPr>
      <dsp:spPr>
        <a:xfrm rot="10939426">
          <a:off x="3071315" y="2439699"/>
          <a:ext cx="232969" cy="491660"/>
        </a:xfrm>
        <a:prstGeom prst="righ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dirty="0"/>
        </a:p>
      </dsp:txBody>
      <dsp:txXfrm rot="10939426">
        <a:off x="3071315" y="2439699"/>
        <a:ext cx="232969" cy="491660"/>
      </dsp:txXfrm>
    </dsp:sp>
    <dsp:sp modelId="{677E8AB4-77E0-47F7-BC5D-A7F4051A3D10}">
      <dsp:nvSpPr>
        <dsp:cNvPr id="0" name=""/>
        <dsp:cNvSpPr/>
      </dsp:nvSpPr>
      <dsp:spPr>
        <a:xfrm>
          <a:off x="0" y="1893334"/>
          <a:ext cx="2966724" cy="1446060"/>
        </a:xfrm>
        <a:prstGeom prst="ellipse">
          <a:avLst/>
        </a:prstGeom>
        <a:solidFill>
          <a:schemeClr val="accent2">
            <a:hueOff val="4681519"/>
            <a:satOff val="-5839"/>
            <a:lumOff val="137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Candara" panose="020E0502030303020204" pitchFamily="34" charset="0"/>
            </a:rPr>
            <a:t>4. School Partnerships: </a:t>
          </a:r>
          <a:r>
            <a:rPr lang="en-US" sz="1400" b="1" kern="1200" dirty="0" smtClean="0">
              <a:latin typeface="Candara" panose="020E0502030303020204" pitchFamily="34" charset="0"/>
            </a:rPr>
            <a:t>Academic &amp; Peer Support, Legal Services</a:t>
          </a:r>
          <a:endParaRPr lang="en-US" sz="1400" b="1" kern="1200" dirty="0">
            <a:latin typeface="Candara" panose="020E0502030303020204" pitchFamily="34" charset="0"/>
          </a:endParaRPr>
        </a:p>
      </dsp:txBody>
      <dsp:txXfrm>
        <a:off x="0" y="1893334"/>
        <a:ext cx="2966724" cy="144606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0.02</cdr:x>
      <cdr:y>0.92857</cdr:y>
    </cdr:from>
    <cdr:to>
      <cdr:x>0.64</cdr:x>
      <cdr:y>1</cdr:y>
    </cdr:to>
    <cdr:sp macro="" textlink="">
      <cdr:nvSpPr>
        <cdr:cNvPr id="3" name="TextBox 2"/>
        <cdr:cNvSpPr txBox="1"/>
      </cdr:nvSpPr>
      <cdr:spPr>
        <a:xfrm xmlns:a="http://schemas.openxmlformats.org/drawingml/2006/main">
          <a:off x="152400" y="3962400"/>
          <a:ext cx="4724400" cy="3048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smtClean="0"/>
        </a:p>
        <a:p xmlns:a="http://schemas.openxmlformats.org/drawingml/2006/main">
          <a:endParaRPr lang="en-US" dirty="0"/>
        </a:p>
        <a:p xmlns:a="http://schemas.openxmlformats.org/drawingml/2006/main">
          <a:endParaRPr lang="en-US" sz="1100" dirty="0" smtClean="0"/>
        </a:p>
        <a:p xmlns:a="http://schemas.openxmlformats.org/drawingml/2006/main">
          <a:endParaRPr lang="en-US" dirty="0"/>
        </a:p>
        <a:p xmlns:a="http://schemas.openxmlformats.org/drawingml/2006/main">
          <a:r>
            <a:rPr lang="en-US" sz="1100" dirty="0" smtClean="0"/>
            <a:t>Source: US Census Bureau, American Community Survey 2010</a:t>
          </a:r>
        </a:p>
      </cdr:txBody>
    </cdr:sp>
  </cdr:relSizeAnchor>
  <cdr:relSizeAnchor xmlns:cdr="http://schemas.openxmlformats.org/drawingml/2006/chartDrawing">
    <cdr:from>
      <cdr:x>0.02</cdr:x>
      <cdr:y>0.92857</cdr:y>
    </cdr:from>
    <cdr:to>
      <cdr:x>0.14</cdr:x>
      <cdr:y>1</cdr:y>
    </cdr:to>
    <cdr:sp macro="" textlink="">
      <cdr:nvSpPr>
        <cdr:cNvPr id="4" name="TextBox 3"/>
        <cdr:cNvSpPr txBox="1"/>
      </cdr:nvSpPr>
      <cdr:spPr>
        <a:xfrm xmlns:a="http://schemas.openxmlformats.org/drawingml/2006/main">
          <a:off x="152400" y="3962400"/>
          <a:ext cx="914400" cy="3048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cdr:x>
      <cdr:y>0.94643</cdr:y>
    </cdr:from>
    <cdr:to>
      <cdr:x>0.64</cdr:x>
      <cdr:y>1</cdr:y>
    </cdr:to>
    <cdr:sp macro="" textlink="">
      <cdr:nvSpPr>
        <cdr:cNvPr id="5" name="TextBox 4"/>
        <cdr:cNvSpPr txBox="1"/>
      </cdr:nvSpPr>
      <cdr:spPr>
        <a:xfrm xmlns:a="http://schemas.openxmlformats.org/drawingml/2006/main">
          <a:off x="0" y="4038600"/>
          <a:ext cx="4876800" cy="22859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i="1" dirty="0" smtClean="0">
              <a:solidFill>
                <a:schemeClr val="tx2"/>
              </a:solidFill>
            </a:rPr>
            <a:t>Source: Migration Policy Institute, using U.S. Census Bureau ACS 2011 data</a:t>
          </a:r>
          <a:endParaRPr lang="en-US" sz="1100" i="1" dirty="0">
            <a:solidFill>
              <a:schemeClr val="tx2"/>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E94FE9-CDE2-40D3-B026-E274B0CD041C}" type="datetimeFigureOut">
              <a:rPr lang="en-US" smtClean="0"/>
              <a:pPr/>
              <a:t>10/16/2014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3A2F62-D765-4F34-9F61-C1780083C700}" type="slidenum">
              <a:rPr lang="en-US" smtClean="0"/>
              <a:pPr/>
              <a:t>‹#›</a:t>
            </a:fld>
            <a:endParaRPr lang="en-US"/>
          </a:p>
        </p:txBody>
      </p:sp>
    </p:spTree>
    <p:extLst>
      <p:ext uri="{BB962C8B-B14F-4D97-AF65-F5344CB8AC3E}">
        <p14:creationId xmlns:p14="http://schemas.microsoft.com/office/powerpoint/2010/main" xmlns="" val="833818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1</a:t>
            </a:fld>
            <a:endParaRPr lang="en-US"/>
          </a:p>
        </p:txBody>
      </p:sp>
    </p:spTree>
    <p:extLst>
      <p:ext uri="{BB962C8B-B14F-4D97-AF65-F5344CB8AC3E}">
        <p14:creationId xmlns:p14="http://schemas.microsoft.com/office/powerpoint/2010/main" xmlns="" val="1384216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The Human Services Agency Family and Children’s Services division provides investigation and intervention services to children and their families referred for alleged abuse and/or  neglect. The department is responsible for investigating allegations of abuse/neglect and if appropriate removing children from their homes on a temporary basis while working with the family to address the safety issues and reunify the children if the issues are alleviated.</a:t>
            </a:r>
          </a:p>
          <a:p>
            <a:endParaRPr lang="en-US" sz="1200" dirty="0" smtClean="0"/>
          </a:p>
          <a:p>
            <a:r>
              <a:rPr lang="en-US" sz="1200" dirty="0" smtClean="0"/>
              <a:t>Some families fail to address the issues sufficiently and in those cases the department seeks to secure permanency for those children either through legal guardianship or adoption. Many children are placed with family members and will remain with family as a permanent plan. Others remain in foster care while our agency attempts to locate a permanent home and move them towards adoption.</a:t>
            </a:r>
          </a:p>
          <a:p>
            <a:endParaRPr lang="en-US" sz="1200" dirty="0" smtClean="0"/>
          </a:p>
          <a:p>
            <a:r>
              <a:rPr lang="en-US" sz="1200" dirty="0" smtClean="0"/>
              <a:t>There are some children/youth for whom the department is unable to secure a permanent home. These youth remain in foster care and are eligible until the age of 21.</a:t>
            </a:r>
          </a:p>
          <a:p>
            <a:endParaRPr lang="en-US" sz="1200" dirty="0" smtClean="0"/>
          </a:p>
          <a:p>
            <a:r>
              <a:rPr lang="en-US" sz="1200" dirty="0" smtClean="0"/>
              <a:t>All children/youth, regardless of immigration status, who are found to be in need of protection as a result of abuse/neglect are eligible to receive services through the department. It is the legal responsibility of the department to continue to seek out relatives who may serve as a viable placement resource for a child/youth both within the united states and in the home country of the child/youth. </a:t>
            </a:r>
          </a:p>
          <a:p>
            <a:endParaRPr lang="en-US" sz="1200" dirty="0" smtClean="0"/>
          </a:p>
          <a:p>
            <a:r>
              <a:rPr lang="en-US" sz="1200" dirty="0" smtClean="0"/>
              <a:t>All foster care providers are required to complete a state licensing process that requires training, background clearance and grounds inspection. This requirement is also becoming a standard for relatives and NREFM’s, non related extended family members. The family and children’s services division of the Human Services Agency provides the required background clearance, training and home inspection services for all potential foster care givers. </a:t>
            </a:r>
          </a:p>
          <a:p>
            <a:endParaRPr lang="en-US" sz="1200" dirty="0" smtClean="0"/>
          </a:p>
          <a:p>
            <a:r>
              <a:rPr lang="en-US" sz="1200" dirty="0" smtClean="0"/>
              <a:t>The department’s foster parent recruitment number is 415-558-2200.</a:t>
            </a:r>
          </a:p>
          <a:p>
            <a:endParaRPr lang="en-US" sz="1200" dirty="0" smtClean="0"/>
          </a:p>
          <a:p>
            <a:r>
              <a:rPr lang="en-US" sz="1200" dirty="0" smtClean="0"/>
              <a:t>If an employee from the school district suspects that a child/youth may be the victim of possible abuse/neglect it is important for the individual that has the suspicion to contact the Human Services Agency child abuse hotline at 800-856-5553 to make a report. The employee should not attempt to conduct their own investigation, they should simply make the call to the hotline and report the concerns so that the department can determine the appropriate response.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10</a:t>
            </a:fld>
            <a:endParaRPr lang="en-US"/>
          </a:p>
        </p:txBody>
      </p:sp>
    </p:spTree>
    <p:extLst>
      <p:ext uri="{BB962C8B-B14F-4D97-AF65-F5344CB8AC3E}">
        <p14:creationId xmlns:p14="http://schemas.microsoft.com/office/powerpoint/2010/main" xmlns="" val="3128696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33386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33386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33386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33386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are eligible for the Newcomer Pathway if </a:t>
            </a:r>
          </a:p>
          <a:p>
            <a:r>
              <a:rPr lang="en-US" sz="1200" kern="1200" dirty="0" smtClean="0">
                <a:solidFill>
                  <a:schemeClr val="tx1"/>
                </a:solidFill>
                <a:effectLst/>
                <a:latin typeface="+mn-lt"/>
                <a:ea typeface="+mn-ea"/>
                <a:cs typeface="+mn-cs"/>
              </a:rPr>
              <a:t>-	Student listed a language other than English on his/her home language survey; AND</a:t>
            </a:r>
          </a:p>
          <a:p>
            <a:r>
              <a:rPr lang="en-US" sz="1200" kern="1200" dirty="0" smtClean="0">
                <a:solidFill>
                  <a:schemeClr val="tx1"/>
                </a:solidFill>
                <a:effectLst/>
                <a:latin typeface="+mn-lt"/>
                <a:ea typeface="+mn-ea"/>
                <a:cs typeface="+mn-cs"/>
              </a:rPr>
              <a:t>-         Student recently arrived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entered the US in 2014 or 2015); AND</a:t>
            </a:r>
          </a:p>
          <a:p>
            <a:r>
              <a:rPr lang="en-US" sz="1200" kern="1200" dirty="0" smtClean="0">
                <a:solidFill>
                  <a:schemeClr val="tx1"/>
                </a:solidFill>
                <a:effectLst/>
                <a:latin typeface="+mn-lt"/>
                <a:ea typeface="+mn-ea"/>
                <a:cs typeface="+mn-cs"/>
              </a:rPr>
              <a:t>-         Student has very little</a:t>
            </a:r>
            <a:r>
              <a:rPr lang="en-US" sz="1200" kern="1200" baseline="0" dirty="0" smtClean="0">
                <a:solidFill>
                  <a:schemeClr val="tx1"/>
                </a:solidFill>
                <a:effectLst/>
                <a:latin typeface="+mn-lt"/>
                <a:ea typeface="+mn-ea"/>
                <a:cs typeface="+mn-cs"/>
              </a:rPr>
              <a:t> English proficiency (</a:t>
            </a:r>
            <a:r>
              <a:rPr lang="en-US" sz="1200" kern="1200" dirty="0" smtClean="0">
                <a:solidFill>
                  <a:schemeClr val="tx1"/>
                </a:solidFill>
                <a:effectLst/>
                <a:latin typeface="+mn-lt"/>
                <a:ea typeface="+mn-ea"/>
                <a:cs typeface="+mn-cs"/>
              </a:rPr>
              <a:t>scored at level 1 or 2 on the CELDT or has no test results available)</a:t>
            </a:r>
            <a:endParaRPr lang="en-US" dirty="0"/>
          </a:p>
        </p:txBody>
      </p:sp>
    </p:spTree>
    <p:extLst>
      <p:ext uri="{BB962C8B-B14F-4D97-AF65-F5344CB8AC3E}">
        <p14:creationId xmlns:p14="http://schemas.microsoft.com/office/powerpoint/2010/main" xmlns="" val="34333862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For each Newcomer</a:t>
            </a:r>
            <a:r>
              <a:rPr lang="en-US" baseline="0" dirty="0" smtClean="0"/>
              <a:t> Pathway at the high school level, we have a system of support for Newcomers as described in this graph.  </a:t>
            </a:r>
          </a:p>
          <a:p>
            <a:endParaRPr lang="en-US" baseline="0" dirty="0" smtClean="0"/>
          </a:p>
          <a:p>
            <a:pPr marL="0" indent="0">
              <a:buNone/>
            </a:pPr>
            <a:r>
              <a:rPr lang="en-US" baseline="0" dirty="0" smtClean="0"/>
              <a:t>1.	After a Newcomer student receives a placement at the Educational Placement Center, the student arrives at the school and meets with a school 	counselor.  The counselor provides Academic Orientation &amp; Placement, Post Secondary Options, AB 540, Resources and Referrals.</a:t>
            </a:r>
          </a:p>
          <a:p>
            <a:pPr marL="0" indent="0">
              <a:buNone/>
            </a:pPr>
            <a:r>
              <a:rPr lang="en-US" baseline="0" dirty="0" smtClean="0"/>
              <a:t>2.	The school counselor then communicates with the Newcomer Pathway Teacher to ensure that the teacher is aware of any transitional academic support 	that the student may need.</a:t>
            </a:r>
          </a:p>
          <a:p>
            <a:pPr marL="0" indent="0">
              <a:buNone/>
            </a:pPr>
            <a:r>
              <a:rPr lang="en-US" baseline="0" dirty="0" smtClean="0"/>
              <a:t>3.	The teacher may refer the student to the High School Wellness Program on site where they may receive health and mental health services as well as 	resources and referrals to legal, housing and other social services, such as, </a:t>
            </a:r>
          </a:p>
          <a:p>
            <a:pPr marL="0" indent="0">
              <a:buFont typeface="Arial" panose="020B0604020202020204" pitchFamily="34" charset="0"/>
              <a:buNone/>
            </a:pPr>
            <a:r>
              <a:rPr lang="en-US" sz="1200" kern="1200" baseline="0" dirty="0" smtClean="0">
                <a:solidFill>
                  <a:schemeClr val="tx1"/>
                </a:solidFill>
                <a:effectLst/>
                <a:latin typeface="+mn-lt"/>
                <a:ea typeface="+mn-ea"/>
                <a:cs typeface="+mn-cs"/>
              </a:rPr>
              <a:t>	- </a:t>
            </a:r>
            <a:r>
              <a:rPr lang="en-US" sz="1200" kern="1200" dirty="0" smtClean="0">
                <a:solidFill>
                  <a:schemeClr val="tx1"/>
                </a:solidFill>
                <a:effectLst/>
                <a:latin typeface="+mn-lt"/>
                <a:ea typeface="+mn-ea"/>
                <a:cs typeface="+mn-cs"/>
              </a:rPr>
              <a:t>Families and Youth In Transition (FYIT) services that are available for unaccompanied minors (i.e. tutoring, uniforms, immediate enrollment assistance, backpacks, transportation, resource and referral).  There are two entry points for FYIT services, upon enrollment with EPC and through referral via Wellness program.  FYIT program has an identified point of contact at schools ( Family Liaison, SSW/Nurse, or HS Wellness Coordinator).</a:t>
            </a:r>
          </a:p>
          <a:p>
            <a:pPr mar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0" indent="0">
              <a:buFont typeface="Arial" panose="020B0604020202020204" pitchFamily="34" charset="0"/>
              <a:buNone/>
            </a:pPr>
            <a:r>
              <a:rPr lang="en-US" sz="1200" kern="120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Foster Youth Services (FYS) will continue support in the event youth are  placed in foster care.</a:t>
            </a:r>
          </a:p>
          <a:p>
            <a:pPr marL="0" indent="0">
              <a:buNone/>
            </a:pPr>
            <a:endParaRPr lang="en-US" baseline="0" dirty="0" smtClean="0"/>
          </a:p>
          <a:p>
            <a:pPr marL="0" indent="0">
              <a:buFont typeface="+mj-lt"/>
              <a:buNone/>
            </a:pPr>
            <a:r>
              <a:rPr lang="en-US" baseline="0" dirty="0" smtClean="0"/>
              <a:t>4.  	Connected to the Wellness Program are our school partnerships which include CYC and Instituto who provide academic and peer support for Newcomers. We also have connections with legal resources such as Legal Services for Children and San Francisco Immigrant Legal and Education Network.</a:t>
            </a:r>
          </a:p>
          <a:p>
            <a:pPr marL="228600" indent="-228600">
              <a:buAutoNum type="arabicPeriod"/>
            </a:pPr>
            <a:endParaRPr lang="en-US" baseline="0" dirty="0" smtClean="0"/>
          </a:p>
          <a:p>
            <a:pPr marL="0" indent="0">
              <a:buNone/>
            </a:pPr>
            <a:r>
              <a:rPr lang="en-US" baseline="0" dirty="0" smtClean="0"/>
              <a:t>While this graphs represents a cycle of support for Newcomers, it also shows how Newcomers can access these services at any point.</a:t>
            </a:r>
          </a:p>
          <a:p>
            <a:endParaRPr lang="en-US" dirty="0"/>
          </a:p>
        </p:txBody>
      </p:sp>
    </p:spTree>
    <p:extLst>
      <p:ext uri="{BB962C8B-B14F-4D97-AF65-F5344CB8AC3E}">
        <p14:creationId xmlns:p14="http://schemas.microsoft.com/office/powerpoint/2010/main" xmlns="" val="3433386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18</a:t>
            </a:fld>
            <a:endParaRPr lang="en-US"/>
          </a:p>
        </p:txBody>
      </p:sp>
    </p:spTree>
    <p:extLst>
      <p:ext uri="{BB962C8B-B14F-4D97-AF65-F5344CB8AC3E}">
        <p14:creationId xmlns:p14="http://schemas.microsoft.com/office/powerpoint/2010/main" xmlns="" val="2027384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83875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83875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2</a:t>
            </a:fld>
            <a:endParaRPr lang="en-US"/>
          </a:p>
        </p:txBody>
      </p:sp>
    </p:spTree>
    <p:extLst>
      <p:ext uri="{BB962C8B-B14F-4D97-AF65-F5344CB8AC3E}">
        <p14:creationId xmlns:p14="http://schemas.microsoft.com/office/powerpoint/2010/main" xmlns="" val="16664043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23</a:t>
            </a:fld>
            <a:endParaRPr lang="en-US"/>
          </a:p>
        </p:txBody>
      </p:sp>
    </p:spTree>
    <p:extLst>
      <p:ext uri="{BB962C8B-B14F-4D97-AF65-F5344CB8AC3E}">
        <p14:creationId xmlns:p14="http://schemas.microsoft.com/office/powerpoint/2010/main" xmlns="" val="13726090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p>
          <a:p>
            <a:r>
              <a:rPr lang="en-US" b="1" u="sng" dirty="0" smtClean="0"/>
              <a:t>City ID:</a:t>
            </a:r>
            <a:r>
              <a:rPr lang="en-US" b="1" dirty="0" smtClean="0"/>
              <a:t> </a:t>
            </a:r>
            <a:r>
              <a:rPr lang="en-US" dirty="0" smtClean="0"/>
              <a:t>City ID is a gender-neutral, photo ID card that serves as valid proof of identification and residency in the City and County of San Francisco. The San Francisco Board of Supervisors passed an ordinance on November 20, 2007 authorizing the County Clerk's Office to issue the City ID Cards. All City Departments and entities that receive city funding must accept the City ID card as a valid form of identification and proof of San Francisco residency. Individuals can get the card through a 20 minute appointment with the County Clerk’s Office. </a:t>
            </a:r>
            <a:r>
              <a:rPr lang="en-US" b="1" dirty="0" smtClean="0"/>
              <a:t>As of June 30, 2014, we’ve issues nearly 30,000 cards.</a:t>
            </a:r>
            <a:r>
              <a:rPr lang="en-US" dirty="0" smtClean="0"/>
              <a:t> This card can be sued in multiple ways: </a:t>
            </a:r>
          </a:p>
          <a:p>
            <a:pPr lvl="0"/>
            <a:r>
              <a:rPr lang="en-US" dirty="0" smtClean="0"/>
              <a:t>Serve as proof of identity and residency</a:t>
            </a:r>
          </a:p>
          <a:p>
            <a:pPr lvl="0"/>
            <a:r>
              <a:rPr lang="en-US" dirty="0" smtClean="0"/>
              <a:t>Can include information about medical conditions or allergies</a:t>
            </a:r>
          </a:p>
          <a:p>
            <a:pPr lvl="0"/>
            <a:r>
              <a:rPr lang="en-US" dirty="0" smtClean="0"/>
              <a:t>List an emergency contact </a:t>
            </a:r>
          </a:p>
          <a:p>
            <a:pPr lvl="0"/>
            <a:r>
              <a:rPr lang="en-US" dirty="0" smtClean="0"/>
              <a:t>Check out books from the library</a:t>
            </a:r>
          </a:p>
          <a:p>
            <a:pPr lvl="0"/>
            <a:r>
              <a:rPr lang="en-US" dirty="0" smtClean="0"/>
              <a:t>Use Department of Recreation and Parks facilities</a:t>
            </a:r>
          </a:p>
          <a:p>
            <a:pPr lvl="0"/>
            <a:r>
              <a:rPr lang="en-US" dirty="0" smtClean="0"/>
              <a:t>Get discounts at local attractions, shops, and restaurants</a:t>
            </a:r>
          </a:p>
          <a:p>
            <a:pPr lvl="0"/>
            <a:r>
              <a:rPr lang="en-US" dirty="0" smtClean="0"/>
              <a:t>Open up a bank account</a:t>
            </a:r>
          </a:p>
          <a:p>
            <a:pPr lvl="0"/>
            <a:r>
              <a:rPr lang="en-US" dirty="0" smtClean="0"/>
              <a:t>Access city services, like Healthy SF, which provides free access to healthcare for undocumented workers</a:t>
            </a:r>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24</a:t>
            </a:fld>
            <a:endParaRPr lang="en-US"/>
          </a:p>
        </p:txBody>
      </p:sp>
    </p:spTree>
    <p:extLst>
      <p:ext uri="{BB962C8B-B14F-4D97-AF65-F5344CB8AC3E}">
        <p14:creationId xmlns:p14="http://schemas.microsoft.com/office/powerpoint/2010/main" xmlns="" val="29425572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p>
          <a:p>
            <a:r>
              <a:rPr lang="en-US" dirty="0" smtClean="0"/>
              <a:t>OCEIA is a policy, direct service, compliance and </a:t>
            </a:r>
            <a:r>
              <a:rPr lang="en-US" dirty="0" err="1" smtClean="0"/>
              <a:t>grantmaking</a:t>
            </a:r>
            <a:r>
              <a:rPr lang="en-US" dirty="0" smtClean="0"/>
              <a:t> office.</a:t>
            </a:r>
          </a:p>
          <a:p>
            <a:endParaRPr lang="en-US" dirty="0" smtClean="0"/>
          </a:p>
          <a:p>
            <a:r>
              <a:rPr lang="en-US" dirty="0" smtClean="0"/>
              <a:t>OCEIA ensures that city departments comply</a:t>
            </a:r>
            <a:r>
              <a:rPr lang="en-US" baseline="0" dirty="0" smtClean="0"/>
              <a:t> with the Language Access Ordinance, including the provisioning of </a:t>
            </a:r>
            <a:r>
              <a:rPr lang="en-US" dirty="0" smtClean="0"/>
              <a:t>Culturally and Linguistically Competent Language Services.</a:t>
            </a:r>
          </a:p>
          <a:p>
            <a:endParaRPr lang="en-US" dirty="0" smtClean="0"/>
          </a:p>
          <a:p>
            <a:r>
              <a:rPr lang="en-US" dirty="0" smtClean="0"/>
              <a:t>We</a:t>
            </a:r>
            <a:r>
              <a:rPr lang="en-US" baseline="0" dirty="0" smtClean="0"/>
              <a:t> train and provide technical assistance to city departments and grants/technical assistance to community-based organizations.  We also coordinate professional level community interpreter training to both.</a:t>
            </a:r>
          </a:p>
          <a:p>
            <a:endParaRPr lang="en-US" dirty="0" smtClean="0"/>
          </a:p>
          <a:p>
            <a:r>
              <a:rPr lang="en-US" dirty="0" smtClean="0"/>
              <a:t>Translated</a:t>
            </a:r>
            <a:r>
              <a:rPr lang="en-US" baseline="0" dirty="0" smtClean="0"/>
              <a:t> city websites such as ACA, Victims Portal and information on Citizenship, DACA and Unaccompanied Children resources</a:t>
            </a:r>
          </a:p>
          <a:p>
            <a:endParaRPr lang="en-US" baseline="0" dirty="0" smtClean="0"/>
          </a:p>
          <a:p>
            <a:r>
              <a:rPr lang="en-US" baseline="0" dirty="0" smtClean="0"/>
              <a:t>Conduct </a:t>
            </a:r>
            <a:r>
              <a:rPr lang="en-US" dirty="0" smtClean="0"/>
              <a:t>Daily on-the-street</a:t>
            </a:r>
            <a:r>
              <a:rPr lang="en-US" baseline="0" dirty="0" smtClean="0"/>
              <a:t> </a:t>
            </a:r>
            <a:r>
              <a:rPr lang="en-US" dirty="0" smtClean="0"/>
              <a:t>Multilingual Community Outreach &amp; Education</a:t>
            </a:r>
            <a:r>
              <a:rPr lang="en-US" baseline="0" dirty="0" smtClean="0"/>
              <a:t> about </a:t>
            </a:r>
            <a:r>
              <a:rPr lang="en-US" dirty="0" smtClean="0"/>
              <a:t>City Programs, including Healthy SF, 311, City ID Card</a:t>
            </a:r>
          </a:p>
          <a:p>
            <a:r>
              <a:rPr lang="en-US" dirty="0" smtClean="0"/>
              <a:t>Website clearing house of resources with translated materials</a:t>
            </a:r>
          </a:p>
          <a:p>
            <a:endParaRPr lang="en-US" dirty="0" smtClean="0"/>
          </a:p>
          <a:p>
            <a:r>
              <a:rPr lang="en-US" dirty="0" smtClean="0"/>
              <a:t>Coordination with 311, City</a:t>
            </a:r>
            <a:r>
              <a:rPr lang="en-US" baseline="0" dirty="0" smtClean="0"/>
              <a:t> Departments, </a:t>
            </a:r>
            <a:r>
              <a:rPr lang="en-US" dirty="0" err="1" smtClean="0"/>
              <a:t>DreamSF</a:t>
            </a:r>
            <a:r>
              <a:rPr lang="en-US" dirty="0" smtClean="0"/>
              <a:t>/DACA, Pathways to Citizenship and Language Access CBO grantees</a:t>
            </a:r>
          </a:p>
          <a:p>
            <a:r>
              <a:rPr lang="en-US" dirty="0" smtClean="0"/>
              <a:t>Immigrant Rights Commission</a:t>
            </a:r>
          </a:p>
          <a:p>
            <a:endParaRPr lang="en-US" b="1" u="sng" dirty="0" smtClean="0"/>
          </a:p>
          <a:p>
            <a:endParaRPr lang="en-US" b="1" u="sng" dirty="0" smtClean="0"/>
          </a:p>
          <a:p>
            <a:r>
              <a:rPr lang="en-US" b="1" u="sng" dirty="0" smtClean="0"/>
              <a:t>In language outreach</a:t>
            </a:r>
            <a:r>
              <a:rPr lang="en-US" b="1" u="sng" baseline="0" dirty="0" smtClean="0"/>
              <a:t> and education </a:t>
            </a:r>
            <a:r>
              <a:rPr lang="en-US" b="1" u="sng" baseline="0" smtClean="0"/>
              <a:t>on the </a:t>
            </a:r>
            <a:r>
              <a:rPr lang="en-US" b="1" u="sng" smtClean="0"/>
              <a:t>City ID Card:</a:t>
            </a:r>
            <a:r>
              <a:rPr lang="en-US" b="1" smtClean="0"/>
              <a:t> </a:t>
            </a:r>
            <a:r>
              <a:rPr lang="en-US" dirty="0" smtClean="0"/>
              <a:t>City ID is a gender-neutral, photo ID card that serves as valid proof of identification and residency in the City and County of San Francisco. The San Francisco Board of Supervisors passed an ordinance on November 20, 2007 authorizing the County Clerk's Office to issue the City ID Cards. All City Departments and entities that receive city funding must accept the City ID card as a valid form of identification and proof of San Francisco residency. Individuals can get the card through a 20 minute appointment with the County Clerk’s Office. </a:t>
            </a:r>
            <a:r>
              <a:rPr lang="en-US" b="0" dirty="0" smtClean="0"/>
              <a:t>As of June 30, 2014, nearly 30,000 cards have been issued. </a:t>
            </a:r>
          </a:p>
          <a:p>
            <a:r>
              <a:rPr lang="en-US" dirty="0" smtClean="0"/>
              <a:t>Serve as proof of identity and residency</a:t>
            </a:r>
          </a:p>
          <a:p>
            <a:pPr lvl="0"/>
            <a:r>
              <a:rPr lang="en-US" dirty="0" smtClean="0"/>
              <a:t>Can include information about medical conditions or allergies</a:t>
            </a:r>
          </a:p>
          <a:p>
            <a:pPr lvl="0"/>
            <a:r>
              <a:rPr lang="en-US" dirty="0" smtClean="0"/>
              <a:t>List an emergency contact </a:t>
            </a:r>
          </a:p>
          <a:p>
            <a:pPr lvl="0"/>
            <a:r>
              <a:rPr lang="en-US" dirty="0" smtClean="0"/>
              <a:t>Check out books from the library</a:t>
            </a:r>
          </a:p>
          <a:p>
            <a:pPr lvl="0"/>
            <a:r>
              <a:rPr lang="en-US" dirty="0" smtClean="0"/>
              <a:t>Use Department of Recreation and Parks facilities</a:t>
            </a:r>
          </a:p>
          <a:p>
            <a:pPr lvl="0"/>
            <a:r>
              <a:rPr lang="en-US" dirty="0" smtClean="0"/>
              <a:t>Get discounts at local attractions, shops, and restaurants</a:t>
            </a:r>
          </a:p>
          <a:p>
            <a:pPr lvl="0"/>
            <a:r>
              <a:rPr lang="en-US" dirty="0" smtClean="0"/>
              <a:t>Open up a bank account</a:t>
            </a:r>
          </a:p>
          <a:p>
            <a:pPr lvl="0"/>
            <a:r>
              <a:rPr lang="en-US" dirty="0" smtClean="0"/>
              <a:t>Access city services, like Healthy SF, which provides free access to healthcare for undocumented workers</a:t>
            </a:r>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25</a:t>
            </a:fld>
            <a:endParaRPr lang="en-US"/>
          </a:p>
        </p:txBody>
      </p:sp>
    </p:spTree>
    <p:extLst>
      <p:ext uri="{BB962C8B-B14F-4D97-AF65-F5344CB8AC3E}">
        <p14:creationId xmlns:p14="http://schemas.microsoft.com/office/powerpoint/2010/main" xmlns="" val="29425572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a:t>
            </a:r>
            <a:r>
              <a:rPr lang="en-US" baseline="0" dirty="0" smtClean="0"/>
              <a:t> 25% of the country’s immigrants live in in California</a:t>
            </a:r>
          </a:p>
          <a:p>
            <a:endParaRPr lang="en-US" baseline="0" dirty="0" smtClean="0"/>
          </a:p>
          <a:p>
            <a:r>
              <a:rPr lang="en-US" baseline="0" dirty="0" smtClean="0"/>
              <a:t>One of every three San Francisco residents is immigrant </a:t>
            </a:r>
          </a:p>
          <a:p>
            <a:endParaRPr lang="en-US" baseline="0" dirty="0" smtClean="0"/>
          </a:p>
          <a:p>
            <a:r>
              <a:rPr lang="en-US" baseline="0" dirty="0" smtClean="0"/>
              <a:t>An estimated 30,000 or more immigrants are undocumented and 100,000+ are LPR.</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x-none" sz="1200" kern="1200" smtClean="0">
                <a:solidFill>
                  <a:schemeClr val="tx1"/>
                </a:solidFill>
                <a:effectLst/>
                <a:latin typeface="+mn-lt"/>
                <a:ea typeface="+mn-ea"/>
                <a:cs typeface="+mn-cs"/>
              </a:rPr>
              <a:t>While only 1 in 14 children </a:t>
            </a:r>
            <a:r>
              <a:rPr lang="en-US" sz="1200" kern="1200" dirty="0" smtClean="0">
                <a:solidFill>
                  <a:schemeClr val="tx1"/>
                </a:solidFill>
                <a:effectLst/>
                <a:latin typeface="+mn-lt"/>
                <a:ea typeface="+mn-ea"/>
                <a:cs typeface="+mn-cs"/>
              </a:rPr>
              <a:t>in San Francisco </a:t>
            </a:r>
            <a:r>
              <a:rPr lang="x-none" sz="1200" kern="1200" smtClean="0">
                <a:solidFill>
                  <a:schemeClr val="tx1"/>
                </a:solidFill>
                <a:effectLst/>
                <a:latin typeface="+mn-lt"/>
                <a:ea typeface="+mn-ea"/>
                <a:cs typeface="+mn-cs"/>
              </a:rPr>
              <a:t>is an immigrant, 54% have at least one immigrant parent, and 34% of households are headed by an immigrant.</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Since</a:t>
            </a:r>
            <a:r>
              <a:rPr lang="en-US" sz="1200" kern="1200" baseline="0" dirty="0" smtClean="0">
                <a:solidFill>
                  <a:schemeClr val="tx1"/>
                </a:solidFill>
                <a:effectLst/>
                <a:latin typeface="+mn-lt"/>
                <a:ea typeface="+mn-ea"/>
                <a:cs typeface="+mn-cs"/>
              </a:rPr>
              <a:t> the Refugee Act of 1980, </a:t>
            </a:r>
            <a:r>
              <a:rPr lang="en-US" sz="1200" kern="1200" dirty="0" smtClean="0">
                <a:solidFill>
                  <a:schemeClr val="tx1"/>
                </a:solidFill>
                <a:effectLst/>
                <a:latin typeface="+mn-lt"/>
                <a:ea typeface="+mn-ea"/>
                <a:cs typeface="+mn-cs"/>
              </a:rPr>
              <a:t>31,879 refugees</a:t>
            </a:r>
            <a:r>
              <a:rPr lang="en-US" sz="1200" kern="1200" baseline="0" dirty="0" smtClean="0">
                <a:solidFill>
                  <a:schemeClr val="tx1"/>
                </a:solidFill>
                <a:effectLst/>
                <a:latin typeface="+mn-lt"/>
                <a:ea typeface="+mn-ea"/>
                <a:cs typeface="+mn-cs"/>
              </a:rPr>
              <a:t> have been received by San Francisco.  </a:t>
            </a:r>
            <a:r>
              <a:rPr lang="en-US" sz="1200" kern="1200" dirty="0" smtClean="0">
                <a:solidFill>
                  <a:schemeClr val="tx1"/>
                </a:solidFill>
                <a:effectLst/>
                <a:latin typeface="+mn-lt"/>
                <a:ea typeface="+mn-ea"/>
                <a:cs typeface="+mn-cs"/>
              </a:rPr>
              <a:t>From 2009 to 2013, 572 were assisted by HSA. </a:t>
            </a:r>
          </a:p>
          <a:p>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From October 1982 – September 2002, San Francisco had </a:t>
            </a:r>
            <a:r>
              <a:rPr lang="en-US" sz="1200" b="1" kern="1200" dirty="0" smtClean="0">
                <a:solidFill>
                  <a:schemeClr val="tx1"/>
                </a:solidFill>
                <a:effectLst/>
                <a:latin typeface="+mn-lt"/>
                <a:ea typeface="+mn-ea"/>
                <a:cs typeface="+mn-cs"/>
              </a:rPr>
              <a:t>29,048</a:t>
            </a:r>
            <a:r>
              <a:rPr lang="en-US" sz="1200" kern="1200" dirty="0" smtClean="0">
                <a:solidFill>
                  <a:schemeClr val="tx1"/>
                </a:solidFill>
                <a:effectLst/>
                <a:latin typeface="+mn-lt"/>
                <a:ea typeface="+mn-ea"/>
                <a:cs typeface="+mn-cs"/>
              </a:rPr>
              <a:t> refugee arrivals – an average of 1,452 per year.</a:t>
            </a:r>
          </a:p>
          <a:p>
            <a:pPr lvl="0"/>
            <a:r>
              <a:rPr lang="en-US" sz="1200" kern="1200" dirty="0" smtClean="0">
                <a:solidFill>
                  <a:schemeClr val="tx1"/>
                </a:solidFill>
                <a:effectLst/>
                <a:latin typeface="+mn-lt"/>
                <a:ea typeface="+mn-ea"/>
                <a:cs typeface="+mn-cs"/>
              </a:rPr>
              <a:t>From October 2002 – September 2004, San Francisco had </a:t>
            </a:r>
            <a:r>
              <a:rPr lang="en-US" sz="1200" b="1" kern="1200" dirty="0" smtClean="0">
                <a:solidFill>
                  <a:schemeClr val="tx1"/>
                </a:solidFill>
                <a:effectLst/>
                <a:latin typeface="+mn-lt"/>
                <a:ea typeface="+mn-ea"/>
                <a:cs typeface="+mn-cs"/>
              </a:rPr>
              <a:t>164</a:t>
            </a:r>
            <a:r>
              <a:rPr lang="en-US" sz="1200" kern="1200" dirty="0" smtClean="0">
                <a:solidFill>
                  <a:schemeClr val="tx1"/>
                </a:solidFill>
                <a:effectLst/>
                <a:latin typeface="+mn-lt"/>
                <a:ea typeface="+mn-ea"/>
                <a:cs typeface="+mn-cs"/>
              </a:rPr>
              <a:t> refugee arrivals – 82 per year average.</a:t>
            </a:r>
          </a:p>
          <a:p>
            <a:pPr lvl="0"/>
            <a:r>
              <a:rPr lang="en-US" sz="1200" kern="1200" dirty="0" smtClean="0">
                <a:solidFill>
                  <a:schemeClr val="tx1"/>
                </a:solidFill>
                <a:effectLst/>
                <a:latin typeface="+mn-lt"/>
                <a:ea typeface="+mn-ea"/>
                <a:cs typeface="+mn-cs"/>
              </a:rPr>
              <a:t>From October 2004 – June 2005, San Francisco had </a:t>
            </a:r>
            <a:r>
              <a:rPr lang="en-US" sz="1200" b="1" kern="1200" dirty="0" smtClean="0">
                <a:solidFill>
                  <a:schemeClr val="tx1"/>
                </a:solidFill>
                <a:effectLst/>
                <a:latin typeface="+mn-lt"/>
                <a:ea typeface="+mn-ea"/>
                <a:cs typeface="+mn-cs"/>
              </a:rPr>
              <a:t>56</a:t>
            </a:r>
            <a:r>
              <a:rPr lang="en-US" sz="1200" kern="1200" dirty="0" smtClean="0">
                <a:solidFill>
                  <a:schemeClr val="tx1"/>
                </a:solidFill>
                <a:effectLst/>
                <a:latin typeface="+mn-lt"/>
                <a:ea typeface="+mn-ea"/>
                <a:cs typeface="+mn-cs"/>
              </a:rPr>
              <a:t> arrivals.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80% of the participants in the RCA program are </a:t>
            </a:r>
            <a:r>
              <a:rPr lang="en-US" sz="1200" kern="1200" dirty="0" err="1" smtClean="0">
                <a:solidFill>
                  <a:schemeClr val="tx1"/>
                </a:solidFill>
                <a:effectLst/>
                <a:latin typeface="+mn-lt"/>
                <a:ea typeface="+mn-ea"/>
                <a:cs typeface="+mn-cs"/>
              </a:rPr>
              <a:t>Asylees</a:t>
            </a:r>
            <a:r>
              <a:rPr lang="en-US" sz="1200" kern="1200" dirty="0" smtClean="0">
                <a:solidFill>
                  <a:schemeClr val="tx1"/>
                </a:solidFill>
                <a:effectLst/>
                <a:latin typeface="+mn-lt"/>
                <a:ea typeface="+mn-ea"/>
                <a:cs typeface="+mn-cs"/>
              </a:rPr>
              <a:t>.  Most of the current refugee arrivals are families that are aided in CalWORKs.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baseline="0" dirty="0" smtClean="0"/>
          </a:p>
          <a:p>
            <a:endParaRPr lang="en-US" b="1" u="sng" dirty="0" smtClean="0"/>
          </a:p>
          <a:p>
            <a:pPr lvl="0"/>
            <a:endParaRPr lang="en-US" dirty="0" smtClean="0"/>
          </a:p>
        </p:txBody>
      </p:sp>
      <p:sp>
        <p:nvSpPr>
          <p:cNvPr id="4" name="Slide Number Placeholder 3"/>
          <p:cNvSpPr>
            <a:spLocks noGrp="1"/>
          </p:cNvSpPr>
          <p:nvPr>
            <p:ph type="sldNum" sz="quarter" idx="10"/>
          </p:nvPr>
        </p:nvSpPr>
        <p:spPr/>
        <p:txBody>
          <a:bodyPr/>
          <a:lstStyle/>
          <a:p>
            <a:fld id="{8B3A2F62-D765-4F34-9F61-C1780083C700}" type="slidenum">
              <a:rPr lang="en-US" smtClean="0"/>
              <a:pPr/>
              <a:t>26</a:t>
            </a:fld>
            <a:endParaRPr lang="en-US"/>
          </a:p>
        </p:txBody>
      </p:sp>
    </p:spTree>
    <p:extLst>
      <p:ext uri="{BB962C8B-B14F-4D97-AF65-F5344CB8AC3E}">
        <p14:creationId xmlns:p14="http://schemas.microsoft.com/office/powerpoint/2010/main" xmlns="" val="29425572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area of workforce needs the most attention, particularly around English language skills for children, adult education, supply of full-time work, and attaching high-skilled workers to appropriate jobs. There is also a large gap between the income of full-time immigrant workers and that of their U.S.-born non- Hispanic white counterparts.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San Francisco’s extraordinarily high cost of living is driving outmigration of some immigrants to the surrounding suburbs, like the East Bay. But there is high inequality overall and a disappearing middle class may be limited the upward path for immigrants.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Economic gaps for full-time employment, income, homeownership rates, and high school diplomas are closing more slowly in San Francisco compared to other areas of the state.</a:t>
            </a:r>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27</a:t>
            </a:fld>
            <a:endParaRPr lang="en-US"/>
          </a:p>
        </p:txBody>
      </p:sp>
    </p:spTree>
    <p:extLst>
      <p:ext uri="{BB962C8B-B14F-4D97-AF65-F5344CB8AC3E}">
        <p14:creationId xmlns:p14="http://schemas.microsoft.com/office/powerpoint/2010/main" xmlns="" val="29425572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28</a:t>
            </a:fld>
            <a:endParaRPr lang="en-US"/>
          </a:p>
        </p:txBody>
      </p:sp>
    </p:spTree>
    <p:extLst>
      <p:ext uri="{BB962C8B-B14F-4D97-AF65-F5344CB8AC3E}">
        <p14:creationId xmlns:p14="http://schemas.microsoft.com/office/powerpoint/2010/main" xmlns="" val="2607153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dirty="0" smtClean="0"/>
              <a:t>Over the past year, there has been a substantial increase in the number of Central American youth refugees detained at the U.S. border. The vast majority of these youth are unaccompanied children fleeing from violence and abuse in their home countries, largely Honduras, Guatemala or El Salvador – all Central American countries that have among the highest murder rates worldwide. These innocent children have come to the U.S. in hope for a better life. </a:t>
            </a:r>
          </a:p>
          <a:p>
            <a:r>
              <a:rPr lang="en-US" dirty="0" smtClean="0"/>
              <a:t>It is important that we as leaders, advocates, City employees and members of the community help these children feel welcome here in San Francisco, a Sanctuary City. They should feel safe when they visit a public health clinic, go to school or seek out City services. We already have in place services in multiple languages, a comprehensive public health network, and a school district with specific programs for immigrant students. San Francisco also maintains a Municipal ID program (City ID) that allows residents, regardless of their immigration status, access to services. But there is much more that we and leaders across the nation can do. </a:t>
            </a:r>
          </a:p>
          <a:p>
            <a:pPr fontAlgn="t"/>
            <a:r>
              <a:rPr lang="en-US" dirty="0" smtClean="0"/>
              <a:t> </a:t>
            </a:r>
          </a:p>
          <a:p>
            <a:r>
              <a:rPr lang="en-US" dirty="0" smtClean="0"/>
              <a:t>That is why as Mayor of this great city and as the son of immigrants, I several months ago tasked our City family to work together with our communities to respond to the specific needs of these youth, to assist with shelter, social services, legal assistance and language services for them and their families or sponsors. The City has responded, and will continue to respond as long as needed. </a:t>
            </a:r>
          </a:p>
          <a:p>
            <a:endParaRPr lang="en-US" dirty="0" smtClean="0"/>
          </a:p>
          <a:p>
            <a:endParaRPr lang="en-US" dirty="0" smtClean="0"/>
          </a:p>
          <a:p>
            <a:r>
              <a:rPr lang="en-US" b="1" u="sng" dirty="0" smtClean="0"/>
              <a:t>Sanctuary Ordinance:</a:t>
            </a:r>
            <a:r>
              <a:rPr lang="en-US" dirty="0" smtClean="0"/>
              <a:t> In 1989, San Francisco passed the "City and County of Refuge" Ordinance (also known as the Sanctuary Ordinance) which prohibits City employees from helping Immigration and Customs Enforcement (ICE) with immigration investigations or arrests unless such help is required by federal or state law or a warrant. The Ordinance is rooted in the Sanctuary Movement of the 1980's, when churches across the country provided refuge to Central Americans fleeing civil wars in their countries. In providing such assistance, faith communities were responding to the difficulties immigrants faced in obtaining refugee status from the U.S. government. Municipalities across the country followed suit by adopting sanctuary ordinances.</a:t>
            </a:r>
          </a:p>
          <a:p>
            <a:r>
              <a:rPr lang="en-US" dirty="0" smtClean="0"/>
              <a:t>In recent years, the Sanctuary Movement has experienced a rebirth, as grassroots organizations, faith communities, and local government have stood firmly against repressive immigration proposals in Congress and immigration raids that separate families. In February 2007, Mayor Gavin Newsom reaffirmed San Francisco's commitment to immigrant communities by issuing an Executive Order that called on City departments to develop protocol and training on the Sanctuary Ordinance. As Mayor of this great city I uphold this standard, as evidenced through my response to the humanitarian crisis of unaccompanied minors crossing the border in unprecedented numbers. </a:t>
            </a:r>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3</a:t>
            </a:fld>
            <a:endParaRPr lang="en-US"/>
          </a:p>
        </p:txBody>
      </p:sp>
    </p:spTree>
    <p:extLst>
      <p:ext uri="{BB962C8B-B14F-4D97-AF65-F5344CB8AC3E}">
        <p14:creationId xmlns:p14="http://schemas.microsoft.com/office/powerpoint/2010/main" xmlns="" val="3887809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4</a:t>
            </a:fld>
            <a:endParaRPr lang="en-US"/>
          </a:p>
        </p:txBody>
      </p:sp>
    </p:spTree>
    <p:extLst>
      <p:ext uri="{BB962C8B-B14F-4D97-AF65-F5344CB8AC3E}">
        <p14:creationId xmlns:p14="http://schemas.microsoft.com/office/powerpoint/2010/main" xmlns="" val="1576486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5</a:t>
            </a:fld>
            <a:endParaRPr lang="en-US"/>
          </a:p>
        </p:txBody>
      </p:sp>
    </p:spTree>
    <p:extLst>
      <p:ext uri="{BB962C8B-B14F-4D97-AF65-F5344CB8AC3E}">
        <p14:creationId xmlns:p14="http://schemas.microsoft.com/office/powerpoint/2010/main" xmlns="" val="619815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DPH serves as the safety net health services for San Franciscans. </a:t>
            </a:r>
            <a:r>
              <a:rPr lang="en-US" sz="1200" b="0" i="0" u="none" strike="noStrike" kern="1200" baseline="0" dirty="0" smtClean="0">
                <a:solidFill>
                  <a:schemeClr val="tx1"/>
                </a:solidFill>
                <a:latin typeface="+mn-lt"/>
                <a:ea typeface="+mn-ea"/>
                <a:cs typeface="+mn-cs"/>
              </a:rPr>
              <a:t>San Francisco Health Commission at its meeting on September 2nd, adopted resolution to commit extending critical services to this group of young refugees.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have two key areas to present today:  Overall systems coordination via Behavioral Health Services; and service capacity via our Primary Care Services &amp; Other Specialty Services.</a:t>
            </a:r>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6</a:t>
            </a:fld>
            <a:endParaRPr lang="en-US"/>
          </a:p>
        </p:txBody>
      </p:sp>
    </p:spTree>
    <p:extLst>
      <p:ext uri="{BB962C8B-B14F-4D97-AF65-F5344CB8AC3E}">
        <p14:creationId xmlns:p14="http://schemas.microsoft.com/office/powerpoint/2010/main" xmlns="" val="602343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  Overall systems coordination via Behavioral Health Services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Behavioral Health Services, Children Youth &amp; Families System of Care have been conducting the following activities to coordinate services:</a:t>
            </a:r>
          </a:p>
          <a:p>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Coordinated a Behavioral Health Treatment Providers meeting to discuss service coordination to align &amp; orient each other to current behavioral health treatment providers’ efforts for this population.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In collaboration with F5SF, HSA, MCAH, Primary Care, develop a First Encounter Check List for providers to screen for unaccompanied minors safety &amp; bio-psycho-social needs during their initial contacts so that providers can determine linkages to other special services. </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Initiated discussion with SFUSD’s Students Families &amp; Community Support Services (SFCSS) and Special Ed (SPED) to ensure linkage to DPH behavioral health services is in place.</a:t>
            </a:r>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7</a:t>
            </a:fld>
            <a:endParaRPr lang="en-US"/>
          </a:p>
        </p:txBody>
      </p:sp>
    </p:spTree>
    <p:extLst>
      <p:ext uri="{BB962C8B-B14F-4D97-AF65-F5344CB8AC3E}">
        <p14:creationId xmlns:p14="http://schemas.microsoft.com/office/powerpoint/2010/main" xmlns="" val="3238736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Health Care – unaccompanied minors can access primary care services regardless of status via the Family Health Center, which includes the Refugee Medical Clinic.  Located at San Francisco General Hospital, FHC offers a full range of services including:</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Initial health assessment</a:t>
            </a:r>
          </a:p>
          <a:p>
            <a:pPr lvl="0"/>
            <a:r>
              <a:rPr lang="en-US" sz="1200" kern="1200" dirty="0" smtClean="0">
                <a:solidFill>
                  <a:schemeClr val="tx1"/>
                </a:solidFill>
                <a:effectLst/>
                <a:latin typeface="+mn-lt"/>
                <a:ea typeface="+mn-ea"/>
                <a:cs typeface="+mn-cs"/>
              </a:rPr>
              <a:t>Screening for infectious diseases and other problems</a:t>
            </a:r>
          </a:p>
          <a:p>
            <a:pPr lvl="0"/>
            <a:r>
              <a:rPr lang="en-US" sz="1200" kern="1200" dirty="0" smtClean="0">
                <a:solidFill>
                  <a:schemeClr val="tx1"/>
                </a:solidFill>
                <a:effectLst/>
                <a:latin typeface="+mn-lt"/>
                <a:ea typeface="+mn-ea"/>
                <a:cs typeface="+mn-cs"/>
              </a:rPr>
              <a:t>Full spectrum primary care</a:t>
            </a:r>
          </a:p>
          <a:p>
            <a:pPr lvl="0"/>
            <a:r>
              <a:rPr lang="en-US" sz="1200" kern="1200" dirty="0" smtClean="0">
                <a:solidFill>
                  <a:schemeClr val="tx1"/>
                </a:solidFill>
                <a:effectLst/>
                <a:latin typeface="+mn-lt"/>
                <a:ea typeface="+mn-ea"/>
                <a:cs typeface="+mn-cs"/>
              </a:rPr>
              <a:t>Behavioral health care, including referrals to specialty mental health and other Children, Youth, and Families services</a:t>
            </a:r>
          </a:p>
          <a:p>
            <a:pPr lvl="0"/>
            <a:r>
              <a:rPr lang="en-US" sz="1200" kern="1200" dirty="0" smtClean="0">
                <a:solidFill>
                  <a:schemeClr val="tx1"/>
                </a:solidFill>
                <a:effectLst/>
                <a:latin typeface="+mn-lt"/>
                <a:ea typeface="+mn-ea"/>
                <a:cs typeface="+mn-cs"/>
              </a:rPr>
              <a:t>Prenatal care</a:t>
            </a:r>
          </a:p>
          <a:p>
            <a:pPr lvl="0"/>
            <a:r>
              <a:rPr lang="en-US" sz="1200" kern="1200" dirty="0" smtClean="0">
                <a:solidFill>
                  <a:schemeClr val="tx1"/>
                </a:solidFill>
                <a:effectLst/>
                <a:latin typeface="+mn-lt"/>
                <a:ea typeface="+mn-ea"/>
                <a:cs typeface="+mn-cs"/>
              </a:rPr>
              <a:t>Family planning</a:t>
            </a:r>
          </a:p>
          <a:p>
            <a:pPr lvl="0"/>
            <a:r>
              <a:rPr lang="en-US" sz="1200" kern="1200" dirty="0" smtClean="0">
                <a:solidFill>
                  <a:schemeClr val="tx1"/>
                </a:solidFill>
                <a:effectLst/>
                <a:latin typeface="+mn-lt"/>
                <a:ea typeface="+mn-ea"/>
                <a:cs typeface="+mn-cs"/>
              </a:rPr>
              <a:t>Urgent care</a:t>
            </a:r>
          </a:p>
          <a:p>
            <a:pPr lvl="0"/>
            <a:r>
              <a:rPr lang="en-US" sz="1200" kern="1200" dirty="0" smtClean="0">
                <a:solidFill>
                  <a:schemeClr val="tx1"/>
                </a:solidFill>
                <a:effectLst/>
                <a:latin typeface="+mn-lt"/>
                <a:ea typeface="+mn-ea"/>
                <a:cs typeface="+mn-cs"/>
              </a:rPr>
              <a:t>Referral to other primary care providers, including the SFGH Teen and Young Adults Clinic and community-based primary care clinics</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Additionally, FHC links patients to Population Health Division’s Newcomers Health Program.  In partnership with FHC, the New Comers Health Program can connect youth who are granted asylum status to federal benefits, such as comprehensive health screening &amp; exams and social services </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Other Specialty Services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Maternal Child &amp; Adolescent Health’s (MCAH) Public Health Nurses can serve two subset within the unaccompanied minors population:</a:t>
            </a:r>
          </a:p>
          <a:p>
            <a:pPr lvl="0"/>
            <a:r>
              <a:rPr lang="en-US" sz="1200" kern="1200" dirty="0" smtClean="0">
                <a:solidFill>
                  <a:schemeClr val="tx1"/>
                </a:solidFill>
                <a:effectLst/>
                <a:latin typeface="+mn-lt"/>
                <a:ea typeface="+mn-ea"/>
                <a:cs typeface="+mn-cs"/>
              </a:rPr>
              <a:t>Pre-natal &amp; post-partum care for pregnant youth.  This is especially helpful when serving unaccompanied minors who are pregnant.</a:t>
            </a:r>
          </a:p>
          <a:p>
            <a:pPr lvl="0"/>
            <a:r>
              <a:rPr lang="en-US" sz="1200" kern="1200" dirty="0" smtClean="0">
                <a:solidFill>
                  <a:schemeClr val="tx1"/>
                </a:solidFill>
                <a:effectLst/>
                <a:latin typeface="+mn-lt"/>
                <a:ea typeface="+mn-ea"/>
                <a:cs typeface="+mn-cs"/>
              </a:rPr>
              <a:t>Health care coordination for unaccompanied minors who are in foster care system.  </a:t>
            </a:r>
          </a:p>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8</a:t>
            </a:fld>
            <a:endParaRPr lang="en-US"/>
          </a:p>
        </p:txBody>
      </p:sp>
    </p:spTree>
    <p:extLst>
      <p:ext uri="{BB962C8B-B14F-4D97-AF65-F5344CB8AC3E}">
        <p14:creationId xmlns:p14="http://schemas.microsoft.com/office/powerpoint/2010/main" xmlns="" val="459414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Slide Number Placeholder 3"/>
          <p:cNvSpPr>
            <a:spLocks noGrp="1"/>
          </p:cNvSpPr>
          <p:nvPr>
            <p:ph type="sldNum" sz="quarter" idx="10"/>
          </p:nvPr>
        </p:nvSpPr>
        <p:spPr/>
        <p:txBody>
          <a:bodyPr/>
          <a:lstStyle/>
          <a:p>
            <a:fld id="{8B3A2F62-D765-4F34-9F61-C1780083C70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9595080A-F263-49B8-A538-48F0FE9D6ED6}"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95080A-F263-49B8-A538-48F0FE9D6E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95080A-F263-49B8-A538-48F0FE9D6E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95080A-F263-49B8-A538-48F0FE9D6ED6}"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9595080A-F263-49B8-A538-48F0FE9D6ED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95080A-F263-49B8-A538-48F0FE9D6ED6}"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95080A-F263-49B8-A538-48F0FE9D6ED6}"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95080A-F263-49B8-A538-48F0FE9D6E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95080A-F263-49B8-A538-48F0FE9D6E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95080A-F263-49B8-A538-48F0FE9D6ED6}"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DA5C626-BF32-4521-A52C-C9298CC1BC6C}" type="datetimeFigureOut">
              <a:rPr lang="en-US" smtClean="0"/>
              <a:pPr/>
              <a:t>10/16/2014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9595080A-F263-49B8-A538-48F0FE9D6ED6}"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DA5C626-BF32-4521-A52C-C9298CC1BC6C}" type="datetimeFigureOut">
              <a:rPr lang="en-US" smtClean="0"/>
              <a:pPr/>
              <a:t>10/16/2014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595080A-F263-49B8-A538-48F0FE9D6E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healthiersf.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3.png"/><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200400"/>
            <a:ext cx="8839200" cy="3505200"/>
          </a:xfrm>
        </p:spPr>
        <p:txBody>
          <a:bodyPr>
            <a:normAutofit fontScale="92500"/>
          </a:bodyPr>
          <a:lstStyle/>
          <a:p>
            <a:r>
              <a:rPr lang="en-US" sz="2200" dirty="0" smtClean="0">
                <a:latin typeface="Calibri" panose="020F0502020204030204" pitchFamily="34" charset="0"/>
              </a:rPr>
              <a:t>Lani Kent, </a:t>
            </a:r>
            <a:r>
              <a:rPr lang="en-US" sz="2200" b="1" dirty="0" smtClean="0">
                <a:latin typeface="Calibri" panose="020F0502020204030204" pitchFamily="34" charset="0"/>
              </a:rPr>
              <a:t>Mayor’s Office</a:t>
            </a:r>
          </a:p>
          <a:p>
            <a:r>
              <a:rPr lang="en-US" sz="2200" dirty="0" smtClean="0">
                <a:latin typeface="Calibri" panose="020F0502020204030204" pitchFamily="34" charset="0"/>
              </a:rPr>
              <a:t>Kenneth Epstein, </a:t>
            </a:r>
            <a:r>
              <a:rPr lang="en-US" sz="2200" b="1" dirty="0" smtClean="0">
                <a:latin typeface="Calibri" panose="020F0502020204030204" pitchFamily="34" charset="0"/>
              </a:rPr>
              <a:t>Department of Public Health</a:t>
            </a:r>
          </a:p>
          <a:p>
            <a:r>
              <a:rPr lang="en-US" sz="2200" dirty="0" smtClean="0">
                <a:latin typeface="Calibri" panose="020F0502020204030204" pitchFamily="34" charset="0"/>
              </a:rPr>
              <a:t>Sylvia Deporto, </a:t>
            </a:r>
            <a:r>
              <a:rPr lang="en-US" sz="2200" b="1" dirty="0" smtClean="0">
                <a:latin typeface="Calibri" panose="020F0502020204030204" pitchFamily="34" charset="0"/>
              </a:rPr>
              <a:t>Human Services Agency</a:t>
            </a:r>
          </a:p>
          <a:p>
            <a:r>
              <a:rPr lang="en-US" sz="2200" dirty="0">
                <a:latin typeface="Calibri" panose="020F0502020204030204" pitchFamily="34" charset="0"/>
              </a:rPr>
              <a:t>Christina Wong, </a:t>
            </a:r>
            <a:r>
              <a:rPr lang="en-US" sz="2200" b="1" dirty="0">
                <a:latin typeface="Calibri" panose="020F0502020204030204" pitchFamily="34" charset="0"/>
              </a:rPr>
              <a:t>San Francisco Unified School </a:t>
            </a:r>
            <a:r>
              <a:rPr lang="en-US" sz="2200" b="1" dirty="0" smtClean="0">
                <a:latin typeface="Calibri" panose="020F0502020204030204" pitchFamily="34" charset="0"/>
              </a:rPr>
              <a:t>District</a:t>
            </a:r>
          </a:p>
          <a:p>
            <a:r>
              <a:rPr lang="en-US" sz="2200" dirty="0" smtClean="0">
                <a:latin typeface="Calibri" panose="020F0502020204030204" pitchFamily="34" charset="0"/>
              </a:rPr>
              <a:t>Brian Cheu, </a:t>
            </a:r>
            <a:r>
              <a:rPr lang="en-US" sz="2200" b="1" dirty="0" smtClean="0">
                <a:latin typeface="Calibri" panose="020F0502020204030204" pitchFamily="34" charset="0"/>
              </a:rPr>
              <a:t>Mayor’s Office of Housing</a:t>
            </a:r>
          </a:p>
          <a:p>
            <a:r>
              <a:rPr lang="en-US" sz="2200" dirty="0" smtClean="0">
                <a:latin typeface="Calibri" panose="020F0502020204030204" pitchFamily="34" charset="0"/>
              </a:rPr>
              <a:t>Adrienne </a:t>
            </a:r>
            <a:r>
              <a:rPr lang="en-US" sz="2200" dirty="0">
                <a:latin typeface="Calibri" panose="020F0502020204030204" pitchFamily="34" charset="0"/>
              </a:rPr>
              <a:t>Pon, </a:t>
            </a:r>
            <a:r>
              <a:rPr lang="en-US" sz="2200" b="1" dirty="0">
                <a:latin typeface="Calibri" panose="020F0502020204030204" pitchFamily="34" charset="0"/>
              </a:rPr>
              <a:t>Office of Civic Engagement &amp; Immigrant </a:t>
            </a:r>
            <a:r>
              <a:rPr lang="en-US" sz="2200" b="1" dirty="0" smtClean="0">
                <a:latin typeface="Calibri" panose="020F0502020204030204" pitchFamily="34" charset="0"/>
              </a:rPr>
              <a:t>Affairs</a:t>
            </a:r>
          </a:p>
          <a:p>
            <a:r>
              <a:rPr lang="en-US" sz="2200" dirty="0">
                <a:latin typeface="Calibri" panose="020F0502020204030204" pitchFamily="34" charset="0"/>
              </a:rPr>
              <a:t>Maria Su, </a:t>
            </a:r>
            <a:r>
              <a:rPr lang="en-US" sz="2200" b="1" dirty="0">
                <a:latin typeface="Calibri" panose="020F0502020204030204" pitchFamily="34" charset="0"/>
              </a:rPr>
              <a:t>Department of Children Youth &amp; </a:t>
            </a:r>
            <a:r>
              <a:rPr lang="en-US" sz="2200" b="1" dirty="0" smtClean="0">
                <a:latin typeface="Calibri" panose="020F0502020204030204" pitchFamily="34" charset="0"/>
              </a:rPr>
              <a:t>Families</a:t>
            </a:r>
          </a:p>
          <a:p>
            <a:pPr algn="l"/>
            <a:endParaRPr lang="en-US" sz="2200" b="1" i="1" dirty="0">
              <a:latin typeface="Calibri" panose="020F0502020204030204" pitchFamily="34" charset="0"/>
            </a:endParaRPr>
          </a:p>
          <a:p>
            <a:r>
              <a:rPr lang="en-US" sz="2400" b="1" dirty="0">
                <a:latin typeface="Calibri" panose="020F0502020204030204" pitchFamily="34" charset="0"/>
              </a:rPr>
              <a:t>City &amp; School District Select </a:t>
            </a:r>
            <a:r>
              <a:rPr lang="en-US" sz="2400" b="1" dirty="0" smtClean="0">
                <a:latin typeface="Calibri" panose="020F0502020204030204" pitchFamily="34" charset="0"/>
              </a:rPr>
              <a:t>Committee—Thursday</a:t>
            </a:r>
            <a:r>
              <a:rPr lang="en-US" sz="2400" b="1" dirty="0">
                <a:latin typeface="Calibri" panose="020F0502020204030204" pitchFamily="34" charset="0"/>
              </a:rPr>
              <a:t>, September 25</a:t>
            </a:r>
            <a:r>
              <a:rPr lang="en-US" sz="2400" b="1" baseline="30000" dirty="0">
                <a:latin typeface="Calibri" panose="020F0502020204030204" pitchFamily="34" charset="0"/>
              </a:rPr>
              <a:t>th</a:t>
            </a:r>
            <a:r>
              <a:rPr lang="en-US" sz="2400" b="1" dirty="0">
                <a:latin typeface="Calibri" panose="020F0502020204030204" pitchFamily="34" charset="0"/>
              </a:rPr>
              <a:t>, </a:t>
            </a:r>
            <a:r>
              <a:rPr lang="en-US" sz="2400" b="1" dirty="0" smtClean="0">
                <a:latin typeface="Calibri" panose="020F0502020204030204" pitchFamily="34" charset="0"/>
              </a:rPr>
              <a:t>2014</a:t>
            </a:r>
            <a:endParaRPr lang="en-US" sz="2200" b="1" dirty="0" smtClean="0">
              <a:latin typeface="Calibri" panose="020F0502020204030204" pitchFamily="34" charset="0"/>
            </a:endParaRPr>
          </a:p>
          <a:p>
            <a:endParaRPr lang="en-US" dirty="0" smtClean="0"/>
          </a:p>
          <a:p>
            <a:endParaRPr lang="en-US" dirty="0" smtClean="0"/>
          </a:p>
          <a:p>
            <a:endParaRPr lang="en-US" dirty="0" smtClean="0"/>
          </a:p>
          <a:p>
            <a:endParaRPr lang="en-US" dirty="0"/>
          </a:p>
        </p:txBody>
      </p:sp>
      <p:sp>
        <p:nvSpPr>
          <p:cNvPr id="2" name="Title 1"/>
          <p:cNvSpPr>
            <a:spLocks noGrp="1"/>
          </p:cNvSpPr>
          <p:nvPr>
            <p:ph type="ctrTitle"/>
          </p:nvPr>
        </p:nvSpPr>
        <p:spPr>
          <a:xfrm>
            <a:off x="457200" y="1447800"/>
            <a:ext cx="8229600" cy="1528155"/>
          </a:xfrm>
        </p:spPr>
        <p:txBody>
          <a:bodyPr>
            <a:normAutofit/>
          </a:bodyPr>
          <a:lstStyle/>
          <a:p>
            <a:r>
              <a:rPr lang="en-US" sz="5300" dirty="0" smtClean="0">
                <a:latin typeface="Calibri" panose="020F0502020204030204" pitchFamily="34" charset="0"/>
              </a:rPr>
              <a:t>Unaccompanied Minors</a:t>
            </a:r>
            <a:r>
              <a:rPr lang="en-US" dirty="0" smtClean="0">
                <a:latin typeface="Calibri" panose="020F0502020204030204" pitchFamily="34" charset="0"/>
              </a:rPr>
              <a:t/>
            </a:r>
            <a:br>
              <a:rPr lang="en-US" dirty="0" smtClean="0">
                <a:latin typeface="Calibri" panose="020F0502020204030204" pitchFamily="34" charset="0"/>
              </a:rPr>
            </a:br>
            <a:r>
              <a:rPr lang="en-US" sz="2700" b="1" dirty="0">
                <a:latin typeface="Calibri" panose="020F0502020204030204" pitchFamily="34" charset="0"/>
              </a:rPr>
              <a:t>City </a:t>
            </a:r>
            <a:r>
              <a:rPr lang="en-US" sz="2700" b="1" dirty="0" smtClean="0">
                <a:latin typeface="Calibri" panose="020F0502020204030204" pitchFamily="34" charset="0"/>
              </a:rPr>
              <a:t>response and coordination update</a:t>
            </a:r>
            <a:endParaRPr lang="en-US" sz="1800" dirty="0">
              <a:latin typeface="Calibri" panose="020F0502020204030204" pitchFamily="34" charset="0"/>
            </a:endParaRPr>
          </a:p>
        </p:txBody>
      </p:sp>
    </p:spTree>
    <p:extLst>
      <p:ext uri="{BB962C8B-B14F-4D97-AF65-F5344CB8AC3E}">
        <p14:creationId xmlns:p14="http://schemas.microsoft.com/office/powerpoint/2010/main" xmlns="" val="818654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946150"/>
          </a:xfrm>
        </p:spPr>
        <p:txBody>
          <a:bodyPr>
            <a:normAutofit/>
          </a:bodyPr>
          <a:lstStyle/>
          <a:p>
            <a:pPr algn="ctr"/>
            <a:r>
              <a:rPr lang="en-US" sz="4800" b="1" dirty="0"/>
              <a:t>Human Services</a:t>
            </a:r>
          </a:p>
        </p:txBody>
      </p:sp>
      <p:sp>
        <p:nvSpPr>
          <p:cNvPr id="4" name="Text Placeholder 3"/>
          <p:cNvSpPr>
            <a:spLocks noGrp="1"/>
          </p:cNvSpPr>
          <p:nvPr>
            <p:ph type="body" idx="1"/>
          </p:nvPr>
        </p:nvSpPr>
        <p:spPr>
          <a:xfrm>
            <a:off x="838200" y="1143000"/>
            <a:ext cx="3810000" cy="457200"/>
          </a:xfrm>
        </p:spPr>
        <p:txBody>
          <a:bodyPr/>
          <a:lstStyle/>
          <a:p>
            <a:r>
              <a:rPr lang="en-US" u="sng" dirty="0" smtClean="0"/>
              <a:t>Child Protection Services</a:t>
            </a:r>
            <a:endParaRPr lang="en-US" u="sng" dirty="0"/>
          </a:p>
        </p:txBody>
      </p:sp>
      <p:sp>
        <p:nvSpPr>
          <p:cNvPr id="5" name="Text Placeholder 4"/>
          <p:cNvSpPr>
            <a:spLocks noGrp="1"/>
          </p:cNvSpPr>
          <p:nvPr>
            <p:ph type="body" sz="half" idx="3"/>
          </p:nvPr>
        </p:nvSpPr>
        <p:spPr>
          <a:xfrm>
            <a:off x="5029200" y="1143000"/>
            <a:ext cx="3733800" cy="457200"/>
          </a:xfrm>
        </p:spPr>
        <p:txBody>
          <a:bodyPr/>
          <a:lstStyle/>
          <a:p>
            <a:pPr algn="ctr"/>
            <a:r>
              <a:rPr lang="en-US" u="sng" dirty="0" smtClean="0"/>
              <a:t>Foster Care Services</a:t>
            </a:r>
            <a:endParaRPr lang="en-US" u="sng" dirty="0"/>
          </a:p>
        </p:txBody>
      </p:sp>
      <p:sp>
        <p:nvSpPr>
          <p:cNvPr id="3" name="Content Placeholder 2"/>
          <p:cNvSpPr>
            <a:spLocks noGrp="1"/>
          </p:cNvSpPr>
          <p:nvPr>
            <p:ph sz="half" idx="2"/>
          </p:nvPr>
        </p:nvSpPr>
        <p:spPr>
          <a:xfrm>
            <a:off x="533400" y="1600200"/>
            <a:ext cx="4267200" cy="3886200"/>
          </a:xfrm>
        </p:spPr>
        <p:txBody>
          <a:bodyPr>
            <a:normAutofit fontScale="25000" lnSpcReduction="20000"/>
          </a:bodyPr>
          <a:lstStyle/>
          <a:p>
            <a:pPr marL="0" indent="0">
              <a:buNone/>
            </a:pPr>
            <a:endParaRPr lang="en-US" sz="8800" dirty="0" smtClean="0">
              <a:solidFill>
                <a:schemeClr val="tx2"/>
              </a:solidFill>
              <a:latin typeface="Calibri" panose="020F0502020204030204" pitchFamily="34" charset="0"/>
            </a:endParaRPr>
          </a:p>
          <a:p>
            <a:pPr marL="0" indent="0">
              <a:buNone/>
            </a:pPr>
            <a:r>
              <a:rPr lang="en-US" sz="8800" dirty="0" smtClean="0">
                <a:solidFill>
                  <a:schemeClr val="tx2"/>
                </a:solidFill>
                <a:latin typeface="Calibri" panose="020F0502020204030204" pitchFamily="34" charset="0"/>
              </a:rPr>
              <a:t>Provides investigation </a:t>
            </a:r>
            <a:r>
              <a:rPr lang="en-US" sz="8800" dirty="0">
                <a:solidFill>
                  <a:schemeClr val="tx2"/>
                </a:solidFill>
                <a:latin typeface="Calibri" panose="020F0502020204030204" pitchFamily="34" charset="0"/>
              </a:rPr>
              <a:t>and intervention services to children and their families referred for alleged abuse and/or  </a:t>
            </a:r>
            <a:r>
              <a:rPr lang="en-US" sz="8800" dirty="0" smtClean="0">
                <a:solidFill>
                  <a:schemeClr val="tx2"/>
                </a:solidFill>
                <a:latin typeface="Calibri" panose="020F0502020204030204" pitchFamily="34" charset="0"/>
              </a:rPr>
              <a:t>neglect</a:t>
            </a:r>
            <a:endParaRPr lang="en-US" sz="8800" dirty="0">
              <a:solidFill>
                <a:schemeClr val="tx2"/>
              </a:solidFill>
              <a:latin typeface="Calibri" panose="020F0502020204030204" pitchFamily="34" charset="0"/>
            </a:endParaRPr>
          </a:p>
          <a:p>
            <a:pPr marL="0" indent="0">
              <a:buNone/>
            </a:pPr>
            <a:endParaRPr lang="en-US" sz="8800" dirty="0" smtClean="0">
              <a:solidFill>
                <a:schemeClr val="tx2"/>
              </a:solidFill>
              <a:latin typeface="Calibri" panose="020F0502020204030204" pitchFamily="34" charset="0"/>
            </a:endParaRPr>
          </a:p>
          <a:p>
            <a:pPr marL="0" indent="0">
              <a:buNone/>
            </a:pPr>
            <a:r>
              <a:rPr lang="en-US" sz="8800" dirty="0" smtClean="0">
                <a:solidFill>
                  <a:schemeClr val="tx2"/>
                </a:solidFill>
                <a:latin typeface="Calibri" panose="020F0502020204030204" pitchFamily="34" charset="0"/>
              </a:rPr>
              <a:t>All </a:t>
            </a:r>
            <a:r>
              <a:rPr lang="en-US" sz="8800" dirty="0">
                <a:solidFill>
                  <a:schemeClr val="tx2"/>
                </a:solidFill>
                <a:latin typeface="Calibri" panose="020F0502020204030204" pitchFamily="34" charset="0"/>
              </a:rPr>
              <a:t>children/youth, regardless of immigration status, who are found to be in need of protection as a result of abuse/neglect are eligible to receive services through the </a:t>
            </a:r>
            <a:r>
              <a:rPr lang="en-US" sz="8800" dirty="0" smtClean="0">
                <a:solidFill>
                  <a:schemeClr val="tx2"/>
                </a:solidFill>
                <a:latin typeface="Calibri" panose="020F0502020204030204" pitchFamily="34" charset="0"/>
              </a:rPr>
              <a:t>department</a:t>
            </a:r>
          </a:p>
          <a:p>
            <a:pPr marL="0" indent="0">
              <a:buNone/>
            </a:pPr>
            <a:endParaRPr lang="en-US" sz="3200" dirty="0">
              <a:latin typeface="Calibri" panose="020F0502020204030204" pitchFamily="34" charset="0"/>
            </a:endParaRPr>
          </a:p>
          <a:p>
            <a:pPr marL="0" indent="0">
              <a:buNone/>
            </a:pPr>
            <a:r>
              <a:rPr lang="en-US" sz="7000" i="1" dirty="0">
                <a:solidFill>
                  <a:schemeClr val="tx2"/>
                </a:solidFill>
                <a:latin typeface="Calibri" panose="020F0502020204030204" pitchFamily="34" charset="0"/>
              </a:rPr>
              <a:t>The department’s Child abuse hotline at 800-856-5553 to make a report</a:t>
            </a:r>
            <a:endParaRPr lang="en-US" sz="2000" i="1" dirty="0">
              <a:solidFill>
                <a:schemeClr val="tx2"/>
              </a:solidFill>
              <a:latin typeface="Calibri" panose="020F0502020204030204" pitchFamily="34" charset="0"/>
            </a:endParaRPr>
          </a:p>
          <a:p>
            <a:pPr marL="0" indent="0">
              <a:buNone/>
            </a:pPr>
            <a:endParaRPr lang="en-US" sz="7000" dirty="0" smtClean="0">
              <a:latin typeface="Calibri" panose="020F0502020204030204" pitchFamily="34" charset="0"/>
            </a:endParaRPr>
          </a:p>
        </p:txBody>
      </p:sp>
      <p:sp>
        <p:nvSpPr>
          <p:cNvPr id="6" name="Content Placeholder 5"/>
          <p:cNvSpPr>
            <a:spLocks noGrp="1"/>
          </p:cNvSpPr>
          <p:nvPr>
            <p:ph sz="half" idx="4"/>
          </p:nvPr>
        </p:nvSpPr>
        <p:spPr>
          <a:xfrm>
            <a:off x="5257800" y="2057400"/>
            <a:ext cx="3505200" cy="3200400"/>
          </a:xfrm>
        </p:spPr>
        <p:txBody>
          <a:bodyPr>
            <a:normAutofit/>
          </a:bodyPr>
          <a:lstStyle/>
          <a:p>
            <a:pPr marL="0" indent="0">
              <a:lnSpc>
                <a:spcPct val="80000"/>
              </a:lnSpc>
              <a:buNone/>
            </a:pPr>
            <a:r>
              <a:rPr lang="en-US" sz="2200" dirty="0">
                <a:solidFill>
                  <a:schemeClr val="tx2"/>
                </a:solidFill>
                <a:latin typeface="Calibri" panose="020F0502020204030204" pitchFamily="34" charset="0"/>
              </a:rPr>
              <a:t>Provides background clearance, training and home inspection services for all potential foster care givers. </a:t>
            </a:r>
          </a:p>
          <a:p>
            <a:pPr marL="0" indent="0">
              <a:lnSpc>
                <a:spcPct val="80000"/>
              </a:lnSpc>
              <a:buNone/>
            </a:pPr>
            <a:endParaRPr lang="en-US" sz="1800" i="1" dirty="0">
              <a:solidFill>
                <a:schemeClr val="tx2"/>
              </a:solidFill>
              <a:latin typeface="Calibri" panose="020F0502020204030204" pitchFamily="34" charset="0"/>
            </a:endParaRPr>
          </a:p>
          <a:p>
            <a:pPr marL="0" indent="0">
              <a:lnSpc>
                <a:spcPct val="80000"/>
              </a:lnSpc>
              <a:buNone/>
            </a:pPr>
            <a:r>
              <a:rPr lang="en-US" sz="1800" i="1" dirty="0">
                <a:solidFill>
                  <a:schemeClr val="tx2"/>
                </a:solidFill>
                <a:latin typeface="Calibri" panose="020F0502020204030204" pitchFamily="34" charset="0"/>
              </a:rPr>
              <a:t>The department’s foster parent recruitment number is 415-558-2200</a:t>
            </a:r>
          </a:p>
          <a:p>
            <a:endParaRPr lang="en-US" dirty="0"/>
          </a:p>
        </p:txBody>
      </p:sp>
    </p:spTree>
    <p:extLst>
      <p:ext uri="{BB962C8B-B14F-4D97-AF65-F5344CB8AC3E}">
        <p14:creationId xmlns:p14="http://schemas.microsoft.com/office/powerpoint/2010/main" xmlns="" val="2336411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295400" y="3200400"/>
            <a:ext cx="6400800" cy="3276600"/>
          </a:xfrm>
        </p:spPr>
        <p:txBody>
          <a:bodyPr>
            <a:normAutofit fontScale="92500" lnSpcReduction="10000"/>
          </a:bodyPr>
          <a:lstStyle/>
          <a:p>
            <a:pPr marL="0" indent="0">
              <a:spcBef>
                <a:spcPts val="0"/>
              </a:spcBef>
              <a:buNone/>
            </a:pPr>
            <a:endParaRPr lang="en-US" dirty="0" smtClean="0">
              <a:latin typeface="+mj-lt"/>
            </a:endParaRPr>
          </a:p>
          <a:p>
            <a:pPr marL="0" indent="0" algn="ctr">
              <a:spcBef>
                <a:spcPts val="0"/>
              </a:spcBef>
              <a:buNone/>
            </a:pPr>
            <a:r>
              <a:rPr lang="en-US" b="1" dirty="0" smtClean="0">
                <a:latin typeface="+mj-lt"/>
              </a:rPr>
              <a:t>Christina Wong</a:t>
            </a:r>
          </a:p>
          <a:p>
            <a:pPr marL="0" indent="0" algn="ctr">
              <a:spcBef>
                <a:spcPts val="0"/>
              </a:spcBef>
              <a:buNone/>
            </a:pPr>
            <a:r>
              <a:rPr lang="en-US" dirty="0" smtClean="0">
                <a:latin typeface="+mj-lt"/>
              </a:rPr>
              <a:t>Special </a:t>
            </a:r>
            <a:r>
              <a:rPr lang="en-US" dirty="0">
                <a:latin typeface="+mj-lt"/>
              </a:rPr>
              <a:t>Assistant to the Superintendent</a:t>
            </a:r>
          </a:p>
          <a:p>
            <a:pPr marL="0" indent="0" algn="ctr">
              <a:spcBef>
                <a:spcPts val="0"/>
              </a:spcBef>
              <a:buNone/>
            </a:pPr>
            <a:endParaRPr lang="en-US" dirty="0" smtClean="0">
              <a:latin typeface="+mj-lt"/>
            </a:endParaRPr>
          </a:p>
          <a:p>
            <a:pPr marL="0" indent="0" algn="ctr">
              <a:spcBef>
                <a:spcPts val="0"/>
              </a:spcBef>
              <a:buNone/>
            </a:pPr>
            <a:r>
              <a:rPr lang="en-US" b="1" dirty="0" smtClean="0">
                <a:latin typeface="+mj-lt"/>
              </a:rPr>
              <a:t>Kimberly Coates</a:t>
            </a:r>
          </a:p>
          <a:p>
            <a:pPr marL="0" indent="0" algn="ctr">
              <a:spcBef>
                <a:spcPts val="0"/>
              </a:spcBef>
              <a:buNone/>
            </a:pPr>
            <a:r>
              <a:rPr lang="en-US" dirty="0" smtClean="0">
                <a:latin typeface="+mj-lt"/>
              </a:rPr>
              <a:t>Executive </a:t>
            </a:r>
            <a:r>
              <a:rPr lang="en-US" dirty="0">
                <a:latin typeface="+mj-lt"/>
              </a:rPr>
              <a:t>Director of School </a:t>
            </a:r>
            <a:r>
              <a:rPr lang="en-US" dirty="0" smtClean="0">
                <a:latin typeface="+mj-lt"/>
              </a:rPr>
              <a:t>Health</a:t>
            </a:r>
          </a:p>
          <a:p>
            <a:pPr marL="0" indent="0" algn="ctr">
              <a:spcBef>
                <a:spcPts val="0"/>
              </a:spcBef>
              <a:buNone/>
            </a:pPr>
            <a:endParaRPr lang="en-US" dirty="0">
              <a:latin typeface="+mj-lt"/>
            </a:endParaRPr>
          </a:p>
          <a:p>
            <a:pPr marL="0" indent="0" algn="ctr">
              <a:spcBef>
                <a:spcPts val="0"/>
              </a:spcBef>
              <a:buNone/>
            </a:pPr>
            <a:r>
              <a:rPr lang="en-US" b="1" dirty="0">
                <a:latin typeface="+mj-lt"/>
              </a:rPr>
              <a:t>Thomas </a:t>
            </a:r>
            <a:r>
              <a:rPr lang="en-US" b="1" dirty="0" smtClean="0">
                <a:latin typeface="+mj-lt"/>
              </a:rPr>
              <a:t>Graven</a:t>
            </a:r>
          </a:p>
          <a:p>
            <a:pPr marL="0" indent="0" algn="ctr">
              <a:spcBef>
                <a:spcPts val="0"/>
              </a:spcBef>
              <a:buNone/>
            </a:pPr>
            <a:r>
              <a:rPr lang="en-US" dirty="0" smtClean="0">
                <a:latin typeface="+mj-lt"/>
              </a:rPr>
              <a:t>Executive </a:t>
            </a:r>
            <a:r>
              <a:rPr lang="en-US" dirty="0">
                <a:latin typeface="+mj-lt"/>
              </a:rPr>
              <a:t>Director of Pupil Services</a:t>
            </a:r>
          </a:p>
          <a:p>
            <a:endParaRPr lang="en-US" dirty="0"/>
          </a:p>
        </p:txBody>
      </p:sp>
      <p:sp>
        <p:nvSpPr>
          <p:cNvPr id="4" name="Slide Number Placeholder 3"/>
          <p:cNvSpPr>
            <a:spLocks noGrp="1"/>
          </p:cNvSpPr>
          <p:nvPr>
            <p:ph type="sldNum" sz="quarter" idx="12"/>
          </p:nvPr>
        </p:nvSpPr>
        <p:spPr/>
        <p:txBody>
          <a:bodyPr/>
          <a:lstStyle/>
          <a:p>
            <a:fld id="{FBBEB08C-B221-144B-9446-6EE2CC430A68}" type="slidenum">
              <a:rPr lang="en-US" smtClean="0"/>
              <a:pPr/>
              <a:t>11</a:t>
            </a:fld>
            <a:endParaRPr lang="en-US" dirty="0"/>
          </a:p>
        </p:txBody>
      </p:sp>
      <p:sp>
        <p:nvSpPr>
          <p:cNvPr id="2" name="Title 1"/>
          <p:cNvSpPr>
            <a:spLocks noGrp="1"/>
          </p:cNvSpPr>
          <p:nvPr>
            <p:ph type="ctrTitle"/>
          </p:nvPr>
        </p:nvSpPr>
        <p:spPr>
          <a:xfrm>
            <a:off x="498475" y="1524000"/>
            <a:ext cx="8229600" cy="1470025"/>
          </a:xfrm>
        </p:spPr>
        <p:txBody>
          <a:bodyPr>
            <a:normAutofit/>
          </a:bodyPr>
          <a:lstStyle/>
          <a:p>
            <a:pPr algn="ctr"/>
            <a:r>
              <a:rPr lang="en-US" b="1" dirty="0" smtClean="0">
                <a:solidFill>
                  <a:schemeClr val="bg1"/>
                </a:solidFill>
              </a:rPr>
              <a:t>Education:</a:t>
            </a:r>
            <a:br>
              <a:rPr lang="en-US" b="1" dirty="0" smtClean="0">
                <a:solidFill>
                  <a:schemeClr val="bg1"/>
                </a:solidFill>
              </a:rPr>
            </a:br>
            <a:r>
              <a:rPr lang="en-US" b="1" dirty="0" smtClean="0">
                <a:solidFill>
                  <a:schemeClr val="bg1"/>
                </a:solidFill>
              </a:rPr>
              <a:t>San Francisco Unified School District</a:t>
            </a:r>
            <a:endParaRPr lang="en-US" b="1" dirty="0">
              <a:solidFill>
                <a:schemeClr val="bg1"/>
              </a:solidFill>
            </a:endParaRPr>
          </a:p>
        </p:txBody>
      </p:sp>
      <p:sp>
        <p:nvSpPr>
          <p:cNvPr id="6" name="Rectangle 1"/>
          <p:cNvSpPr>
            <a:spLocks noChangeArrowheads="1"/>
          </p:cNvSpPr>
          <p:nvPr/>
        </p:nvSpPr>
        <p:spPr bwMode="auto">
          <a:xfrm>
            <a:off x="498475" y="31781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548445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80999"/>
            <a:ext cx="8188325" cy="1066801"/>
          </a:xfrm>
        </p:spPr>
        <p:txBody>
          <a:bodyPr>
            <a:normAutofit fontScale="90000"/>
          </a:bodyPr>
          <a:lstStyle/>
          <a:p>
            <a:pPr algn="ctr"/>
            <a:r>
              <a:rPr lang="en-US" sz="4000" b="1" dirty="0">
                <a:solidFill>
                  <a:schemeClr val="bg2"/>
                </a:solidFill>
                <a:latin typeface="Candara" pitchFamily="34" charset="0"/>
              </a:rPr>
              <a:t/>
            </a:r>
            <a:br>
              <a:rPr lang="en-US" sz="4000" b="1" dirty="0">
                <a:solidFill>
                  <a:schemeClr val="bg2"/>
                </a:solidFill>
                <a:latin typeface="Candara" pitchFamily="34" charset="0"/>
              </a:rPr>
            </a:br>
            <a:r>
              <a:rPr lang="en-US" sz="4000" b="1" dirty="0" smtClean="0">
                <a:solidFill>
                  <a:schemeClr val="bg2"/>
                </a:solidFill>
                <a:latin typeface="Candara" pitchFamily="34" charset="0"/>
              </a:rPr>
              <a:t/>
            </a:r>
            <a:br>
              <a:rPr lang="en-US" sz="4000" b="1" dirty="0" smtClean="0">
                <a:solidFill>
                  <a:schemeClr val="bg2"/>
                </a:solidFill>
                <a:latin typeface="Candara" pitchFamily="34" charset="0"/>
              </a:rPr>
            </a:br>
            <a:r>
              <a:rPr lang="en-US" b="1" dirty="0">
                <a:solidFill>
                  <a:schemeClr val="bg2"/>
                </a:solidFill>
                <a:latin typeface="Candara" pitchFamily="34" charset="0"/>
              </a:rPr>
              <a:t/>
            </a:r>
            <a:br>
              <a:rPr lang="en-US" b="1" dirty="0">
                <a:solidFill>
                  <a:schemeClr val="bg2"/>
                </a:solidFill>
                <a:latin typeface="Candara" pitchFamily="34" charset="0"/>
              </a:rPr>
            </a:br>
            <a:r>
              <a:rPr lang="en-US" b="1" dirty="0" smtClean="0">
                <a:solidFill>
                  <a:schemeClr val="bg2"/>
                </a:solidFill>
                <a:latin typeface="Candara" pitchFamily="34" charset="0"/>
              </a:rPr>
              <a:t/>
            </a:r>
            <a:br>
              <a:rPr lang="en-US" b="1" dirty="0" smtClean="0">
                <a:solidFill>
                  <a:schemeClr val="bg2"/>
                </a:solidFill>
                <a:latin typeface="Candara" pitchFamily="34" charset="0"/>
              </a:rPr>
            </a:br>
            <a:r>
              <a:rPr lang="en-US" b="1" dirty="0">
                <a:solidFill>
                  <a:schemeClr val="bg2"/>
                </a:solidFill>
                <a:latin typeface="Candara" pitchFamily="34" charset="0"/>
              </a:rPr>
              <a:t/>
            </a:r>
            <a:br>
              <a:rPr lang="en-US" b="1" dirty="0">
                <a:solidFill>
                  <a:schemeClr val="bg2"/>
                </a:solidFill>
                <a:latin typeface="Candara" pitchFamily="34" charset="0"/>
              </a:rPr>
            </a:br>
            <a:r>
              <a:rPr lang="en-US" sz="3600" b="1" dirty="0">
                <a:latin typeface="Candara" pitchFamily="34" charset="0"/>
              </a:rPr>
              <a:t>Number of Newcomer Students from Central </a:t>
            </a:r>
            <a:r>
              <a:rPr lang="en-US" sz="3600" b="1" dirty="0" smtClean="0">
                <a:latin typeface="Candara" pitchFamily="34" charset="0"/>
              </a:rPr>
              <a:t>America Entering </a:t>
            </a:r>
            <a:r>
              <a:rPr lang="en-US" sz="3600" b="1" dirty="0">
                <a:latin typeface="Candara" pitchFamily="34" charset="0"/>
              </a:rPr>
              <a:t>SFUSD Each </a:t>
            </a:r>
            <a:r>
              <a:rPr lang="en-US" sz="3600" b="1" dirty="0" smtClean="0">
                <a:latin typeface="Candara" pitchFamily="34" charset="0"/>
              </a:rPr>
              <a:t>Year</a:t>
            </a:r>
            <a:endParaRPr lang="en-US" sz="3600" b="1" dirty="0">
              <a:latin typeface="Candara" pitchFamily="34" charset="0"/>
            </a:endParaRPr>
          </a:p>
        </p:txBody>
      </p:sp>
      <p:sp>
        <p:nvSpPr>
          <p:cNvPr id="4" name="Slide Number Placeholder 3"/>
          <p:cNvSpPr>
            <a:spLocks noGrp="1"/>
          </p:cNvSpPr>
          <p:nvPr>
            <p:ph type="sldNum" sz="quarter" idx="12"/>
          </p:nvPr>
        </p:nvSpPr>
        <p:spPr/>
        <p:txBody>
          <a:bodyPr/>
          <a:lstStyle/>
          <a:p>
            <a:fld id="{FBBEB08C-B221-144B-9446-6EE2CC430A68}" type="slidenum">
              <a:rPr lang="en-US" smtClean="0"/>
              <a:pPr/>
              <a:t>12</a:t>
            </a:fld>
            <a:endParaRPr lang="en-US" dirty="0"/>
          </a:p>
        </p:txBody>
      </p:sp>
      <p:sp>
        <p:nvSpPr>
          <p:cNvPr id="6" name="Rectangle 1"/>
          <p:cNvSpPr>
            <a:spLocks noChangeArrowheads="1"/>
          </p:cNvSpPr>
          <p:nvPr/>
        </p:nvSpPr>
        <p:spPr bwMode="auto">
          <a:xfrm>
            <a:off x="498475" y="31781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1259290419"/>
              </p:ext>
            </p:extLst>
          </p:nvPr>
        </p:nvGraphicFramePr>
        <p:xfrm>
          <a:off x="685800" y="1676400"/>
          <a:ext cx="7881257" cy="4360760"/>
        </p:xfrm>
        <a:graphic>
          <a:graphicData uri="http://schemas.openxmlformats.org/drawingml/2006/table">
            <a:tbl>
              <a:tblPr firstRow="1" firstCol="1" bandRow="1"/>
              <a:tblGrid>
                <a:gridCol w="1923402"/>
                <a:gridCol w="1462056"/>
                <a:gridCol w="1524000"/>
                <a:gridCol w="1447800"/>
                <a:gridCol w="1523999"/>
              </a:tblGrid>
              <a:tr h="974985">
                <a:tc>
                  <a:txBody>
                    <a:bodyPr/>
                    <a:lstStyle/>
                    <a:p>
                      <a:pPr marL="0" marR="0" algn="ctr">
                        <a:lnSpc>
                          <a:spcPct val="100000"/>
                        </a:lnSpc>
                        <a:spcBef>
                          <a:spcPts val="600"/>
                        </a:spcBef>
                        <a:spcAft>
                          <a:spcPts val="60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School Year</a:t>
                      </a:r>
                      <a:endParaRPr lang="en-US" sz="2400" dirty="0">
                        <a:effectLst/>
                        <a:latin typeface="Candara" panose="020E0502030303020204" pitchFamily="34" charset="0"/>
                        <a:ea typeface="Calibri"/>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00000"/>
                        </a:lnSpc>
                        <a:spcBef>
                          <a:spcPts val="600"/>
                        </a:spcBef>
                        <a:spcAft>
                          <a:spcPts val="60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El Salvador</a:t>
                      </a:r>
                      <a:endParaRPr lang="en-US" sz="2400" dirty="0">
                        <a:effectLst/>
                        <a:latin typeface="Candara" panose="020E0502030303020204" pitchFamily="34" charset="0"/>
                        <a:ea typeface="Calibri"/>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00000"/>
                        </a:lnSpc>
                        <a:spcBef>
                          <a:spcPts val="600"/>
                        </a:spcBef>
                        <a:spcAft>
                          <a:spcPts val="60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Guatemala</a:t>
                      </a:r>
                      <a:endParaRPr lang="en-US" sz="2400" dirty="0">
                        <a:effectLst/>
                        <a:latin typeface="Candara" panose="020E0502030303020204" pitchFamily="34" charset="0"/>
                        <a:ea typeface="Calibri"/>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00000"/>
                        </a:lnSpc>
                        <a:spcBef>
                          <a:spcPts val="600"/>
                        </a:spcBef>
                        <a:spcAft>
                          <a:spcPts val="60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Honduras</a:t>
                      </a:r>
                      <a:endParaRPr lang="en-US" sz="2400" dirty="0">
                        <a:effectLst/>
                        <a:latin typeface="Candara" panose="020E0502030303020204" pitchFamily="34" charset="0"/>
                        <a:ea typeface="Calibri"/>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00000"/>
                        </a:lnSpc>
                        <a:spcBef>
                          <a:spcPts val="600"/>
                        </a:spcBef>
                        <a:spcAft>
                          <a:spcPts val="60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TOTALS</a:t>
                      </a:r>
                      <a:endParaRPr lang="en-US" sz="2400" dirty="0">
                        <a:effectLst/>
                        <a:latin typeface="Candara" panose="020E0502030303020204" pitchFamily="34" charset="0"/>
                        <a:ea typeface="Calibri"/>
                        <a:cs typeface="Arial" panose="020B0604020202020204"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solidFill>
                  </a:tcPr>
                </a:tc>
              </a:tr>
              <a:tr h="561739">
                <a:tc>
                  <a:txBody>
                    <a:bodyPr/>
                    <a:lstStyle/>
                    <a:p>
                      <a:pPr marL="0" marR="0" algn="ctr">
                        <a:lnSpc>
                          <a:spcPct val="115000"/>
                        </a:lnSpc>
                        <a:spcBef>
                          <a:spcPts val="0"/>
                        </a:spcBef>
                        <a:spcAft>
                          <a:spcPts val="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2010-11</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107</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29</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12</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148</a:t>
                      </a:r>
                      <a:endParaRPr lang="en-US" sz="2400" dirty="0">
                        <a:effectLst/>
                        <a:latin typeface="Candara" panose="020E0502030303020204" pitchFamily="34" charset="0"/>
                        <a:ea typeface="Calibri"/>
                        <a:cs typeface="Arial" panose="020B0604020202020204"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r>
              <a:tr h="561739">
                <a:tc>
                  <a:txBody>
                    <a:bodyPr/>
                    <a:lstStyle/>
                    <a:p>
                      <a:pPr marL="0" marR="0" algn="ctr">
                        <a:lnSpc>
                          <a:spcPct val="115000"/>
                        </a:lnSpc>
                        <a:spcBef>
                          <a:spcPts val="0"/>
                        </a:spcBef>
                        <a:spcAft>
                          <a:spcPts val="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2011-12</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51</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27</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24</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102</a:t>
                      </a:r>
                      <a:endParaRPr lang="en-US" sz="2400" dirty="0">
                        <a:effectLst/>
                        <a:latin typeface="Candara" panose="020E0502030303020204" pitchFamily="34" charset="0"/>
                        <a:ea typeface="Calibri"/>
                        <a:cs typeface="Arial" panose="020B0604020202020204"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r>
              <a:tr h="561739">
                <a:tc>
                  <a:txBody>
                    <a:bodyPr/>
                    <a:lstStyle/>
                    <a:p>
                      <a:pPr marL="0" marR="0" algn="ctr">
                        <a:lnSpc>
                          <a:spcPct val="115000"/>
                        </a:lnSpc>
                        <a:spcBef>
                          <a:spcPts val="0"/>
                        </a:spcBef>
                        <a:spcAft>
                          <a:spcPts val="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2012-13</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95</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66</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49</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210</a:t>
                      </a:r>
                      <a:endParaRPr lang="en-US" sz="2400" dirty="0">
                        <a:effectLst/>
                        <a:latin typeface="Candara" panose="020E0502030303020204" pitchFamily="34" charset="0"/>
                        <a:ea typeface="Calibri"/>
                        <a:cs typeface="Arial" panose="020B0604020202020204"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r>
              <a:tr h="561739">
                <a:tc>
                  <a:txBody>
                    <a:bodyPr/>
                    <a:lstStyle/>
                    <a:p>
                      <a:pPr marL="0" marR="0" algn="ctr">
                        <a:lnSpc>
                          <a:spcPct val="115000"/>
                        </a:lnSpc>
                        <a:spcBef>
                          <a:spcPts val="0"/>
                        </a:spcBef>
                        <a:spcAft>
                          <a:spcPts val="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2013-14</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130</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108</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113</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351</a:t>
                      </a:r>
                      <a:endParaRPr lang="en-US" sz="2400" dirty="0">
                        <a:effectLst/>
                        <a:latin typeface="Candara" panose="020E0502030303020204" pitchFamily="34" charset="0"/>
                        <a:ea typeface="Calibri"/>
                        <a:cs typeface="Arial" panose="020B0604020202020204"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r>
              <a:tr h="1138819">
                <a:tc>
                  <a:txBody>
                    <a:bodyPr/>
                    <a:lstStyle/>
                    <a:p>
                      <a:pPr marL="0" marR="0" algn="ctr">
                        <a:lnSpc>
                          <a:spcPct val="115000"/>
                        </a:lnSpc>
                        <a:spcBef>
                          <a:spcPts val="0"/>
                        </a:spcBef>
                        <a:spcAft>
                          <a:spcPts val="0"/>
                        </a:spcAft>
                      </a:pPr>
                      <a:r>
                        <a:rPr lang="en-US" sz="2400" b="1" kern="1200" dirty="0">
                          <a:solidFill>
                            <a:srgbClr val="FFFFFF"/>
                          </a:solidFill>
                          <a:effectLst/>
                          <a:latin typeface="Candara" panose="020E0502030303020204" pitchFamily="34" charset="0"/>
                          <a:ea typeface="Times New Roman"/>
                          <a:cs typeface="Arial" panose="020B0604020202020204" pitchFamily="34" charset="0"/>
                        </a:rPr>
                        <a:t>2014-15</a:t>
                      </a:r>
                      <a:endParaRPr lang="en-US" sz="2400" dirty="0">
                        <a:effectLst/>
                        <a:latin typeface="Candara" panose="020E0502030303020204" pitchFamily="34" charset="0"/>
                        <a:ea typeface="Calibri"/>
                        <a:cs typeface="Arial" panose="020B0604020202020204" pitchFamily="34" charset="0"/>
                      </a:endParaRPr>
                    </a:p>
                    <a:p>
                      <a:pPr marL="0" marR="0" algn="ctr">
                        <a:lnSpc>
                          <a:spcPct val="115000"/>
                        </a:lnSpc>
                        <a:spcBef>
                          <a:spcPts val="0"/>
                        </a:spcBef>
                        <a:spcAft>
                          <a:spcPts val="0"/>
                        </a:spcAft>
                      </a:pPr>
                      <a:r>
                        <a:rPr lang="en-US" sz="2400" b="1" kern="1200" dirty="0">
                          <a:solidFill>
                            <a:srgbClr val="FFFFFF"/>
                          </a:solidFill>
                          <a:effectLst/>
                          <a:latin typeface="Candara" panose="020E0502030303020204" pitchFamily="34" charset="0"/>
                          <a:ea typeface="Calibri"/>
                          <a:cs typeface="Arial" panose="020B0604020202020204" pitchFamily="34" charset="0"/>
                        </a:rPr>
                        <a:t>(As of 9.10.14)</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68</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50</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87</a:t>
                      </a:r>
                      <a:endParaRPr lang="en-US" sz="2400" dirty="0">
                        <a:effectLst/>
                        <a:latin typeface="Candara" panose="020E0502030303020204" pitchFamily="34" charset="0"/>
                        <a:ea typeface="Calibri"/>
                        <a:cs typeface="Arial" panose="020B0604020202020204" pitchFamily="34" charset="0"/>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0" marR="0" algn="ctr">
                        <a:lnSpc>
                          <a:spcPct val="115000"/>
                        </a:lnSpc>
                        <a:spcBef>
                          <a:spcPts val="0"/>
                        </a:spcBef>
                        <a:spcAft>
                          <a:spcPts val="0"/>
                        </a:spcAft>
                      </a:pPr>
                      <a:r>
                        <a:rPr lang="en-US" sz="2400" kern="1200" dirty="0">
                          <a:solidFill>
                            <a:srgbClr val="000000"/>
                          </a:solidFill>
                          <a:effectLst/>
                          <a:latin typeface="Candara" panose="020E0502030303020204" pitchFamily="34" charset="0"/>
                          <a:ea typeface="Times New Roman"/>
                          <a:cs typeface="Arial" panose="020B0604020202020204" pitchFamily="34" charset="0"/>
                        </a:rPr>
                        <a:t>205</a:t>
                      </a:r>
                      <a:endParaRPr lang="en-US" sz="2400" dirty="0">
                        <a:effectLst/>
                        <a:latin typeface="Candara" panose="020E0502030303020204" pitchFamily="34" charset="0"/>
                        <a:ea typeface="Calibri"/>
                        <a:cs typeface="Arial" panose="020B0604020202020204"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r>
            </a:tbl>
          </a:graphicData>
        </a:graphic>
      </p:graphicFrame>
    </p:spTree>
    <p:extLst>
      <p:ext uri="{BB962C8B-B14F-4D97-AF65-F5344CB8AC3E}">
        <p14:creationId xmlns:p14="http://schemas.microsoft.com/office/powerpoint/2010/main" xmlns="" val="10238098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457200"/>
            <a:ext cx="8264525" cy="1219200"/>
          </a:xfrm>
        </p:spPr>
        <p:txBody>
          <a:bodyPr>
            <a:normAutofit fontScale="90000"/>
          </a:bodyPr>
          <a:lstStyle/>
          <a:p>
            <a:pPr algn="ctr"/>
            <a:r>
              <a:rPr lang="en-US" sz="4000" b="1" dirty="0" smtClean="0">
                <a:solidFill>
                  <a:schemeClr val="tx1"/>
                </a:solidFill>
                <a:latin typeface="Candara" pitchFamily="34" charset="0"/>
              </a:rPr>
              <a:t/>
            </a:r>
            <a:br>
              <a:rPr lang="en-US" sz="4000" b="1" dirty="0" smtClean="0">
                <a:solidFill>
                  <a:schemeClr val="tx1"/>
                </a:solidFill>
                <a:latin typeface="Candara" pitchFamily="34" charset="0"/>
              </a:rPr>
            </a:br>
            <a:r>
              <a:rPr lang="en-US" sz="4000" b="1" dirty="0">
                <a:solidFill>
                  <a:schemeClr val="tx1"/>
                </a:solidFill>
                <a:latin typeface="Calibri" panose="020F0502020204030204" pitchFamily="34" charset="0"/>
              </a:rPr>
              <a:t/>
            </a:r>
            <a:br>
              <a:rPr lang="en-US" sz="4000" b="1" dirty="0">
                <a:solidFill>
                  <a:schemeClr val="tx1"/>
                </a:solidFill>
                <a:latin typeface="Calibri" panose="020F0502020204030204" pitchFamily="34" charset="0"/>
              </a:rPr>
            </a:br>
            <a:r>
              <a:rPr lang="en-US" b="1" dirty="0">
                <a:latin typeface="Calibri" panose="020F0502020204030204" pitchFamily="34" charset="0"/>
              </a:rPr>
              <a:t>Unaccompanied Immigrant Children with San Francisco Sponsors by School Level</a:t>
            </a:r>
            <a:r>
              <a:rPr lang="en-US" sz="3100" b="1" dirty="0">
                <a:latin typeface="Calibri" panose="020F0502020204030204" pitchFamily="34" charset="0"/>
              </a:rPr>
              <a:t/>
            </a:r>
            <a:br>
              <a:rPr lang="en-US" sz="3100" b="1" dirty="0">
                <a:latin typeface="Calibri" panose="020F0502020204030204" pitchFamily="34" charset="0"/>
              </a:rPr>
            </a:br>
            <a:r>
              <a:rPr lang="en-US" sz="2200" b="1" dirty="0">
                <a:latin typeface="Calibri" panose="020F0502020204030204" pitchFamily="34" charset="0"/>
              </a:rPr>
              <a:t>(January – June 2014, Office of Refugee Resettlement)</a:t>
            </a:r>
          </a:p>
        </p:txBody>
      </p:sp>
      <p:sp>
        <p:nvSpPr>
          <p:cNvPr id="4" name="Slide Number Placeholder 3"/>
          <p:cNvSpPr>
            <a:spLocks noGrp="1"/>
          </p:cNvSpPr>
          <p:nvPr>
            <p:ph type="sldNum" sz="quarter" idx="12"/>
          </p:nvPr>
        </p:nvSpPr>
        <p:spPr/>
        <p:txBody>
          <a:bodyPr/>
          <a:lstStyle/>
          <a:p>
            <a:fld id="{FBBEB08C-B221-144B-9446-6EE2CC430A68}" type="slidenum">
              <a:rPr lang="en-US" smtClean="0"/>
              <a:pPr/>
              <a:t>13</a:t>
            </a:fld>
            <a:endParaRPr lang="en-US" dirty="0"/>
          </a:p>
        </p:txBody>
      </p:sp>
      <p:sp>
        <p:nvSpPr>
          <p:cNvPr id="6" name="Rectangle 1"/>
          <p:cNvSpPr>
            <a:spLocks noChangeArrowheads="1"/>
          </p:cNvSpPr>
          <p:nvPr/>
        </p:nvSpPr>
        <p:spPr bwMode="auto">
          <a:xfrm>
            <a:off x="498475" y="31781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4003983347"/>
              </p:ext>
            </p:extLst>
          </p:nvPr>
        </p:nvGraphicFramePr>
        <p:xfrm>
          <a:off x="762001" y="2057399"/>
          <a:ext cx="7391400" cy="426720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6792686" y="2576945"/>
            <a:ext cx="1603169" cy="830997"/>
          </a:xfrm>
          <a:prstGeom prst="rect">
            <a:avLst/>
          </a:prstGeom>
          <a:noFill/>
        </p:spPr>
        <p:txBody>
          <a:bodyPr wrap="square" rtlCol="0">
            <a:spAutoFit/>
          </a:bodyPr>
          <a:lstStyle/>
          <a:p>
            <a:r>
              <a:rPr lang="en-US" sz="2400" b="1" dirty="0" smtClean="0">
                <a:solidFill>
                  <a:schemeClr val="bg1"/>
                </a:solidFill>
                <a:latin typeface="Candara" panose="020E0502030303020204" pitchFamily="34" charset="0"/>
              </a:rPr>
              <a:t>Total: 173 children</a:t>
            </a:r>
            <a:endParaRPr lang="en-US" sz="2400" b="1" dirty="0">
              <a:solidFill>
                <a:schemeClr val="bg1"/>
              </a:solidFill>
              <a:latin typeface="Candara" panose="020E0502030303020204" pitchFamily="34" charset="0"/>
            </a:endParaRPr>
          </a:p>
        </p:txBody>
      </p:sp>
    </p:spTree>
    <p:extLst>
      <p:ext uri="{BB962C8B-B14F-4D97-AF65-F5344CB8AC3E}">
        <p14:creationId xmlns:p14="http://schemas.microsoft.com/office/powerpoint/2010/main" xmlns="" val="34529863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799" cy="1524000"/>
          </a:xfrm>
        </p:spPr>
        <p:txBody>
          <a:bodyPr>
            <a:normAutofit fontScale="90000"/>
          </a:bodyPr>
          <a:lstStyle/>
          <a:p>
            <a:pPr algn="ctr"/>
            <a:r>
              <a:rPr lang="en-US" b="1" dirty="0" smtClean="0">
                <a:latin typeface="Candara" pitchFamily="34" charset="0"/>
              </a:rPr>
              <a:t>Unaccompanied Immigrant Children with San Francisco Sponsors by Neighborhood</a:t>
            </a:r>
            <a:r>
              <a:rPr lang="en-US" sz="3200" b="1" dirty="0" smtClean="0">
                <a:latin typeface="Candara" pitchFamily="34" charset="0"/>
              </a:rPr>
              <a:t/>
            </a:r>
            <a:br>
              <a:rPr lang="en-US" sz="3200" b="1" dirty="0" smtClean="0">
                <a:latin typeface="Candara" pitchFamily="34" charset="0"/>
              </a:rPr>
            </a:br>
            <a:r>
              <a:rPr lang="en-US" sz="2000" b="1" dirty="0" smtClean="0">
                <a:latin typeface="Candara" pitchFamily="34" charset="0"/>
              </a:rPr>
              <a:t>(January – June 2014, Office of Refugee Resettlement)</a:t>
            </a:r>
            <a:endParaRPr lang="en-US" sz="4000" b="1" dirty="0">
              <a:latin typeface="Candara" pitchFamily="34" charset="0"/>
            </a:endParaRPr>
          </a:p>
        </p:txBody>
      </p:sp>
      <p:sp>
        <p:nvSpPr>
          <p:cNvPr id="4" name="Slide Number Placeholder 3"/>
          <p:cNvSpPr>
            <a:spLocks noGrp="1"/>
          </p:cNvSpPr>
          <p:nvPr>
            <p:ph type="sldNum" sz="quarter" idx="12"/>
          </p:nvPr>
        </p:nvSpPr>
        <p:spPr/>
        <p:txBody>
          <a:bodyPr/>
          <a:lstStyle/>
          <a:p>
            <a:fld id="{FBBEB08C-B221-144B-9446-6EE2CC430A68}" type="slidenum">
              <a:rPr lang="en-US" smtClean="0"/>
              <a:pPr/>
              <a:t>14</a:t>
            </a:fld>
            <a:endParaRPr lang="en-US" dirty="0"/>
          </a:p>
        </p:txBody>
      </p:sp>
      <p:sp>
        <p:nvSpPr>
          <p:cNvPr id="6" name="Rectangle 1"/>
          <p:cNvSpPr>
            <a:spLocks noChangeArrowheads="1"/>
          </p:cNvSpPr>
          <p:nvPr/>
        </p:nvSpPr>
        <p:spPr bwMode="auto">
          <a:xfrm>
            <a:off x="498475" y="31781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910431856"/>
              </p:ext>
            </p:extLst>
          </p:nvPr>
        </p:nvGraphicFramePr>
        <p:xfrm>
          <a:off x="498475" y="1757548"/>
          <a:ext cx="8218014" cy="485550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7113320" y="3659125"/>
            <a:ext cx="1603169" cy="830997"/>
          </a:xfrm>
          <a:prstGeom prst="rect">
            <a:avLst/>
          </a:prstGeom>
          <a:noFill/>
        </p:spPr>
        <p:txBody>
          <a:bodyPr wrap="square" rtlCol="0">
            <a:spAutoFit/>
          </a:bodyPr>
          <a:lstStyle/>
          <a:p>
            <a:r>
              <a:rPr lang="en-US" sz="2400" b="1" dirty="0" smtClean="0">
                <a:solidFill>
                  <a:schemeClr val="bg1"/>
                </a:solidFill>
                <a:latin typeface="Candara" panose="020E0502030303020204" pitchFamily="34" charset="0"/>
              </a:rPr>
              <a:t>Total: 173 children</a:t>
            </a:r>
            <a:endParaRPr lang="en-US" sz="2400" b="1" dirty="0">
              <a:solidFill>
                <a:schemeClr val="bg1"/>
              </a:solidFill>
              <a:latin typeface="Candara" panose="020E0502030303020204" pitchFamily="34" charset="0"/>
            </a:endParaRPr>
          </a:p>
        </p:txBody>
      </p:sp>
    </p:spTree>
    <p:extLst>
      <p:ext uri="{BB962C8B-B14F-4D97-AF65-F5344CB8AC3E}">
        <p14:creationId xmlns:p14="http://schemas.microsoft.com/office/powerpoint/2010/main" xmlns="" val="22693077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249362"/>
          </a:xfrm>
        </p:spPr>
        <p:txBody>
          <a:bodyPr>
            <a:normAutofit fontScale="90000"/>
          </a:bodyPr>
          <a:lstStyle/>
          <a:p>
            <a:pPr algn="ctr"/>
            <a:r>
              <a:rPr lang="en-US" sz="4000" b="1" dirty="0" smtClean="0">
                <a:solidFill>
                  <a:schemeClr val="bg1"/>
                </a:solidFill>
                <a:latin typeface="Candara" pitchFamily="34" charset="0"/>
              </a:rPr>
              <a:t/>
            </a:r>
            <a:br>
              <a:rPr lang="en-US" sz="4000" b="1" dirty="0" smtClean="0">
                <a:solidFill>
                  <a:schemeClr val="bg1"/>
                </a:solidFill>
                <a:latin typeface="Candara" pitchFamily="34" charset="0"/>
              </a:rPr>
            </a:br>
            <a:r>
              <a:rPr lang="en-US" sz="4000" b="1" dirty="0">
                <a:solidFill>
                  <a:schemeClr val="bg1"/>
                </a:solidFill>
                <a:latin typeface="Candara" pitchFamily="34" charset="0"/>
              </a:rPr>
              <a:t/>
            </a:r>
            <a:br>
              <a:rPr lang="en-US" sz="4000" b="1" dirty="0">
                <a:solidFill>
                  <a:schemeClr val="bg1"/>
                </a:solidFill>
                <a:latin typeface="Candara" pitchFamily="34" charset="0"/>
              </a:rPr>
            </a:br>
            <a:r>
              <a:rPr lang="en-US" b="1" dirty="0" smtClean="0">
                <a:latin typeface="Calibri" panose="020F0502020204030204" pitchFamily="34" charset="0"/>
              </a:rPr>
              <a:t>San Francisco Unified School District</a:t>
            </a:r>
            <a:br>
              <a:rPr lang="en-US" b="1" dirty="0" smtClean="0">
                <a:latin typeface="Calibri" panose="020F0502020204030204" pitchFamily="34" charset="0"/>
              </a:rPr>
            </a:br>
            <a:r>
              <a:rPr lang="en-US" b="1" dirty="0" smtClean="0">
                <a:latin typeface="Calibri" panose="020F0502020204030204" pitchFamily="34" charset="0"/>
              </a:rPr>
              <a:t> </a:t>
            </a:r>
            <a:r>
              <a:rPr lang="en-US" b="1" dirty="0">
                <a:latin typeface="Calibri" panose="020F0502020204030204" pitchFamily="34" charset="0"/>
              </a:rPr>
              <a:t>K-12 Newcomer Pathways</a:t>
            </a:r>
            <a:endParaRPr lang="en-US" sz="40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FBBEB08C-B221-144B-9446-6EE2CC430A68}" type="slidenum">
              <a:rPr lang="en-US" smtClean="0"/>
              <a:pPr/>
              <a:t>15</a:t>
            </a:fld>
            <a:endParaRPr lang="en-US" dirty="0"/>
          </a:p>
        </p:txBody>
      </p:sp>
      <p:graphicFrame>
        <p:nvGraphicFramePr>
          <p:cNvPr id="13" name="Diagram 12"/>
          <p:cNvGraphicFramePr/>
          <p:nvPr>
            <p:extLst>
              <p:ext uri="{D42A27DB-BD31-4B8C-83A1-F6EECF244321}">
                <p14:modId xmlns:p14="http://schemas.microsoft.com/office/powerpoint/2010/main" xmlns="" val="1076268556"/>
              </p:ext>
            </p:extLst>
          </p:nvPr>
        </p:nvGraphicFramePr>
        <p:xfrm>
          <a:off x="1143000" y="1600200"/>
          <a:ext cx="7125195" cy="4717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983311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556313" cy="762815"/>
          </a:xfrm>
        </p:spPr>
        <p:txBody>
          <a:bodyPr>
            <a:normAutofit fontScale="90000"/>
          </a:bodyPr>
          <a:lstStyle/>
          <a:p>
            <a:pPr algn="ctr"/>
            <a:r>
              <a:rPr lang="en-US" sz="3200" b="1" dirty="0" smtClean="0">
                <a:latin typeface="Candara" pitchFamily="34" charset="0"/>
              </a:rPr>
              <a:t>SFUSD System of Support for High School Newcomers</a:t>
            </a:r>
            <a:endParaRPr lang="en-US" sz="4000" b="1" dirty="0">
              <a:latin typeface="Candara" pitchFamily="34" charset="0"/>
            </a:endParaRPr>
          </a:p>
        </p:txBody>
      </p:sp>
      <p:sp>
        <p:nvSpPr>
          <p:cNvPr id="4" name="Slide Number Placeholder 3"/>
          <p:cNvSpPr>
            <a:spLocks noGrp="1"/>
          </p:cNvSpPr>
          <p:nvPr>
            <p:ph type="sldNum" sz="quarter" idx="12"/>
          </p:nvPr>
        </p:nvSpPr>
        <p:spPr/>
        <p:txBody>
          <a:bodyPr/>
          <a:lstStyle/>
          <a:p>
            <a:fld id="{FBBEB08C-B221-144B-9446-6EE2CC430A68}" type="slidenum">
              <a:rPr lang="en-US" smtClean="0"/>
              <a:pPr/>
              <a:t>16</a:t>
            </a:fld>
            <a:endParaRPr lang="en-US" dirty="0"/>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xmlns="" val="4174560682"/>
              </p:ext>
            </p:extLst>
          </p:nvPr>
        </p:nvGraphicFramePr>
        <p:xfrm>
          <a:off x="225632" y="1140031"/>
          <a:ext cx="8634206" cy="5498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30" name="Straight Arrow Connector 29"/>
          <p:cNvCxnSpPr/>
          <p:nvPr/>
        </p:nvCxnSpPr>
        <p:spPr>
          <a:xfrm>
            <a:off x="2398816" y="4536374"/>
            <a:ext cx="914400" cy="902525"/>
          </a:xfrm>
          <a:prstGeom prst="straightConnector1">
            <a:avLst/>
          </a:prstGeom>
          <a:ln w="38100">
            <a:solidFill>
              <a:schemeClr val="bg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5935683" y="2135579"/>
            <a:ext cx="950026" cy="902524"/>
          </a:xfrm>
          <a:prstGeom prst="straightConnector1">
            <a:avLst/>
          </a:prstGeom>
          <a:ln w="38100">
            <a:solidFill>
              <a:schemeClr val="bg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flipV="1">
            <a:off x="2232561" y="2315688"/>
            <a:ext cx="914400" cy="807522"/>
          </a:xfrm>
          <a:prstGeom prst="straightConnector1">
            <a:avLst/>
          </a:prstGeom>
          <a:ln w="38100">
            <a:solidFill>
              <a:schemeClr val="bg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5887192" y="4583875"/>
            <a:ext cx="904503" cy="878774"/>
          </a:xfrm>
          <a:prstGeom prst="straightConnector1">
            <a:avLst/>
          </a:prstGeom>
          <a:ln w="38100">
            <a:solidFill>
              <a:schemeClr val="bg1"/>
            </a:solidFill>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21365511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05800" cy="1143000"/>
          </a:xfrm>
        </p:spPr>
        <p:txBody>
          <a:bodyPr>
            <a:noAutofit/>
          </a:bodyPr>
          <a:lstStyle/>
          <a:p>
            <a:pPr algn="ctr"/>
            <a:r>
              <a:rPr lang="en-US" sz="3600" b="1" dirty="0">
                <a:latin typeface="Calibri" panose="020F0502020204030204" pitchFamily="34" charset="0"/>
              </a:rPr>
              <a:t>Families &amp; Youth in Transition (FYIT) “homeless” Program</a:t>
            </a:r>
            <a:endParaRPr lang="en-US" sz="3600" dirty="0">
              <a:latin typeface="Calibri" panose="020F0502020204030204" pitchFamily="34" charset="0"/>
            </a:endParaRPr>
          </a:p>
        </p:txBody>
      </p:sp>
      <p:sp>
        <p:nvSpPr>
          <p:cNvPr id="3" name="Content Placeholder 2"/>
          <p:cNvSpPr>
            <a:spLocks noGrp="1"/>
          </p:cNvSpPr>
          <p:nvPr>
            <p:ph sz="quarter" idx="1"/>
          </p:nvPr>
        </p:nvSpPr>
        <p:spPr>
          <a:xfrm>
            <a:off x="304800" y="1447800"/>
            <a:ext cx="8610600" cy="5181600"/>
          </a:xfrm>
        </p:spPr>
        <p:txBody>
          <a:bodyPr>
            <a:normAutofit/>
          </a:bodyPr>
          <a:lstStyle/>
          <a:p>
            <a:pPr marL="0" indent="0" algn="ctr">
              <a:buNone/>
            </a:pPr>
            <a:r>
              <a:rPr lang="en-US" sz="3000" b="1" dirty="0">
                <a:solidFill>
                  <a:schemeClr val="tx2">
                    <a:lumMod val="60000"/>
                    <a:lumOff val="40000"/>
                  </a:schemeClr>
                </a:solidFill>
                <a:latin typeface="Calibri" panose="020F0502020204030204" pitchFamily="34" charset="0"/>
              </a:rPr>
              <a:t>Who is Considered Homeless? </a:t>
            </a:r>
            <a:endParaRPr lang="en-US" sz="3000" dirty="0">
              <a:solidFill>
                <a:schemeClr val="tx2">
                  <a:lumMod val="60000"/>
                  <a:lumOff val="40000"/>
                </a:schemeClr>
              </a:solidFill>
              <a:latin typeface="Calibri" panose="020F0502020204030204" pitchFamily="34" charset="0"/>
            </a:endParaRPr>
          </a:p>
          <a:p>
            <a:pPr marL="0" indent="0">
              <a:buNone/>
            </a:pPr>
            <a:r>
              <a:rPr lang="en-US" sz="2200" dirty="0">
                <a:solidFill>
                  <a:schemeClr val="tx2"/>
                </a:solidFill>
                <a:latin typeface="Calibri" panose="020F0502020204030204" pitchFamily="34" charset="0"/>
              </a:rPr>
              <a:t>The McKinney-Vento Act defines transition (homeless) students, as those who lack a fixed, regular, and adequate nighttime residence and may </a:t>
            </a:r>
            <a:r>
              <a:rPr lang="en-US" sz="2200" dirty="0" smtClean="0">
                <a:solidFill>
                  <a:schemeClr val="tx2"/>
                </a:solidFill>
                <a:latin typeface="Calibri" panose="020F0502020204030204" pitchFamily="34" charset="0"/>
              </a:rPr>
              <a:t>reside:</a:t>
            </a:r>
          </a:p>
          <a:p>
            <a:pPr>
              <a:buFont typeface="Wingdings" panose="05000000000000000000" pitchFamily="2" charset="2"/>
              <a:buChar char="v"/>
            </a:pPr>
            <a:r>
              <a:rPr lang="en-US" sz="2200" dirty="0" smtClean="0">
                <a:solidFill>
                  <a:schemeClr val="tx2"/>
                </a:solidFill>
                <a:latin typeface="Calibri" panose="020F0502020204030204" pitchFamily="34" charset="0"/>
              </a:rPr>
              <a:t>In </a:t>
            </a:r>
            <a:r>
              <a:rPr lang="en-US" sz="2200" dirty="0">
                <a:solidFill>
                  <a:schemeClr val="tx2"/>
                </a:solidFill>
                <a:latin typeface="Calibri" panose="020F0502020204030204" pitchFamily="34" charset="0"/>
              </a:rPr>
              <a:t>a shelter (family, domestic violence, youth shelter, or transitional living </a:t>
            </a:r>
            <a:r>
              <a:rPr lang="en-US" sz="2200" dirty="0" smtClean="0">
                <a:solidFill>
                  <a:schemeClr val="tx2"/>
                </a:solidFill>
                <a:latin typeface="Calibri" panose="020F0502020204030204" pitchFamily="34" charset="0"/>
              </a:rPr>
              <a:t>facility)</a:t>
            </a:r>
          </a:p>
          <a:p>
            <a:pPr>
              <a:buFont typeface="Wingdings" panose="05000000000000000000" pitchFamily="2" charset="2"/>
              <a:buChar char="v"/>
            </a:pPr>
            <a:r>
              <a:rPr lang="en-US" sz="2200" dirty="0" smtClean="0">
                <a:solidFill>
                  <a:schemeClr val="tx2"/>
                </a:solidFill>
                <a:latin typeface="Calibri" panose="020F0502020204030204" pitchFamily="34" charset="0"/>
              </a:rPr>
              <a:t>In </a:t>
            </a:r>
            <a:r>
              <a:rPr lang="en-US" sz="2200" dirty="0">
                <a:solidFill>
                  <a:schemeClr val="tx2"/>
                </a:solidFill>
                <a:latin typeface="Calibri" panose="020F0502020204030204" pitchFamily="34" charset="0"/>
              </a:rPr>
              <a:t>a motel, hotel, or weekly rate housing (single room occupancy hotel </a:t>
            </a:r>
            <a:r>
              <a:rPr lang="en-US" sz="2200" dirty="0" smtClean="0">
                <a:solidFill>
                  <a:schemeClr val="tx2"/>
                </a:solidFill>
                <a:latin typeface="Calibri" panose="020F0502020204030204" pitchFamily="34" charset="0"/>
              </a:rPr>
              <a:t>)</a:t>
            </a:r>
          </a:p>
          <a:p>
            <a:pPr>
              <a:buFont typeface="Wingdings" panose="05000000000000000000" pitchFamily="2" charset="2"/>
              <a:buChar char="v"/>
            </a:pPr>
            <a:r>
              <a:rPr lang="en-US" sz="2200" dirty="0" smtClean="0">
                <a:solidFill>
                  <a:schemeClr val="tx2"/>
                </a:solidFill>
                <a:latin typeface="Calibri" panose="020F0502020204030204" pitchFamily="34" charset="0"/>
              </a:rPr>
              <a:t>Temporarily </a:t>
            </a:r>
            <a:r>
              <a:rPr lang="en-US" sz="2200" dirty="0">
                <a:solidFill>
                  <a:schemeClr val="tx2"/>
                </a:solidFill>
                <a:latin typeface="Calibri" panose="020F0502020204030204" pitchFamily="34" charset="0"/>
              </a:rPr>
              <a:t>(not permanent) in a house or apartment with more than one family because of unemployment, foreclosure, physical and mental </a:t>
            </a:r>
            <a:r>
              <a:rPr lang="en-US" sz="2200" dirty="0" smtClean="0">
                <a:solidFill>
                  <a:schemeClr val="tx2"/>
                </a:solidFill>
                <a:latin typeface="Calibri" panose="020F0502020204030204" pitchFamily="34" charset="0"/>
              </a:rPr>
              <a:t>issues</a:t>
            </a:r>
          </a:p>
          <a:p>
            <a:pPr>
              <a:buFont typeface="Wingdings" panose="05000000000000000000" pitchFamily="2" charset="2"/>
              <a:buChar char="v"/>
            </a:pPr>
            <a:r>
              <a:rPr lang="en-US" sz="2200" dirty="0" smtClean="0">
                <a:solidFill>
                  <a:schemeClr val="tx2"/>
                </a:solidFill>
                <a:latin typeface="Calibri" panose="020F0502020204030204" pitchFamily="34" charset="0"/>
              </a:rPr>
              <a:t>In </a:t>
            </a:r>
            <a:r>
              <a:rPr lang="en-US" sz="2200" dirty="0">
                <a:solidFill>
                  <a:schemeClr val="tx2"/>
                </a:solidFill>
                <a:latin typeface="Calibri" panose="020F0502020204030204" pitchFamily="34" charset="0"/>
              </a:rPr>
              <a:t>an abandoned building, a car, campground, or on the </a:t>
            </a:r>
            <a:r>
              <a:rPr lang="en-US" sz="2200" dirty="0" smtClean="0">
                <a:solidFill>
                  <a:schemeClr val="tx2"/>
                </a:solidFill>
                <a:latin typeface="Calibri" panose="020F0502020204030204" pitchFamily="34" charset="0"/>
              </a:rPr>
              <a:t>street</a:t>
            </a:r>
          </a:p>
          <a:p>
            <a:pPr>
              <a:buFont typeface="Wingdings" panose="05000000000000000000" pitchFamily="2" charset="2"/>
              <a:buChar char="v"/>
            </a:pPr>
            <a:r>
              <a:rPr lang="en-US" sz="2200" dirty="0" smtClean="0">
                <a:solidFill>
                  <a:schemeClr val="tx2"/>
                </a:solidFill>
                <a:latin typeface="Calibri" panose="020F0502020204030204" pitchFamily="34" charset="0"/>
              </a:rPr>
              <a:t>In </a:t>
            </a:r>
            <a:r>
              <a:rPr lang="en-US" sz="2200" dirty="0">
                <a:solidFill>
                  <a:schemeClr val="tx2"/>
                </a:solidFill>
                <a:latin typeface="Calibri" panose="020F0502020204030204" pitchFamily="34" charset="0"/>
              </a:rPr>
              <a:t>temporary foster care with an adult who is not your parent or guardian</a:t>
            </a:r>
          </a:p>
          <a:p>
            <a:pPr marL="457200" indent="-457200">
              <a:buFont typeface="Wingdings" panose="05000000000000000000" pitchFamily="2" charset="2"/>
              <a:buChar char="v"/>
            </a:pPr>
            <a:endParaRPr lang="en-US" dirty="0"/>
          </a:p>
          <a:p>
            <a:endParaRPr lang="en-US" dirty="0"/>
          </a:p>
        </p:txBody>
      </p:sp>
    </p:spTree>
    <p:extLst>
      <p:ext uri="{BB962C8B-B14F-4D97-AF65-F5344CB8AC3E}">
        <p14:creationId xmlns:p14="http://schemas.microsoft.com/office/powerpoint/2010/main" xmlns="" val="17625587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868362"/>
          </a:xfrm>
        </p:spPr>
        <p:txBody>
          <a:bodyPr>
            <a:normAutofit/>
          </a:bodyPr>
          <a:lstStyle/>
          <a:p>
            <a:pPr algn="ctr"/>
            <a:r>
              <a:rPr lang="en-US" sz="3200" b="1" dirty="0">
                <a:latin typeface="Calibri" panose="020F0502020204030204" pitchFamily="34" charset="0"/>
              </a:rPr>
              <a:t>What are </a:t>
            </a:r>
            <a:r>
              <a:rPr lang="en-US" sz="3200" b="1" dirty="0" smtClean="0">
                <a:latin typeface="Calibri" panose="020F0502020204030204" pitchFamily="34" charset="0"/>
              </a:rPr>
              <a:t>our Students’ </a:t>
            </a:r>
            <a:r>
              <a:rPr lang="en-US" sz="3200" b="1" dirty="0">
                <a:latin typeface="Calibri" panose="020F0502020204030204" pitchFamily="34" charset="0"/>
              </a:rPr>
              <a:t>Educational Rights?  </a:t>
            </a:r>
            <a:endParaRPr lang="en-US" sz="3200" dirty="0">
              <a:latin typeface="Calibri" panose="020F0502020204030204" pitchFamily="34" charset="0"/>
            </a:endParaRPr>
          </a:p>
        </p:txBody>
      </p:sp>
      <p:sp>
        <p:nvSpPr>
          <p:cNvPr id="3" name="Content Placeholder 2"/>
          <p:cNvSpPr>
            <a:spLocks noGrp="1"/>
          </p:cNvSpPr>
          <p:nvPr>
            <p:ph sz="quarter" idx="1"/>
          </p:nvPr>
        </p:nvSpPr>
        <p:spPr>
          <a:xfrm>
            <a:off x="457200" y="1219200"/>
            <a:ext cx="8458200" cy="5486400"/>
          </a:xfrm>
        </p:spPr>
        <p:txBody>
          <a:bodyPr>
            <a:normAutofit fontScale="85000" lnSpcReduction="20000"/>
          </a:bodyPr>
          <a:lstStyle/>
          <a:p>
            <a:pPr marL="0" indent="0">
              <a:buNone/>
            </a:pPr>
            <a:r>
              <a:rPr lang="en-US" dirty="0">
                <a:solidFill>
                  <a:schemeClr val="tx2"/>
                </a:solidFill>
                <a:latin typeface="Calibri" panose="020F0502020204030204" pitchFamily="34" charset="0"/>
              </a:rPr>
              <a:t>Under the McKinney-Vento Homeless Education Assistance Act, your preschool and school-aged children have the following rights to</a:t>
            </a:r>
            <a:r>
              <a:rPr lang="en-US" dirty="0" smtClean="0">
                <a:solidFill>
                  <a:schemeClr val="tx2"/>
                </a:solidFill>
                <a:latin typeface="Calibri" panose="020F0502020204030204" pitchFamily="34" charset="0"/>
              </a:rPr>
              <a:t>:</a:t>
            </a:r>
          </a:p>
          <a:p>
            <a:pPr marL="0" indent="0">
              <a:buNone/>
            </a:pPr>
            <a:endParaRPr lang="en-US" sz="1300" dirty="0" smtClean="0">
              <a:solidFill>
                <a:schemeClr val="tx2"/>
              </a:solidFill>
              <a:latin typeface="Calibri" panose="020F0502020204030204" pitchFamily="34" charset="0"/>
            </a:endParaRPr>
          </a:p>
          <a:p>
            <a:pPr>
              <a:buFont typeface="Wingdings" panose="05000000000000000000" pitchFamily="2" charset="2"/>
              <a:buChar char="v"/>
            </a:pPr>
            <a:r>
              <a:rPr lang="en-US" dirty="0">
                <a:solidFill>
                  <a:schemeClr val="tx2"/>
                </a:solidFill>
                <a:latin typeface="Calibri" panose="020F0502020204030204" pitchFamily="34" charset="0"/>
              </a:rPr>
              <a:t>Immediate enrollment in school without any form of documents which includes birth certificates, proof of residency, transcripts, and immunizations </a:t>
            </a:r>
            <a:r>
              <a:rPr lang="en-US" dirty="0" smtClean="0">
                <a:solidFill>
                  <a:schemeClr val="tx2"/>
                </a:solidFill>
                <a:latin typeface="Calibri" panose="020F0502020204030204" pitchFamily="34" charset="0"/>
              </a:rPr>
              <a:t>records</a:t>
            </a:r>
          </a:p>
          <a:p>
            <a:pPr marL="0" indent="0">
              <a:buNone/>
            </a:pPr>
            <a:endParaRPr lang="en-US" sz="1100" dirty="0">
              <a:solidFill>
                <a:schemeClr val="tx2"/>
              </a:solidFill>
              <a:latin typeface="Calibri" panose="020F0502020204030204" pitchFamily="34" charset="0"/>
            </a:endParaRPr>
          </a:p>
          <a:p>
            <a:pPr>
              <a:buFont typeface="Wingdings" panose="05000000000000000000" pitchFamily="2" charset="2"/>
              <a:buChar char="v"/>
            </a:pPr>
            <a:r>
              <a:rPr lang="en-US" dirty="0">
                <a:solidFill>
                  <a:schemeClr val="tx2"/>
                </a:solidFill>
                <a:latin typeface="Calibri" panose="020F0502020204030204" pitchFamily="34" charset="0"/>
              </a:rPr>
              <a:t>Continue in the school they were attending before they became in transition (</a:t>
            </a:r>
            <a:r>
              <a:rPr lang="en-US" dirty="0" smtClean="0">
                <a:solidFill>
                  <a:schemeClr val="tx2"/>
                </a:solidFill>
                <a:latin typeface="Calibri" panose="020F0502020204030204" pitchFamily="34" charset="0"/>
              </a:rPr>
              <a:t>homeless)</a:t>
            </a:r>
          </a:p>
          <a:p>
            <a:pPr>
              <a:buFont typeface="Wingdings" panose="05000000000000000000" pitchFamily="2" charset="2"/>
              <a:buChar char="v"/>
            </a:pPr>
            <a:endParaRPr lang="en-US" sz="1100" dirty="0">
              <a:solidFill>
                <a:schemeClr val="tx2"/>
              </a:solidFill>
              <a:latin typeface="Calibri" panose="020F0502020204030204" pitchFamily="34" charset="0"/>
            </a:endParaRPr>
          </a:p>
          <a:p>
            <a:pPr>
              <a:buFont typeface="Wingdings" panose="05000000000000000000" pitchFamily="2" charset="2"/>
              <a:buChar char="v"/>
            </a:pPr>
            <a:r>
              <a:rPr lang="en-US" dirty="0">
                <a:solidFill>
                  <a:schemeClr val="tx2"/>
                </a:solidFill>
                <a:latin typeface="Calibri" panose="020F0502020204030204" pitchFamily="34" charset="0"/>
              </a:rPr>
              <a:t>Receive transportation to school </a:t>
            </a:r>
          </a:p>
          <a:p>
            <a:pPr>
              <a:buFont typeface="Wingdings" panose="05000000000000000000" pitchFamily="2" charset="2"/>
              <a:buChar char="v"/>
            </a:pPr>
            <a:endParaRPr lang="en-US" sz="1000" dirty="0">
              <a:solidFill>
                <a:schemeClr val="tx2"/>
              </a:solidFill>
              <a:latin typeface="Calibri" panose="020F0502020204030204" pitchFamily="34" charset="0"/>
            </a:endParaRPr>
          </a:p>
          <a:p>
            <a:pPr>
              <a:buFont typeface="Wingdings" panose="05000000000000000000" pitchFamily="2" charset="2"/>
              <a:buChar char="v"/>
            </a:pPr>
            <a:r>
              <a:rPr lang="en-US" dirty="0">
                <a:solidFill>
                  <a:schemeClr val="tx2"/>
                </a:solidFill>
                <a:latin typeface="Calibri" panose="020F0502020204030204" pitchFamily="34" charset="0"/>
              </a:rPr>
              <a:t>Participate in all programs and activities for which the students are eligible </a:t>
            </a:r>
            <a:endParaRPr lang="en-US" dirty="0" smtClean="0">
              <a:solidFill>
                <a:schemeClr val="tx2"/>
              </a:solidFill>
              <a:latin typeface="Calibri" panose="020F0502020204030204" pitchFamily="34" charset="0"/>
            </a:endParaRPr>
          </a:p>
          <a:p>
            <a:pPr marL="0" indent="0">
              <a:buNone/>
            </a:pPr>
            <a:endParaRPr lang="en-US" sz="1000" dirty="0">
              <a:solidFill>
                <a:schemeClr val="tx2"/>
              </a:solidFill>
              <a:latin typeface="Calibri" panose="020F0502020204030204" pitchFamily="34" charset="0"/>
            </a:endParaRPr>
          </a:p>
          <a:p>
            <a:pPr>
              <a:buFont typeface="Wingdings" panose="05000000000000000000" pitchFamily="2" charset="2"/>
              <a:buChar char="v"/>
            </a:pPr>
            <a:r>
              <a:rPr lang="en-US" dirty="0">
                <a:solidFill>
                  <a:schemeClr val="tx2"/>
                </a:solidFill>
                <a:latin typeface="Calibri" panose="020F0502020204030204" pitchFamily="34" charset="0"/>
              </a:rPr>
              <a:t>Contact the district liaison to resolve any disputes that arise during the enrollment </a:t>
            </a:r>
            <a:r>
              <a:rPr lang="en-US" dirty="0" smtClean="0">
                <a:solidFill>
                  <a:schemeClr val="tx2"/>
                </a:solidFill>
                <a:latin typeface="Calibri" panose="020F0502020204030204" pitchFamily="34" charset="0"/>
              </a:rPr>
              <a:t>process</a:t>
            </a:r>
          </a:p>
          <a:p>
            <a:pPr marL="0" indent="0">
              <a:buNone/>
            </a:pPr>
            <a:endParaRPr lang="en-US" sz="1000" dirty="0">
              <a:solidFill>
                <a:schemeClr val="tx2"/>
              </a:solidFill>
              <a:latin typeface="Calibri" panose="020F0502020204030204" pitchFamily="34" charset="0"/>
            </a:endParaRPr>
          </a:p>
          <a:p>
            <a:pPr>
              <a:buFont typeface="Wingdings" panose="05000000000000000000" pitchFamily="2" charset="2"/>
              <a:buChar char="v"/>
            </a:pPr>
            <a:r>
              <a:rPr lang="en-US" dirty="0">
                <a:solidFill>
                  <a:schemeClr val="tx2"/>
                </a:solidFill>
                <a:latin typeface="Calibri" panose="020F0502020204030204" pitchFamily="34" charset="0"/>
              </a:rPr>
              <a:t>Challenge decisions made by the schools or districts, if they do not agree with the </a:t>
            </a:r>
            <a:r>
              <a:rPr lang="en-US" dirty="0" smtClean="0">
                <a:solidFill>
                  <a:schemeClr val="tx2"/>
                </a:solidFill>
                <a:latin typeface="Calibri" panose="020F0502020204030204" pitchFamily="34" charset="0"/>
              </a:rPr>
              <a:t>recommendations</a:t>
            </a:r>
            <a:endParaRPr lang="en-US" dirty="0">
              <a:solidFill>
                <a:schemeClr val="tx2"/>
              </a:solidFill>
              <a:latin typeface="Calibri" panose="020F0502020204030204" pitchFamily="34" charset="0"/>
            </a:endParaRPr>
          </a:p>
        </p:txBody>
      </p:sp>
    </p:spTree>
    <p:extLst>
      <p:ext uri="{BB962C8B-B14F-4D97-AF65-F5344CB8AC3E}">
        <p14:creationId xmlns:p14="http://schemas.microsoft.com/office/powerpoint/2010/main" xmlns="" val="24445348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610600" cy="1325562"/>
          </a:xfrm>
        </p:spPr>
        <p:txBody>
          <a:bodyPr>
            <a:normAutofit/>
          </a:bodyPr>
          <a:lstStyle/>
          <a:p>
            <a:pPr algn="ctr"/>
            <a:r>
              <a:rPr lang="en-US" sz="3200" b="1" dirty="0">
                <a:latin typeface="Calibri" panose="020F0502020204030204" pitchFamily="34" charset="0"/>
              </a:rPr>
              <a:t>What Services are offered to </a:t>
            </a:r>
            <a:r>
              <a:rPr lang="en-US" sz="3200" b="1" dirty="0" smtClean="0">
                <a:latin typeface="Calibri" panose="020F0502020204030204" pitchFamily="34" charset="0"/>
              </a:rPr>
              <a:t>SFUSD’s Homeless </a:t>
            </a:r>
            <a:r>
              <a:rPr lang="en-US" sz="3200" b="1" dirty="0">
                <a:latin typeface="Calibri" panose="020F0502020204030204" pitchFamily="34" charset="0"/>
              </a:rPr>
              <a:t>and/or Transition Students</a:t>
            </a:r>
            <a:r>
              <a:rPr lang="en-US" sz="3200" b="1" dirty="0" smtClean="0">
                <a:latin typeface="Calibri" panose="020F0502020204030204" pitchFamily="34" charset="0"/>
              </a:rPr>
              <a:t>?</a:t>
            </a:r>
            <a:endParaRPr lang="en-US" sz="3200" dirty="0">
              <a:latin typeface="Calibri" panose="020F0502020204030204" pitchFamily="34" charset="0"/>
            </a:endParaRPr>
          </a:p>
        </p:txBody>
      </p:sp>
      <p:sp>
        <p:nvSpPr>
          <p:cNvPr id="3" name="Content Placeholder 2"/>
          <p:cNvSpPr>
            <a:spLocks noGrp="1"/>
          </p:cNvSpPr>
          <p:nvPr>
            <p:ph sz="quarter" idx="1"/>
          </p:nvPr>
        </p:nvSpPr>
        <p:spPr>
          <a:xfrm>
            <a:off x="609600" y="1447800"/>
            <a:ext cx="8077200" cy="4648200"/>
          </a:xfrm>
        </p:spPr>
        <p:txBody>
          <a:bodyPr>
            <a:normAutofit fontScale="85000" lnSpcReduction="20000"/>
          </a:bodyPr>
          <a:lstStyle/>
          <a:p>
            <a:pPr lvl="0">
              <a:buFont typeface="Wingdings" panose="05000000000000000000" pitchFamily="2" charset="2"/>
              <a:buChar char="v"/>
            </a:pPr>
            <a:endParaRPr lang="en-US" dirty="0" smtClean="0">
              <a:solidFill>
                <a:schemeClr val="tx2"/>
              </a:solidFill>
              <a:latin typeface="Calibri" panose="020F0502020204030204" pitchFamily="34" charset="0"/>
            </a:endParaRPr>
          </a:p>
          <a:p>
            <a:pPr lvl="0">
              <a:buFont typeface="Wingdings" panose="05000000000000000000" pitchFamily="2" charset="2"/>
              <a:buChar char="v"/>
            </a:pPr>
            <a:r>
              <a:rPr lang="en-US" dirty="0" smtClean="0">
                <a:solidFill>
                  <a:schemeClr val="tx2"/>
                </a:solidFill>
                <a:latin typeface="Calibri" panose="020F0502020204030204" pitchFamily="34" charset="0"/>
              </a:rPr>
              <a:t>Assist </a:t>
            </a:r>
            <a:r>
              <a:rPr lang="en-US" dirty="0">
                <a:solidFill>
                  <a:schemeClr val="tx2"/>
                </a:solidFill>
                <a:latin typeface="Calibri" panose="020F0502020204030204" pitchFamily="34" charset="0"/>
              </a:rPr>
              <a:t>with school enrollment &amp; </a:t>
            </a:r>
            <a:r>
              <a:rPr lang="en-US" dirty="0" smtClean="0">
                <a:solidFill>
                  <a:schemeClr val="tx2"/>
                </a:solidFill>
                <a:latin typeface="Calibri" panose="020F0502020204030204" pitchFamily="34" charset="0"/>
              </a:rPr>
              <a:t>transportation</a:t>
            </a:r>
          </a:p>
          <a:p>
            <a:pPr marL="0" lvl="0" indent="0">
              <a:buNone/>
            </a:pPr>
            <a:endParaRPr lang="en-US" sz="900" dirty="0">
              <a:solidFill>
                <a:schemeClr val="tx2"/>
              </a:solidFill>
              <a:latin typeface="Calibri" panose="020F0502020204030204" pitchFamily="34" charset="0"/>
            </a:endParaRPr>
          </a:p>
          <a:p>
            <a:pPr lvl="0">
              <a:buFont typeface="Wingdings" panose="05000000000000000000" pitchFamily="2" charset="2"/>
              <a:buChar char="v"/>
            </a:pPr>
            <a:r>
              <a:rPr lang="en-US" dirty="0">
                <a:solidFill>
                  <a:schemeClr val="tx2"/>
                </a:solidFill>
                <a:latin typeface="Calibri" panose="020F0502020204030204" pitchFamily="34" charset="0"/>
              </a:rPr>
              <a:t>Advocate on the behalf of transition (homeless) </a:t>
            </a:r>
            <a:r>
              <a:rPr lang="en-US" dirty="0" smtClean="0">
                <a:solidFill>
                  <a:schemeClr val="tx2"/>
                </a:solidFill>
                <a:latin typeface="Calibri" panose="020F0502020204030204" pitchFamily="34" charset="0"/>
              </a:rPr>
              <a:t>students</a:t>
            </a:r>
          </a:p>
          <a:p>
            <a:pPr marL="0" lvl="0" indent="0">
              <a:buNone/>
            </a:pPr>
            <a:endParaRPr lang="en-US" sz="1000" dirty="0">
              <a:solidFill>
                <a:schemeClr val="tx2"/>
              </a:solidFill>
              <a:latin typeface="Calibri" panose="020F0502020204030204" pitchFamily="34" charset="0"/>
            </a:endParaRPr>
          </a:p>
          <a:p>
            <a:pPr lvl="0">
              <a:buFont typeface="Wingdings" panose="05000000000000000000" pitchFamily="2" charset="2"/>
              <a:buChar char="v"/>
            </a:pPr>
            <a:r>
              <a:rPr lang="en-US" dirty="0">
                <a:solidFill>
                  <a:schemeClr val="tx2"/>
                </a:solidFill>
                <a:latin typeface="Calibri" panose="020F0502020204030204" pitchFamily="34" charset="0"/>
              </a:rPr>
              <a:t>Handle educational </a:t>
            </a:r>
            <a:r>
              <a:rPr lang="en-US" dirty="0" smtClean="0">
                <a:solidFill>
                  <a:schemeClr val="tx2"/>
                </a:solidFill>
                <a:latin typeface="Calibri" panose="020F0502020204030204" pitchFamily="34" charset="0"/>
              </a:rPr>
              <a:t>disputes</a:t>
            </a:r>
          </a:p>
          <a:p>
            <a:pPr marL="0" lvl="0" indent="0">
              <a:buNone/>
            </a:pPr>
            <a:endParaRPr lang="en-US" sz="1000" dirty="0">
              <a:solidFill>
                <a:schemeClr val="tx2"/>
              </a:solidFill>
              <a:latin typeface="Calibri" panose="020F0502020204030204" pitchFamily="34" charset="0"/>
            </a:endParaRPr>
          </a:p>
          <a:p>
            <a:pPr lvl="0">
              <a:buFont typeface="Wingdings" panose="05000000000000000000" pitchFamily="2" charset="2"/>
              <a:buChar char="v"/>
            </a:pPr>
            <a:r>
              <a:rPr lang="en-US" dirty="0">
                <a:solidFill>
                  <a:schemeClr val="tx2"/>
                </a:solidFill>
                <a:latin typeface="Calibri" panose="020F0502020204030204" pitchFamily="34" charset="0"/>
              </a:rPr>
              <a:t>Offer </a:t>
            </a:r>
            <a:r>
              <a:rPr lang="en-US" dirty="0" smtClean="0">
                <a:solidFill>
                  <a:schemeClr val="tx2"/>
                </a:solidFill>
                <a:latin typeface="Calibri" panose="020F0502020204030204" pitchFamily="34" charset="0"/>
              </a:rPr>
              <a:t>tutoring</a:t>
            </a:r>
          </a:p>
          <a:p>
            <a:pPr marL="0" lvl="0" indent="0">
              <a:buNone/>
            </a:pPr>
            <a:endParaRPr lang="en-US" sz="1100" dirty="0" smtClean="0">
              <a:solidFill>
                <a:schemeClr val="tx2"/>
              </a:solidFill>
              <a:latin typeface="Calibri" panose="020F0502020204030204" pitchFamily="34" charset="0"/>
            </a:endParaRPr>
          </a:p>
          <a:p>
            <a:pPr lvl="0">
              <a:buFont typeface="Wingdings" panose="05000000000000000000" pitchFamily="2" charset="2"/>
              <a:buChar char="v"/>
            </a:pPr>
            <a:r>
              <a:rPr lang="en-US" dirty="0" smtClean="0">
                <a:solidFill>
                  <a:schemeClr val="tx2"/>
                </a:solidFill>
                <a:latin typeface="Calibri" panose="020F0502020204030204" pitchFamily="34" charset="0"/>
              </a:rPr>
              <a:t>Free breakfast and lunch  meals</a:t>
            </a:r>
          </a:p>
          <a:p>
            <a:pPr marL="0" lvl="0" indent="0">
              <a:buNone/>
            </a:pPr>
            <a:endParaRPr lang="en-US" sz="1100" dirty="0">
              <a:solidFill>
                <a:schemeClr val="tx2"/>
              </a:solidFill>
              <a:latin typeface="Calibri" panose="020F0502020204030204" pitchFamily="34" charset="0"/>
            </a:endParaRPr>
          </a:p>
          <a:p>
            <a:pPr lvl="0">
              <a:buFont typeface="Wingdings" panose="05000000000000000000" pitchFamily="2" charset="2"/>
              <a:buChar char="v"/>
            </a:pPr>
            <a:r>
              <a:rPr lang="en-US" dirty="0">
                <a:solidFill>
                  <a:schemeClr val="tx2"/>
                </a:solidFill>
                <a:latin typeface="Calibri" panose="020F0502020204030204" pitchFamily="34" charset="0"/>
              </a:rPr>
              <a:t>Provide school uniforms, backpacks, and school </a:t>
            </a:r>
            <a:r>
              <a:rPr lang="en-US" dirty="0" smtClean="0">
                <a:solidFill>
                  <a:schemeClr val="tx2"/>
                </a:solidFill>
                <a:latin typeface="Calibri" panose="020F0502020204030204" pitchFamily="34" charset="0"/>
              </a:rPr>
              <a:t>supplies</a:t>
            </a:r>
          </a:p>
          <a:p>
            <a:pPr marL="0" lvl="0" indent="0">
              <a:buNone/>
            </a:pPr>
            <a:endParaRPr lang="en-US" sz="1100" dirty="0">
              <a:solidFill>
                <a:schemeClr val="tx2"/>
              </a:solidFill>
              <a:latin typeface="Calibri" panose="020F0502020204030204" pitchFamily="34" charset="0"/>
            </a:endParaRPr>
          </a:p>
          <a:p>
            <a:pPr lvl="0">
              <a:buFont typeface="Wingdings" panose="05000000000000000000" pitchFamily="2" charset="2"/>
              <a:buChar char="v"/>
            </a:pPr>
            <a:r>
              <a:rPr lang="en-US" dirty="0">
                <a:solidFill>
                  <a:schemeClr val="tx2"/>
                </a:solidFill>
                <a:latin typeface="Calibri" panose="020F0502020204030204" pitchFamily="34" charset="0"/>
              </a:rPr>
              <a:t>Make referrals to other </a:t>
            </a:r>
            <a:r>
              <a:rPr lang="en-US" dirty="0" smtClean="0">
                <a:solidFill>
                  <a:schemeClr val="tx2"/>
                </a:solidFill>
                <a:latin typeface="Calibri" panose="020F0502020204030204" pitchFamily="34" charset="0"/>
              </a:rPr>
              <a:t>agencies for assistance</a:t>
            </a:r>
          </a:p>
          <a:p>
            <a:pPr marL="0" lvl="0" indent="0">
              <a:buNone/>
            </a:pPr>
            <a:endParaRPr lang="en-US" sz="1300" dirty="0">
              <a:solidFill>
                <a:schemeClr val="tx2"/>
              </a:solidFill>
              <a:latin typeface="Calibri" panose="020F0502020204030204" pitchFamily="34" charset="0"/>
            </a:endParaRPr>
          </a:p>
          <a:p>
            <a:pPr>
              <a:buFont typeface="Wingdings" panose="05000000000000000000" pitchFamily="2" charset="2"/>
              <a:buChar char="v"/>
            </a:pPr>
            <a:r>
              <a:rPr lang="en-US" dirty="0">
                <a:solidFill>
                  <a:schemeClr val="tx2"/>
                </a:solidFill>
                <a:latin typeface="Calibri" panose="020F0502020204030204" pitchFamily="34" charset="0"/>
              </a:rPr>
              <a:t>For more information </a:t>
            </a:r>
            <a:r>
              <a:rPr lang="en-US" dirty="0" smtClean="0">
                <a:solidFill>
                  <a:schemeClr val="tx2"/>
                </a:solidFill>
                <a:latin typeface="Calibri" panose="020F0502020204030204" pitchFamily="34" charset="0"/>
              </a:rPr>
              <a:t>visit: </a:t>
            </a:r>
            <a:r>
              <a:rPr lang="en-US" u="sng" dirty="0" smtClean="0">
                <a:solidFill>
                  <a:schemeClr val="tx2"/>
                </a:solidFill>
                <a:latin typeface="Calibri" panose="020F0502020204030204" pitchFamily="34" charset="0"/>
                <a:hlinkClick r:id="rId2"/>
              </a:rPr>
              <a:t>http</a:t>
            </a:r>
            <a:r>
              <a:rPr lang="en-US" u="sng" dirty="0">
                <a:solidFill>
                  <a:schemeClr val="tx2"/>
                </a:solidFill>
                <a:latin typeface="Calibri" panose="020F0502020204030204" pitchFamily="34" charset="0"/>
                <a:hlinkClick r:id="rId2"/>
              </a:rPr>
              <a:t>://www.healthiersf.org</a:t>
            </a:r>
            <a:r>
              <a:rPr lang="en-US" dirty="0">
                <a:solidFill>
                  <a:schemeClr val="tx2"/>
                </a:solidFill>
                <a:latin typeface="Calibri" panose="020F0502020204030204" pitchFamily="34" charset="0"/>
              </a:rPr>
              <a:t>/</a:t>
            </a:r>
          </a:p>
          <a:p>
            <a:endParaRPr lang="en-US" dirty="0"/>
          </a:p>
        </p:txBody>
      </p:sp>
    </p:spTree>
    <p:extLst>
      <p:ext uri="{BB962C8B-B14F-4D97-AF65-F5344CB8AC3E}">
        <p14:creationId xmlns:p14="http://schemas.microsoft.com/office/powerpoint/2010/main" xmlns="" val="1461491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325562"/>
          </a:xfrm>
        </p:spPr>
        <p:txBody>
          <a:bodyPr>
            <a:noAutofit/>
          </a:bodyPr>
          <a:lstStyle/>
          <a:p>
            <a:r>
              <a:rPr lang="en-US" b="1" dirty="0" smtClean="0"/>
              <a:t>This is a developing story…</a:t>
            </a:r>
            <a:endParaRPr lang="en-US" b="1" dirty="0"/>
          </a:p>
        </p:txBody>
      </p:sp>
      <p:sp>
        <p:nvSpPr>
          <p:cNvPr id="3" name="Content Placeholder 2"/>
          <p:cNvSpPr>
            <a:spLocks noGrp="1"/>
          </p:cNvSpPr>
          <p:nvPr>
            <p:ph sz="quarter" idx="1"/>
          </p:nvPr>
        </p:nvSpPr>
        <p:spPr>
          <a:xfrm>
            <a:off x="685800" y="1447800"/>
            <a:ext cx="8001000" cy="4800600"/>
          </a:xfrm>
        </p:spPr>
        <p:txBody>
          <a:bodyPr>
            <a:normAutofit/>
          </a:bodyPr>
          <a:lstStyle/>
          <a:p>
            <a:pPr marL="0" indent="0">
              <a:buNone/>
            </a:pPr>
            <a:endParaRPr lang="en-US" dirty="0" smtClean="0"/>
          </a:p>
          <a:p>
            <a:pPr marL="0" indent="0">
              <a:buNone/>
            </a:pPr>
            <a:r>
              <a:rPr lang="en-US" sz="2200" dirty="0" smtClean="0">
                <a:solidFill>
                  <a:schemeClr val="tx2"/>
                </a:solidFill>
                <a:latin typeface="Calibri" panose="020F0502020204030204" pitchFamily="34" charset="0"/>
              </a:rPr>
              <a:t>We will likely see 300-500 children by the end of the year</a:t>
            </a:r>
          </a:p>
          <a:p>
            <a:pPr marL="0" indent="0">
              <a:buNone/>
            </a:pPr>
            <a:endParaRPr lang="en-US" sz="2200" dirty="0" smtClean="0">
              <a:solidFill>
                <a:schemeClr val="tx2"/>
              </a:solidFill>
              <a:latin typeface="Calibri" panose="020F0502020204030204" pitchFamily="34" charset="0"/>
            </a:endParaRPr>
          </a:p>
          <a:p>
            <a:pPr marL="0" indent="0">
              <a:buNone/>
            </a:pPr>
            <a:r>
              <a:rPr lang="en-US" sz="2200" dirty="0" smtClean="0">
                <a:solidFill>
                  <a:schemeClr val="tx2"/>
                </a:solidFill>
                <a:latin typeface="Calibri" panose="020F0502020204030204" pitchFamily="34" charset="0"/>
              </a:rPr>
              <a:t>Leaders</a:t>
            </a:r>
            <a:r>
              <a:rPr lang="en-US" sz="2200" dirty="0">
                <a:solidFill>
                  <a:schemeClr val="tx2"/>
                </a:solidFill>
                <a:latin typeface="Calibri" panose="020F0502020204030204" pitchFamily="34" charset="0"/>
              </a:rPr>
              <a:t>, advocates, City employees and members of the </a:t>
            </a:r>
            <a:r>
              <a:rPr lang="en-US" sz="2200" dirty="0" smtClean="0">
                <a:solidFill>
                  <a:schemeClr val="tx2"/>
                </a:solidFill>
                <a:latin typeface="Calibri" panose="020F0502020204030204" pitchFamily="34" charset="0"/>
              </a:rPr>
              <a:t>community must continue to </a:t>
            </a:r>
            <a:r>
              <a:rPr lang="en-US" sz="2200" dirty="0">
                <a:solidFill>
                  <a:schemeClr val="tx2"/>
                </a:solidFill>
                <a:latin typeface="Calibri" panose="020F0502020204030204" pitchFamily="34" charset="0"/>
              </a:rPr>
              <a:t>help these children feel welcome here in San </a:t>
            </a:r>
            <a:r>
              <a:rPr lang="en-US" sz="2200" dirty="0" smtClean="0">
                <a:solidFill>
                  <a:schemeClr val="tx2"/>
                </a:solidFill>
                <a:latin typeface="Calibri" panose="020F0502020204030204" pitchFamily="34" charset="0"/>
              </a:rPr>
              <a:t>Francisco</a:t>
            </a:r>
          </a:p>
          <a:p>
            <a:pPr marL="0" indent="0">
              <a:buNone/>
            </a:pPr>
            <a:endParaRPr lang="en-US" sz="2200" dirty="0" smtClean="0">
              <a:solidFill>
                <a:schemeClr val="tx2"/>
              </a:solidFill>
              <a:latin typeface="Calibri" panose="020F0502020204030204" pitchFamily="34" charset="0"/>
            </a:endParaRPr>
          </a:p>
          <a:p>
            <a:pPr marL="0" indent="0">
              <a:buNone/>
            </a:pPr>
            <a:r>
              <a:rPr lang="en-US" sz="2200" dirty="0">
                <a:solidFill>
                  <a:schemeClr val="tx2"/>
                </a:solidFill>
                <a:latin typeface="Calibri" panose="020F0502020204030204" pitchFamily="34" charset="0"/>
              </a:rPr>
              <a:t>We must stay </a:t>
            </a:r>
            <a:r>
              <a:rPr lang="en-US" sz="2200" dirty="0" smtClean="0">
                <a:solidFill>
                  <a:schemeClr val="tx2"/>
                </a:solidFill>
                <a:latin typeface="Calibri" panose="020F0502020204030204" pitchFamily="34" charset="0"/>
              </a:rPr>
              <a:t>engaged </a:t>
            </a:r>
            <a:r>
              <a:rPr lang="en-US" sz="2200" dirty="0">
                <a:solidFill>
                  <a:schemeClr val="tx2"/>
                </a:solidFill>
                <a:latin typeface="Calibri" panose="020F0502020204030204" pitchFamily="34" charset="0"/>
              </a:rPr>
              <a:t>and adjust strategy as needed</a:t>
            </a:r>
          </a:p>
          <a:p>
            <a:endParaRPr lang="en-US" dirty="0"/>
          </a:p>
        </p:txBody>
      </p:sp>
    </p:spTree>
    <p:extLst>
      <p:ext uri="{BB962C8B-B14F-4D97-AF65-F5344CB8AC3E}">
        <p14:creationId xmlns:p14="http://schemas.microsoft.com/office/powerpoint/2010/main" xmlns="" val="77008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42234"/>
            <a:ext cx="8416926" cy="1129366"/>
          </a:xfrm>
        </p:spPr>
        <p:txBody>
          <a:bodyPr>
            <a:normAutofit/>
          </a:bodyPr>
          <a:lstStyle/>
          <a:p>
            <a:r>
              <a:rPr lang="en-US" b="1" dirty="0" smtClean="0">
                <a:latin typeface="Calibri" panose="020F0502020204030204" pitchFamily="34" charset="0"/>
              </a:rPr>
              <a:t>Preparation thus far…in the classroom</a:t>
            </a:r>
            <a:endParaRPr lang="en-US" b="1" dirty="0">
              <a:latin typeface="Calibri" panose="020F0502020204030204" pitchFamily="34" charset="0"/>
            </a:endParaRPr>
          </a:p>
        </p:txBody>
      </p:sp>
      <p:sp>
        <p:nvSpPr>
          <p:cNvPr id="3" name="Content Placeholder 2"/>
          <p:cNvSpPr>
            <a:spLocks noGrp="1"/>
          </p:cNvSpPr>
          <p:nvPr>
            <p:ph idx="1"/>
          </p:nvPr>
        </p:nvSpPr>
        <p:spPr>
          <a:xfrm>
            <a:off x="498474" y="1199408"/>
            <a:ext cx="8134887" cy="5125192"/>
          </a:xfrm>
        </p:spPr>
        <p:txBody>
          <a:bodyPr>
            <a:normAutofit fontScale="85000" lnSpcReduction="20000"/>
          </a:bodyPr>
          <a:lstStyle/>
          <a:p>
            <a:pPr>
              <a:buFont typeface="Wingdings" panose="05000000000000000000" pitchFamily="2" charset="2"/>
              <a:buChar char="v"/>
            </a:pPr>
            <a:endParaRPr lang="en-US" sz="3200" dirty="0" smtClean="0">
              <a:solidFill>
                <a:schemeClr val="tx1"/>
              </a:solidFill>
              <a:latin typeface="Candara" panose="020E0502030303020204" pitchFamily="34" charset="0"/>
            </a:endParaRPr>
          </a:p>
          <a:p>
            <a:pPr>
              <a:lnSpc>
                <a:spcPct val="110000"/>
              </a:lnSpc>
              <a:spcBef>
                <a:spcPts val="600"/>
              </a:spcBef>
              <a:spcAft>
                <a:spcPts val="600"/>
              </a:spcAft>
              <a:buFont typeface="Wingdings" panose="05000000000000000000" pitchFamily="2" charset="2"/>
              <a:buChar char="v"/>
            </a:pPr>
            <a:r>
              <a:rPr lang="en-US" dirty="0" smtClean="0">
                <a:solidFill>
                  <a:schemeClr val="tx2"/>
                </a:solidFill>
                <a:latin typeface="Calibri" panose="020F0502020204030204" pitchFamily="34" charset="0"/>
              </a:rPr>
              <a:t>Staff gathered available data to better project anticipated Unaccompanied Immigrant Children enrollment in SFUSD.</a:t>
            </a:r>
          </a:p>
          <a:p>
            <a:pPr>
              <a:lnSpc>
                <a:spcPct val="110000"/>
              </a:lnSpc>
              <a:spcBef>
                <a:spcPts val="600"/>
              </a:spcBef>
              <a:spcAft>
                <a:spcPts val="600"/>
              </a:spcAft>
              <a:buFont typeface="Wingdings" panose="05000000000000000000" pitchFamily="2" charset="2"/>
              <a:buChar char="v"/>
            </a:pPr>
            <a:endParaRPr lang="en-US" dirty="0" smtClean="0">
              <a:solidFill>
                <a:schemeClr val="tx2"/>
              </a:solidFill>
              <a:latin typeface="Calibri" panose="020F0502020204030204" pitchFamily="34" charset="0"/>
            </a:endParaRPr>
          </a:p>
          <a:p>
            <a:pPr>
              <a:lnSpc>
                <a:spcPct val="110000"/>
              </a:lnSpc>
              <a:spcBef>
                <a:spcPts val="600"/>
              </a:spcBef>
              <a:spcAft>
                <a:spcPts val="600"/>
              </a:spcAft>
              <a:buFont typeface="Wingdings" panose="05000000000000000000" pitchFamily="2" charset="2"/>
              <a:buChar char="v"/>
            </a:pPr>
            <a:r>
              <a:rPr lang="en-US" dirty="0" smtClean="0">
                <a:solidFill>
                  <a:schemeClr val="tx2"/>
                </a:solidFill>
                <a:latin typeface="Calibri" panose="020F0502020204030204" pitchFamily="34" charset="0"/>
              </a:rPr>
              <a:t>District increased number of Newcomer seats at the high school level.  Added 50 seats at Marshall HS and 15-25 seats at other HS Newcomer Pathways.</a:t>
            </a:r>
          </a:p>
          <a:p>
            <a:pPr>
              <a:lnSpc>
                <a:spcPct val="110000"/>
              </a:lnSpc>
              <a:spcBef>
                <a:spcPts val="600"/>
              </a:spcBef>
              <a:spcAft>
                <a:spcPts val="600"/>
              </a:spcAft>
              <a:buFont typeface="Wingdings" panose="05000000000000000000" pitchFamily="2" charset="2"/>
              <a:buChar char="v"/>
            </a:pPr>
            <a:endParaRPr lang="en-US" dirty="0" smtClean="0">
              <a:solidFill>
                <a:schemeClr val="tx2"/>
              </a:solidFill>
              <a:latin typeface="Calibri" panose="020F0502020204030204" pitchFamily="34" charset="0"/>
            </a:endParaRPr>
          </a:p>
          <a:p>
            <a:pPr>
              <a:lnSpc>
                <a:spcPct val="110000"/>
              </a:lnSpc>
              <a:spcBef>
                <a:spcPts val="600"/>
              </a:spcBef>
              <a:spcAft>
                <a:spcPts val="600"/>
              </a:spcAft>
              <a:buFont typeface="Wingdings" panose="05000000000000000000" pitchFamily="2" charset="2"/>
              <a:buChar char="v"/>
            </a:pPr>
            <a:r>
              <a:rPr lang="en-US" dirty="0" smtClean="0">
                <a:solidFill>
                  <a:schemeClr val="tx2"/>
                </a:solidFill>
                <a:latin typeface="Calibri" panose="020F0502020204030204" pitchFamily="34" charset="0"/>
              </a:rPr>
              <a:t>Multilingual Pathways Department (MPD) TSAs have been working closely with Newcomer teachers to support their efforts to effectively provide instruction to Unaccompanied Immigrant Children, many of whom are Students with Interrupted Formal Education (SIFE).</a:t>
            </a:r>
          </a:p>
        </p:txBody>
      </p:sp>
      <p:sp>
        <p:nvSpPr>
          <p:cNvPr id="4" name="Slide Number Placeholder 3"/>
          <p:cNvSpPr>
            <a:spLocks noGrp="1"/>
          </p:cNvSpPr>
          <p:nvPr>
            <p:ph type="sldNum" sz="quarter" idx="12"/>
          </p:nvPr>
        </p:nvSpPr>
        <p:spPr/>
        <p:txBody>
          <a:bodyPr/>
          <a:lstStyle/>
          <a:p>
            <a:fld id="{FBBEB08C-B221-144B-9446-6EE2CC430A68}" type="slidenum">
              <a:rPr lang="en-US" smtClean="0"/>
              <a:pPr/>
              <a:t>20</a:t>
            </a:fld>
            <a:endParaRPr lang="en-US" dirty="0"/>
          </a:p>
        </p:txBody>
      </p:sp>
    </p:spTree>
    <p:extLst>
      <p:ext uri="{BB962C8B-B14F-4D97-AF65-F5344CB8AC3E}">
        <p14:creationId xmlns:p14="http://schemas.microsoft.com/office/powerpoint/2010/main" xmlns="" val="29390753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458200" cy="685800"/>
          </a:xfrm>
        </p:spPr>
        <p:txBody>
          <a:bodyPr>
            <a:noAutofit/>
          </a:bodyPr>
          <a:lstStyle/>
          <a:p>
            <a:r>
              <a:rPr lang="en-US" b="1" dirty="0">
                <a:latin typeface="Calibri" panose="020F0502020204030204" pitchFamily="34" charset="0"/>
              </a:rPr>
              <a:t>Preparation thus far…support services</a:t>
            </a:r>
          </a:p>
        </p:txBody>
      </p:sp>
      <p:sp>
        <p:nvSpPr>
          <p:cNvPr id="3" name="Content Placeholder 2"/>
          <p:cNvSpPr>
            <a:spLocks noGrp="1"/>
          </p:cNvSpPr>
          <p:nvPr>
            <p:ph idx="1"/>
          </p:nvPr>
        </p:nvSpPr>
        <p:spPr>
          <a:xfrm>
            <a:off x="498474" y="1371600"/>
            <a:ext cx="8134887" cy="5181600"/>
          </a:xfrm>
        </p:spPr>
        <p:txBody>
          <a:bodyPr>
            <a:normAutofit fontScale="40000" lnSpcReduction="20000"/>
          </a:bodyPr>
          <a:lstStyle/>
          <a:p>
            <a:pPr>
              <a:spcBef>
                <a:spcPts val="600"/>
              </a:spcBef>
              <a:spcAft>
                <a:spcPts val="600"/>
              </a:spcAft>
              <a:buFont typeface="Wingdings" panose="05000000000000000000" pitchFamily="2" charset="2"/>
              <a:buChar char="v"/>
            </a:pPr>
            <a:r>
              <a:rPr lang="en-US" sz="5500" dirty="0">
                <a:solidFill>
                  <a:schemeClr val="tx2"/>
                </a:solidFill>
                <a:latin typeface="Calibri" panose="020F0502020204030204" pitchFamily="34" charset="0"/>
              </a:rPr>
              <a:t>Cross department working group evaluated district’s Newcomer System of </a:t>
            </a:r>
            <a:r>
              <a:rPr lang="en-US" sz="5500" dirty="0" smtClean="0">
                <a:solidFill>
                  <a:schemeClr val="tx2"/>
                </a:solidFill>
                <a:latin typeface="Calibri" panose="020F0502020204030204" pitchFamily="34" charset="0"/>
              </a:rPr>
              <a:t>Support</a:t>
            </a:r>
          </a:p>
          <a:p>
            <a:pPr marL="0" indent="0">
              <a:spcBef>
                <a:spcPts val="600"/>
              </a:spcBef>
              <a:spcAft>
                <a:spcPts val="600"/>
              </a:spcAft>
              <a:buNone/>
            </a:pPr>
            <a:endParaRPr lang="en-US" sz="2000" dirty="0">
              <a:solidFill>
                <a:schemeClr val="tx2"/>
              </a:solidFill>
              <a:latin typeface="Calibri" panose="020F0502020204030204" pitchFamily="34" charset="0"/>
            </a:endParaRPr>
          </a:p>
          <a:p>
            <a:pPr>
              <a:spcBef>
                <a:spcPts val="600"/>
              </a:spcBef>
              <a:spcAft>
                <a:spcPts val="600"/>
              </a:spcAft>
              <a:buFont typeface="Wingdings" panose="05000000000000000000" pitchFamily="2" charset="2"/>
              <a:buChar char="v"/>
            </a:pPr>
            <a:r>
              <a:rPr lang="en-US" sz="5500" dirty="0">
                <a:solidFill>
                  <a:schemeClr val="tx2"/>
                </a:solidFill>
                <a:latin typeface="Calibri" panose="020F0502020204030204" pitchFamily="34" charset="0"/>
              </a:rPr>
              <a:t>District has hired a social worker based in School Health  to coordinate critical legal and social services for Unaccompanied Immigrant Children and provide professional development for Newcomer support </a:t>
            </a:r>
            <a:r>
              <a:rPr lang="en-US" sz="5500" dirty="0" smtClean="0">
                <a:solidFill>
                  <a:schemeClr val="tx2"/>
                </a:solidFill>
                <a:latin typeface="Calibri" panose="020F0502020204030204" pitchFamily="34" charset="0"/>
              </a:rPr>
              <a:t>staff</a:t>
            </a:r>
          </a:p>
          <a:p>
            <a:pPr marL="0" indent="0">
              <a:spcBef>
                <a:spcPts val="600"/>
              </a:spcBef>
              <a:spcAft>
                <a:spcPts val="600"/>
              </a:spcAft>
              <a:buNone/>
            </a:pPr>
            <a:endParaRPr lang="en-US" sz="2000" dirty="0">
              <a:solidFill>
                <a:schemeClr val="tx2"/>
              </a:solidFill>
              <a:latin typeface="Calibri" panose="020F0502020204030204" pitchFamily="34" charset="0"/>
            </a:endParaRPr>
          </a:p>
          <a:p>
            <a:pPr>
              <a:spcBef>
                <a:spcPts val="600"/>
              </a:spcBef>
              <a:spcAft>
                <a:spcPts val="600"/>
              </a:spcAft>
              <a:buFont typeface="Wingdings" panose="05000000000000000000" pitchFamily="2" charset="2"/>
              <a:buChar char="v"/>
            </a:pPr>
            <a:r>
              <a:rPr lang="en-US" sz="5500" dirty="0">
                <a:solidFill>
                  <a:schemeClr val="tx2"/>
                </a:solidFill>
                <a:latin typeface="Calibri" panose="020F0502020204030204" pitchFamily="34" charset="0"/>
              </a:rPr>
              <a:t>Staff have been collaborating with other City Departments and school partners to coordinate legal, housing and other social </a:t>
            </a:r>
            <a:r>
              <a:rPr lang="en-US" sz="5500" dirty="0" smtClean="0">
                <a:solidFill>
                  <a:schemeClr val="tx2"/>
                </a:solidFill>
                <a:latin typeface="Calibri" panose="020F0502020204030204" pitchFamily="34" charset="0"/>
              </a:rPr>
              <a:t>services</a:t>
            </a:r>
          </a:p>
          <a:p>
            <a:pPr marL="0" indent="0">
              <a:spcBef>
                <a:spcPts val="600"/>
              </a:spcBef>
              <a:spcAft>
                <a:spcPts val="600"/>
              </a:spcAft>
              <a:buNone/>
            </a:pPr>
            <a:endParaRPr lang="en-US" sz="2000" dirty="0">
              <a:solidFill>
                <a:schemeClr val="tx2"/>
              </a:solidFill>
              <a:latin typeface="Calibri" panose="020F0502020204030204" pitchFamily="34" charset="0"/>
            </a:endParaRPr>
          </a:p>
          <a:p>
            <a:pPr>
              <a:spcBef>
                <a:spcPts val="600"/>
              </a:spcBef>
              <a:spcAft>
                <a:spcPts val="600"/>
              </a:spcAft>
              <a:buFont typeface="Wingdings" panose="05000000000000000000" pitchFamily="2" charset="2"/>
              <a:buChar char="v"/>
            </a:pPr>
            <a:r>
              <a:rPr lang="en-US" sz="5500" dirty="0" smtClean="0">
                <a:solidFill>
                  <a:schemeClr val="tx2"/>
                </a:solidFill>
                <a:latin typeface="Calibri" panose="020F0502020204030204" pitchFamily="34" charset="0"/>
              </a:rPr>
              <a:t>Three </a:t>
            </a:r>
            <a:r>
              <a:rPr lang="en-US" sz="5500" dirty="0">
                <a:solidFill>
                  <a:schemeClr val="tx2"/>
                </a:solidFill>
                <a:latin typeface="Calibri" panose="020F0502020204030204" pitchFamily="34" charset="0"/>
              </a:rPr>
              <a:t>grant proposals have been submitted to private foundations to partially fund the program coordinator position and provide professional learning communities for Newcomer teachers and support staff in each of the Newcomer </a:t>
            </a:r>
            <a:r>
              <a:rPr lang="en-US" sz="5500" dirty="0" smtClean="0">
                <a:solidFill>
                  <a:schemeClr val="tx2"/>
                </a:solidFill>
                <a:latin typeface="Calibri" panose="020F0502020204030204" pitchFamily="34" charset="0"/>
              </a:rPr>
              <a:t>Pathways</a:t>
            </a:r>
            <a:endParaRPr lang="en-US" sz="5500" dirty="0">
              <a:solidFill>
                <a:schemeClr val="tx2"/>
              </a:solidFill>
              <a:latin typeface="Calibri" panose="020F0502020204030204" pitchFamily="34" charset="0"/>
            </a:endParaRPr>
          </a:p>
          <a:p>
            <a:endParaRPr lang="en-US" sz="3200" dirty="0" smtClean="0">
              <a:solidFill>
                <a:schemeClr val="bg2"/>
              </a:solidFill>
              <a:latin typeface="Candara" panose="020E0502030303020204" pitchFamily="34" charset="0"/>
            </a:endParaRPr>
          </a:p>
          <a:p>
            <a:endParaRPr lang="en-US" sz="3200" dirty="0">
              <a:solidFill>
                <a:schemeClr val="bg2">
                  <a:lumMod val="90000"/>
                </a:schemeClr>
              </a:solidFill>
              <a:latin typeface="Candara" panose="020E0502030303020204" pitchFamily="34" charset="0"/>
            </a:endParaRPr>
          </a:p>
        </p:txBody>
      </p:sp>
      <p:sp>
        <p:nvSpPr>
          <p:cNvPr id="4" name="Slide Number Placeholder 3"/>
          <p:cNvSpPr>
            <a:spLocks noGrp="1"/>
          </p:cNvSpPr>
          <p:nvPr>
            <p:ph type="sldNum" sz="quarter" idx="12"/>
          </p:nvPr>
        </p:nvSpPr>
        <p:spPr/>
        <p:txBody>
          <a:bodyPr/>
          <a:lstStyle/>
          <a:p>
            <a:fld id="{FBBEB08C-B221-144B-9446-6EE2CC430A68}" type="slidenum">
              <a:rPr lang="en-US" smtClean="0"/>
              <a:pPr/>
              <a:t>21</a:t>
            </a:fld>
            <a:endParaRPr lang="en-US" dirty="0"/>
          </a:p>
        </p:txBody>
      </p:sp>
    </p:spTree>
    <p:extLst>
      <p:ext uri="{BB962C8B-B14F-4D97-AF65-F5344CB8AC3E}">
        <p14:creationId xmlns:p14="http://schemas.microsoft.com/office/powerpoint/2010/main" xmlns="" val="23043524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228600" y="3200400"/>
            <a:ext cx="8686800" cy="3124200"/>
          </a:xfrm>
        </p:spPr>
        <p:txBody>
          <a:bodyPr>
            <a:normAutofit/>
          </a:bodyPr>
          <a:lstStyle/>
          <a:p>
            <a:pPr marL="0" indent="0" algn="ctr">
              <a:spcBef>
                <a:spcPts val="0"/>
              </a:spcBef>
              <a:buNone/>
            </a:pPr>
            <a:endParaRPr lang="en-US" b="1" dirty="0" smtClean="0"/>
          </a:p>
          <a:p>
            <a:pPr marL="0" indent="0" algn="ctr">
              <a:spcBef>
                <a:spcPts val="0"/>
              </a:spcBef>
              <a:buNone/>
            </a:pPr>
            <a:r>
              <a:rPr lang="en-US" b="1" dirty="0" smtClean="0">
                <a:latin typeface="Calibri" panose="020F0502020204030204" pitchFamily="34" charset="0"/>
              </a:rPr>
              <a:t>Brian </a:t>
            </a:r>
            <a:r>
              <a:rPr lang="en-US" b="1" dirty="0">
                <a:latin typeface="Calibri" panose="020F0502020204030204" pitchFamily="34" charset="0"/>
              </a:rPr>
              <a:t>Cheu</a:t>
            </a:r>
          </a:p>
          <a:p>
            <a:pPr marL="0" indent="0" algn="ctr">
              <a:spcBef>
                <a:spcPts val="0"/>
              </a:spcBef>
              <a:buNone/>
            </a:pPr>
            <a:r>
              <a:rPr lang="en-US" dirty="0" smtClean="0">
                <a:latin typeface="Calibri" panose="020F0502020204030204" pitchFamily="34" charset="0"/>
              </a:rPr>
              <a:t>Mayor’s </a:t>
            </a:r>
            <a:r>
              <a:rPr lang="en-US" dirty="0">
                <a:latin typeface="Calibri" panose="020F0502020204030204" pitchFamily="34" charset="0"/>
              </a:rPr>
              <a:t>Office of Housing and Community </a:t>
            </a:r>
            <a:r>
              <a:rPr lang="en-US" dirty="0" smtClean="0">
                <a:latin typeface="Calibri" panose="020F0502020204030204" pitchFamily="34" charset="0"/>
              </a:rPr>
              <a:t>Development</a:t>
            </a:r>
          </a:p>
          <a:p>
            <a:pPr marL="0" indent="0" algn="ctr">
              <a:spcBef>
                <a:spcPts val="0"/>
              </a:spcBef>
              <a:buNone/>
            </a:pPr>
            <a:r>
              <a:rPr lang="en-US" dirty="0">
                <a:latin typeface="Calibri" panose="020F0502020204030204" pitchFamily="34" charset="0"/>
              </a:rPr>
              <a:t>Director of Community Development</a:t>
            </a:r>
          </a:p>
          <a:p>
            <a:pPr marL="0" indent="0">
              <a:buNone/>
            </a:pPr>
            <a:endParaRPr lang="en-US" dirty="0"/>
          </a:p>
        </p:txBody>
      </p:sp>
      <p:sp>
        <p:nvSpPr>
          <p:cNvPr id="2" name="Title 1"/>
          <p:cNvSpPr>
            <a:spLocks noGrp="1"/>
          </p:cNvSpPr>
          <p:nvPr>
            <p:ph type="ctrTitle"/>
          </p:nvPr>
        </p:nvSpPr>
        <p:spPr/>
        <p:txBody>
          <a:bodyPr/>
          <a:lstStyle/>
          <a:p>
            <a:pPr algn="ctr"/>
            <a:r>
              <a:rPr lang="en-US" b="1" dirty="0" smtClean="0">
                <a:latin typeface="Calibri" panose="020F0502020204030204" pitchFamily="34" charset="0"/>
              </a:rPr>
              <a:t>Legal Services</a:t>
            </a:r>
            <a:endParaRPr lang="en-US" b="1" dirty="0">
              <a:latin typeface="Calibri" panose="020F0502020204030204" pitchFamily="34" charset="0"/>
            </a:endParaRPr>
          </a:p>
        </p:txBody>
      </p:sp>
    </p:spTree>
    <p:extLst>
      <p:ext uri="{BB962C8B-B14F-4D97-AF65-F5344CB8AC3E}">
        <p14:creationId xmlns:p14="http://schemas.microsoft.com/office/powerpoint/2010/main" xmlns="" val="1163238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Legal Services</a:t>
            </a:r>
            <a:endParaRPr lang="en-US" b="1" dirty="0"/>
          </a:p>
        </p:txBody>
      </p:sp>
      <p:sp>
        <p:nvSpPr>
          <p:cNvPr id="3" name="Content Placeholder 2"/>
          <p:cNvSpPr>
            <a:spLocks noGrp="1"/>
          </p:cNvSpPr>
          <p:nvPr>
            <p:ph sz="quarter" idx="1"/>
          </p:nvPr>
        </p:nvSpPr>
        <p:spPr>
          <a:xfrm>
            <a:off x="457200" y="1447800"/>
            <a:ext cx="8153400" cy="4419600"/>
          </a:xfrm>
        </p:spPr>
        <p:txBody>
          <a:bodyPr>
            <a:normAutofit/>
          </a:bodyPr>
          <a:lstStyle/>
          <a:p>
            <a:pPr marL="0" indent="0">
              <a:buNone/>
            </a:pPr>
            <a:endParaRPr lang="en-US" sz="2200" dirty="0" smtClean="0">
              <a:latin typeface="+mj-lt"/>
            </a:endParaRPr>
          </a:p>
          <a:p>
            <a:pPr>
              <a:buFont typeface="Wingdings" panose="05000000000000000000" pitchFamily="2" charset="2"/>
              <a:buChar char="v"/>
            </a:pPr>
            <a:r>
              <a:rPr lang="en-US" sz="2200" dirty="0" smtClean="0">
                <a:solidFill>
                  <a:schemeClr val="tx2"/>
                </a:solidFill>
                <a:latin typeface="+mj-lt"/>
              </a:rPr>
              <a:t>City, philanthropic and (eventual) state funding will be used to leverage legal services for unaccompanied minors, at both a local and regional level</a:t>
            </a:r>
          </a:p>
          <a:p>
            <a:pPr marL="0" indent="0">
              <a:buNone/>
            </a:pPr>
            <a:endParaRPr lang="en-US" sz="2200" dirty="0" smtClean="0">
              <a:solidFill>
                <a:schemeClr val="tx2"/>
              </a:solidFill>
              <a:latin typeface="+mj-lt"/>
            </a:endParaRPr>
          </a:p>
          <a:p>
            <a:pPr>
              <a:buFont typeface="Wingdings" panose="05000000000000000000" pitchFamily="2" charset="2"/>
              <a:buChar char="v"/>
            </a:pPr>
            <a:r>
              <a:rPr lang="en-US" sz="2200" dirty="0" smtClean="0">
                <a:solidFill>
                  <a:schemeClr val="tx2"/>
                </a:solidFill>
                <a:latin typeface="+mj-lt"/>
              </a:rPr>
              <a:t>City funding will prioritize representation for children and their </a:t>
            </a:r>
            <a:r>
              <a:rPr lang="en-US" sz="2200" dirty="0">
                <a:solidFill>
                  <a:schemeClr val="tx2"/>
                </a:solidFill>
                <a:latin typeface="+mj-lt"/>
              </a:rPr>
              <a:t>families </a:t>
            </a:r>
            <a:r>
              <a:rPr lang="en-US" sz="2200" dirty="0" smtClean="0">
                <a:solidFill>
                  <a:schemeClr val="tx2"/>
                </a:solidFill>
                <a:latin typeface="+mj-lt"/>
              </a:rPr>
              <a:t>residing in San Francisco</a:t>
            </a:r>
          </a:p>
          <a:p>
            <a:pPr marL="0" indent="0">
              <a:buNone/>
            </a:pPr>
            <a:endParaRPr lang="en-US" sz="2200" dirty="0">
              <a:solidFill>
                <a:schemeClr val="tx2"/>
              </a:solidFill>
              <a:latin typeface="+mj-lt"/>
            </a:endParaRPr>
          </a:p>
          <a:p>
            <a:pPr>
              <a:buFont typeface="Wingdings" panose="05000000000000000000" pitchFamily="2" charset="2"/>
              <a:buChar char="v"/>
            </a:pPr>
            <a:r>
              <a:rPr lang="en-US" sz="2200" dirty="0">
                <a:solidFill>
                  <a:schemeClr val="tx2"/>
                </a:solidFill>
                <a:latin typeface="+mj-lt"/>
              </a:rPr>
              <a:t>The City will issue an RFP in </a:t>
            </a:r>
            <a:r>
              <a:rPr lang="en-US" sz="2200" dirty="0" smtClean="0">
                <a:solidFill>
                  <a:schemeClr val="tx2"/>
                </a:solidFill>
                <a:latin typeface="+mj-lt"/>
              </a:rPr>
              <a:t>October, which will include coordination, pro bono engagement, and full scope representation</a:t>
            </a:r>
          </a:p>
        </p:txBody>
      </p:sp>
    </p:spTree>
    <p:extLst>
      <p:ext uri="{BB962C8B-B14F-4D97-AF65-F5344CB8AC3E}">
        <p14:creationId xmlns:p14="http://schemas.microsoft.com/office/powerpoint/2010/main" xmlns="" val="8387311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subTitle" idx="1"/>
          </p:nvPr>
        </p:nvSpPr>
        <p:spPr>
          <a:xfrm>
            <a:off x="1295400" y="3200400"/>
            <a:ext cx="6400800" cy="2590800"/>
          </a:xfrm>
        </p:spPr>
        <p:txBody>
          <a:bodyPr>
            <a:normAutofit lnSpcReduction="10000"/>
          </a:bodyPr>
          <a:lstStyle/>
          <a:p>
            <a:pPr marL="0" indent="0" algn="ctr">
              <a:buNone/>
            </a:pPr>
            <a:endParaRPr lang="en-US" b="1" dirty="0" smtClean="0">
              <a:latin typeface="Calibri" panose="020F0502020204030204" pitchFamily="34" charset="0"/>
            </a:endParaRPr>
          </a:p>
          <a:p>
            <a:pPr marL="0" indent="0" algn="ctr">
              <a:buNone/>
            </a:pPr>
            <a:r>
              <a:rPr lang="en-US" b="1" dirty="0" smtClean="0">
                <a:latin typeface="Calibri" panose="020F0502020204030204" pitchFamily="34" charset="0"/>
              </a:rPr>
              <a:t>Adrienne Pon</a:t>
            </a:r>
            <a:endParaRPr lang="en-US" b="1" dirty="0">
              <a:latin typeface="Calibri" panose="020F0502020204030204" pitchFamily="34" charset="0"/>
            </a:endParaRPr>
          </a:p>
          <a:p>
            <a:pPr marL="0" indent="0" algn="ctr">
              <a:buNone/>
            </a:pPr>
            <a:r>
              <a:rPr lang="en-US" dirty="0" smtClean="0">
                <a:latin typeface="Calibri" panose="020F0502020204030204" pitchFamily="34" charset="0"/>
              </a:rPr>
              <a:t>Office</a:t>
            </a:r>
            <a:r>
              <a:rPr lang="en-US" dirty="0">
                <a:latin typeface="Calibri" panose="020F0502020204030204" pitchFamily="34" charset="0"/>
              </a:rPr>
              <a:t> </a:t>
            </a:r>
            <a:r>
              <a:rPr lang="en-US" dirty="0" smtClean="0">
                <a:latin typeface="Calibri" panose="020F0502020204030204" pitchFamily="34" charset="0"/>
              </a:rPr>
              <a:t>Of Civic Engagement &amp;</a:t>
            </a:r>
            <a:r>
              <a:rPr lang="en-US" dirty="0">
                <a:latin typeface="Calibri" panose="020F0502020204030204" pitchFamily="34" charset="0"/>
              </a:rPr>
              <a:t> </a:t>
            </a:r>
            <a:r>
              <a:rPr lang="en-US" dirty="0" smtClean="0">
                <a:latin typeface="Calibri" panose="020F0502020204030204" pitchFamily="34" charset="0"/>
              </a:rPr>
              <a:t>Immigrant</a:t>
            </a:r>
            <a:r>
              <a:rPr lang="en-US" dirty="0">
                <a:latin typeface="Calibri" panose="020F0502020204030204" pitchFamily="34" charset="0"/>
              </a:rPr>
              <a:t> </a:t>
            </a:r>
            <a:r>
              <a:rPr lang="en-US" dirty="0" smtClean="0">
                <a:latin typeface="Calibri" panose="020F0502020204030204" pitchFamily="34" charset="0"/>
              </a:rPr>
              <a:t>Affairs</a:t>
            </a:r>
            <a:endParaRPr lang="en-US" dirty="0">
              <a:latin typeface="Calibri" panose="020F0502020204030204" pitchFamily="34" charset="0"/>
            </a:endParaRPr>
          </a:p>
          <a:p>
            <a:pPr marL="0" indent="0" algn="ctr">
              <a:buNone/>
            </a:pPr>
            <a:r>
              <a:rPr lang="en-US" dirty="0">
                <a:latin typeface="Calibri" panose="020F0502020204030204" pitchFamily="34" charset="0"/>
              </a:rPr>
              <a:t>Executive Director </a:t>
            </a:r>
            <a:br>
              <a:rPr lang="en-US" dirty="0">
                <a:latin typeface="Calibri" panose="020F0502020204030204" pitchFamily="34" charset="0"/>
              </a:rPr>
            </a:br>
            <a:endParaRPr lang="en-US" dirty="0">
              <a:latin typeface="Calibri" panose="020F0502020204030204" pitchFamily="34" charset="0"/>
            </a:endParaRPr>
          </a:p>
        </p:txBody>
      </p:sp>
      <p:sp>
        <p:nvSpPr>
          <p:cNvPr id="4" name="Title 3"/>
          <p:cNvSpPr>
            <a:spLocks noGrp="1"/>
          </p:cNvSpPr>
          <p:nvPr>
            <p:ph type="ctrTitle"/>
          </p:nvPr>
        </p:nvSpPr>
        <p:spPr/>
        <p:txBody>
          <a:bodyPr>
            <a:noAutofit/>
          </a:bodyPr>
          <a:lstStyle/>
          <a:p>
            <a:pPr algn="ctr"/>
            <a:r>
              <a:rPr lang="en-US" sz="4800" b="1" dirty="0">
                <a:latin typeface="Calibri" panose="020F0502020204030204" pitchFamily="34" charset="0"/>
              </a:rPr>
              <a:t>Immigrant &amp; Language Services</a:t>
            </a:r>
          </a:p>
        </p:txBody>
      </p:sp>
    </p:spTree>
    <p:extLst>
      <p:ext uri="{BB962C8B-B14F-4D97-AF65-F5344CB8AC3E}">
        <p14:creationId xmlns:p14="http://schemas.microsoft.com/office/powerpoint/2010/main" xmlns="" val="18132967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74638"/>
            <a:ext cx="8305800" cy="944562"/>
          </a:xfrm>
        </p:spPr>
        <p:txBody>
          <a:bodyPr>
            <a:noAutofit/>
          </a:bodyPr>
          <a:lstStyle/>
          <a:p>
            <a:pPr algn="ctr"/>
            <a:r>
              <a:rPr lang="en-US" sz="4800" b="1" dirty="0" smtClean="0"/>
              <a:t>Immigrant &amp; Language Services</a:t>
            </a:r>
            <a:endParaRPr lang="en-US" sz="4800" b="1" dirty="0"/>
          </a:p>
        </p:txBody>
      </p:sp>
      <p:sp>
        <p:nvSpPr>
          <p:cNvPr id="5" name="Content Placeholder 4"/>
          <p:cNvSpPr>
            <a:spLocks noGrp="1"/>
          </p:cNvSpPr>
          <p:nvPr>
            <p:ph sz="quarter" idx="1"/>
          </p:nvPr>
        </p:nvSpPr>
        <p:spPr>
          <a:xfrm>
            <a:off x="381000" y="1219200"/>
            <a:ext cx="8458200" cy="4648200"/>
          </a:xfrm>
        </p:spPr>
        <p:txBody>
          <a:bodyPr>
            <a:noAutofit/>
          </a:bodyPr>
          <a:lstStyle/>
          <a:p>
            <a:pPr>
              <a:buFont typeface="Wingdings" panose="05000000000000000000" pitchFamily="2" charset="2"/>
              <a:buChar char="v"/>
            </a:pPr>
            <a:r>
              <a:rPr lang="en-US" sz="2200" dirty="0">
                <a:solidFill>
                  <a:schemeClr val="tx2"/>
                </a:solidFill>
                <a:latin typeface="Calibri" panose="020F0502020204030204" pitchFamily="34" charset="0"/>
              </a:rPr>
              <a:t>Culturally Competent Language Services &amp; Community Interpreter </a:t>
            </a:r>
            <a:r>
              <a:rPr lang="en-US" sz="2200" dirty="0" smtClean="0">
                <a:solidFill>
                  <a:schemeClr val="tx2"/>
                </a:solidFill>
                <a:latin typeface="Calibri" panose="020F0502020204030204" pitchFamily="34" charset="0"/>
              </a:rPr>
              <a:t>training</a:t>
            </a:r>
          </a:p>
          <a:p>
            <a:pPr>
              <a:buFont typeface="Wingdings" panose="05000000000000000000" pitchFamily="2" charset="2"/>
              <a:buChar char="v"/>
            </a:pPr>
            <a:endParaRPr lang="en-US" sz="800" dirty="0">
              <a:solidFill>
                <a:schemeClr val="tx2"/>
              </a:solidFill>
              <a:latin typeface="Calibri" panose="020F0502020204030204" pitchFamily="34" charset="0"/>
            </a:endParaRPr>
          </a:p>
          <a:p>
            <a:pPr>
              <a:buFont typeface="Wingdings" panose="05000000000000000000" pitchFamily="2" charset="2"/>
              <a:buChar char="v"/>
            </a:pPr>
            <a:r>
              <a:rPr lang="en-US" sz="2200" dirty="0">
                <a:solidFill>
                  <a:schemeClr val="tx2"/>
                </a:solidFill>
                <a:latin typeface="Calibri" panose="020F0502020204030204" pitchFamily="34" charset="0"/>
              </a:rPr>
              <a:t>Translated Resource Guide and information on UAC  page of OCEIA </a:t>
            </a:r>
            <a:r>
              <a:rPr lang="en-US" sz="2200" dirty="0" smtClean="0">
                <a:solidFill>
                  <a:schemeClr val="tx2"/>
                </a:solidFill>
                <a:latin typeface="Calibri" panose="020F0502020204030204" pitchFamily="34" charset="0"/>
              </a:rPr>
              <a:t>website</a:t>
            </a:r>
          </a:p>
          <a:p>
            <a:pPr>
              <a:buFont typeface="Wingdings" panose="05000000000000000000" pitchFamily="2" charset="2"/>
              <a:buChar char="v"/>
            </a:pPr>
            <a:endParaRPr lang="en-US" sz="800" dirty="0">
              <a:solidFill>
                <a:schemeClr val="tx2"/>
              </a:solidFill>
              <a:latin typeface="Calibri" panose="020F0502020204030204" pitchFamily="34" charset="0"/>
            </a:endParaRPr>
          </a:p>
          <a:p>
            <a:pPr>
              <a:buFont typeface="Wingdings" panose="05000000000000000000" pitchFamily="2" charset="2"/>
              <a:buChar char="v"/>
            </a:pPr>
            <a:r>
              <a:rPr lang="en-US" sz="2200" dirty="0">
                <a:solidFill>
                  <a:schemeClr val="tx2"/>
                </a:solidFill>
                <a:latin typeface="Calibri" panose="020F0502020204030204" pitchFamily="34" charset="0"/>
              </a:rPr>
              <a:t>Daily Multilingual Community Outreach &amp; Education: Sanctuary City, Immigrant and Language Rights, Healthy SF, 311, City ID Card and other City </a:t>
            </a:r>
            <a:r>
              <a:rPr lang="en-US" sz="2200" dirty="0" smtClean="0">
                <a:solidFill>
                  <a:schemeClr val="tx2"/>
                </a:solidFill>
                <a:latin typeface="Calibri" panose="020F0502020204030204" pitchFamily="34" charset="0"/>
              </a:rPr>
              <a:t>Programs</a:t>
            </a:r>
          </a:p>
          <a:p>
            <a:pPr>
              <a:buFont typeface="Wingdings" panose="05000000000000000000" pitchFamily="2" charset="2"/>
              <a:buChar char="v"/>
            </a:pPr>
            <a:endParaRPr lang="en-US" sz="800" dirty="0">
              <a:solidFill>
                <a:schemeClr val="tx2"/>
              </a:solidFill>
              <a:latin typeface="Calibri" panose="020F0502020204030204" pitchFamily="34" charset="0"/>
            </a:endParaRPr>
          </a:p>
          <a:p>
            <a:pPr>
              <a:buFont typeface="Wingdings" panose="05000000000000000000" pitchFamily="2" charset="2"/>
              <a:buChar char="v"/>
            </a:pPr>
            <a:r>
              <a:rPr lang="en-US" sz="2200" dirty="0">
                <a:solidFill>
                  <a:schemeClr val="tx2"/>
                </a:solidFill>
                <a:latin typeface="Calibri" panose="020F0502020204030204" pitchFamily="34" charset="0"/>
              </a:rPr>
              <a:t>Coordination with </a:t>
            </a:r>
            <a:r>
              <a:rPr lang="en-US" sz="2200" dirty="0" smtClean="0">
                <a:solidFill>
                  <a:schemeClr val="tx2"/>
                </a:solidFill>
                <a:latin typeface="Calibri" panose="020F0502020204030204" pitchFamily="34" charset="0"/>
              </a:rPr>
              <a:t>311</a:t>
            </a:r>
          </a:p>
          <a:p>
            <a:pPr>
              <a:buFont typeface="Wingdings" panose="05000000000000000000" pitchFamily="2" charset="2"/>
              <a:buChar char="v"/>
            </a:pPr>
            <a:endParaRPr lang="en-US" sz="800" dirty="0">
              <a:solidFill>
                <a:schemeClr val="tx2"/>
              </a:solidFill>
              <a:latin typeface="Calibri" panose="020F0502020204030204" pitchFamily="34" charset="0"/>
            </a:endParaRPr>
          </a:p>
          <a:p>
            <a:pPr>
              <a:buFont typeface="Wingdings" panose="05000000000000000000" pitchFamily="2" charset="2"/>
              <a:buChar char="v"/>
            </a:pPr>
            <a:r>
              <a:rPr lang="en-US" sz="2200" dirty="0">
                <a:solidFill>
                  <a:schemeClr val="tx2"/>
                </a:solidFill>
                <a:latin typeface="Calibri" panose="020F0502020204030204" pitchFamily="34" charset="0"/>
              </a:rPr>
              <a:t>Coordination with </a:t>
            </a:r>
            <a:r>
              <a:rPr lang="en-US" sz="2200" dirty="0" err="1">
                <a:solidFill>
                  <a:schemeClr val="tx2"/>
                </a:solidFill>
                <a:latin typeface="Calibri" panose="020F0502020204030204" pitchFamily="34" charset="0"/>
              </a:rPr>
              <a:t>DreamSF</a:t>
            </a:r>
            <a:r>
              <a:rPr lang="en-US" sz="2200" dirty="0">
                <a:solidFill>
                  <a:schemeClr val="tx2"/>
                </a:solidFill>
                <a:latin typeface="Calibri" panose="020F0502020204030204" pitchFamily="34" charset="0"/>
              </a:rPr>
              <a:t>/DACA, Pathways to Citizenship and Language Access CBO </a:t>
            </a:r>
            <a:r>
              <a:rPr lang="en-US" sz="2200" dirty="0" smtClean="0">
                <a:solidFill>
                  <a:schemeClr val="tx2"/>
                </a:solidFill>
                <a:latin typeface="Calibri" panose="020F0502020204030204" pitchFamily="34" charset="0"/>
              </a:rPr>
              <a:t>grantees</a:t>
            </a:r>
          </a:p>
          <a:p>
            <a:pPr>
              <a:buFont typeface="Wingdings" panose="05000000000000000000" pitchFamily="2" charset="2"/>
              <a:buChar char="v"/>
            </a:pPr>
            <a:endParaRPr lang="en-US" sz="800" dirty="0">
              <a:solidFill>
                <a:schemeClr val="tx2"/>
              </a:solidFill>
              <a:latin typeface="Calibri" panose="020F0502020204030204" pitchFamily="34" charset="0"/>
            </a:endParaRPr>
          </a:p>
          <a:p>
            <a:pPr>
              <a:buFont typeface="Wingdings" panose="05000000000000000000" pitchFamily="2" charset="2"/>
              <a:buChar char="v"/>
            </a:pPr>
            <a:r>
              <a:rPr lang="en-US" sz="2200" dirty="0">
                <a:solidFill>
                  <a:schemeClr val="tx2"/>
                </a:solidFill>
                <a:latin typeface="Calibri" panose="020F0502020204030204" pitchFamily="34" charset="0"/>
              </a:rPr>
              <a:t>Immigrant Rights Commission</a:t>
            </a:r>
          </a:p>
          <a:p>
            <a:pPr>
              <a:buFont typeface="Wingdings" panose="05000000000000000000" pitchFamily="2" charset="2"/>
              <a:buChar char="v"/>
            </a:pPr>
            <a:endParaRPr lang="en-US" sz="2200" dirty="0" smtClean="0">
              <a:latin typeface="Calibri" panose="020F0502020204030204" pitchFamily="34" charset="0"/>
            </a:endParaRPr>
          </a:p>
        </p:txBody>
      </p:sp>
    </p:spTree>
    <p:extLst>
      <p:ext uri="{BB962C8B-B14F-4D97-AF65-F5344CB8AC3E}">
        <p14:creationId xmlns:p14="http://schemas.microsoft.com/office/powerpoint/2010/main" xmlns="" val="5071558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274638"/>
            <a:ext cx="8458200" cy="944562"/>
          </a:xfrm>
        </p:spPr>
        <p:txBody>
          <a:bodyPr>
            <a:normAutofit/>
          </a:bodyPr>
          <a:lstStyle/>
          <a:p>
            <a:pPr algn="ctr"/>
            <a:r>
              <a:rPr lang="en-US" sz="4800" b="1" dirty="0" smtClean="0"/>
              <a:t>Immigrant &amp; Language Services</a:t>
            </a:r>
            <a:endParaRPr lang="en-US" sz="4800" b="1" dirty="0"/>
          </a:p>
        </p:txBody>
      </p:sp>
      <p:graphicFrame>
        <p:nvGraphicFramePr>
          <p:cNvPr id="8" name="Content Placeholder 8"/>
          <p:cNvGraphicFramePr>
            <a:graphicFrameLocks/>
          </p:cNvGraphicFramePr>
          <p:nvPr>
            <p:extLst>
              <p:ext uri="{D42A27DB-BD31-4B8C-83A1-F6EECF244321}">
                <p14:modId xmlns:p14="http://schemas.microsoft.com/office/powerpoint/2010/main" xmlns="" val="125145655"/>
              </p:ext>
            </p:extLst>
          </p:nvPr>
        </p:nvGraphicFramePr>
        <p:xfrm>
          <a:off x="685800" y="1295400"/>
          <a:ext cx="7924800" cy="4724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422758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274638"/>
            <a:ext cx="8382000" cy="792162"/>
          </a:xfrm>
        </p:spPr>
        <p:txBody>
          <a:bodyPr>
            <a:noAutofit/>
          </a:bodyPr>
          <a:lstStyle/>
          <a:p>
            <a:r>
              <a:rPr lang="en-US" sz="4800" b="1" dirty="0" smtClean="0"/>
              <a:t>Immigrant &amp; Language Services</a:t>
            </a:r>
            <a:endParaRPr lang="en-US" sz="4800" b="1" dirty="0"/>
          </a:p>
        </p:txBody>
      </p:sp>
      <p:sp>
        <p:nvSpPr>
          <p:cNvPr id="2" name="TextBox 1"/>
          <p:cNvSpPr txBox="1"/>
          <p:nvPr/>
        </p:nvSpPr>
        <p:spPr>
          <a:xfrm>
            <a:off x="5105400" y="1681759"/>
            <a:ext cx="3557789" cy="4339650"/>
          </a:xfrm>
          <a:prstGeom prst="rect">
            <a:avLst/>
          </a:prstGeom>
          <a:noFill/>
        </p:spPr>
        <p:txBody>
          <a:bodyPr wrap="square" rtlCol="0">
            <a:spAutoFit/>
          </a:bodyPr>
          <a:lstStyle/>
          <a:p>
            <a:pPr algn="r"/>
            <a:r>
              <a:rPr lang="x-none" sz="2200" smtClean="0">
                <a:solidFill>
                  <a:schemeClr val="tx2"/>
                </a:solidFill>
                <a:latin typeface="+mj-lt"/>
              </a:rPr>
              <a:t>About </a:t>
            </a:r>
            <a:r>
              <a:rPr lang="x-none" sz="2200">
                <a:solidFill>
                  <a:schemeClr val="tx2"/>
                </a:solidFill>
                <a:latin typeface="+mj-lt"/>
              </a:rPr>
              <a:t>75% of all </a:t>
            </a:r>
            <a:r>
              <a:rPr lang="x-none" sz="2200" smtClean="0">
                <a:solidFill>
                  <a:schemeClr val="tx2"/>
                </a:solidFill>
                <a:latin typeface="+mj-lt"/>
              </a:rPr>
              <a:t>immigrants</a:t>
            </a:r>
            <a:r>
              <a:rPr lang="en-US" sz="2200" dirty="0" smtClean="0">
                <a:solidFill>
                  <a:schemeClr val="tx2"/>
                </a:solidFill>
                <a:latin typeface="+mj-lt"/>
              </a:rPr>
              <a:t> in San Francisco</a:t>
            </a:r>
            <a:r>
              <a:rPr lang="x-none" sz="2200" smtClean="0">
                <a:solidFill>
                  <a:schemeClr val="tx2"/>
                </a:solidFill>
                <a:latin typeface="+mj-lt"/>
              </a:rPr>
              <a:t> </a:t>
            </a:r>
            <a:r>
              <a:rPr lang="en-US" sz="2200" dirty="0" smtClean="0">
                <a:solidFill>
                  <a:schemeClr val="tx2"/>
                </a:solidFill>
                <a:latin typeface="+mj-lt"/>
              </a:rPr>
              <a:t>have </a:t>
            </a:r>
            <a:r>
              <a:rPr lang="x-none" sz="2200" smtClean="0">
                <a:solidFill>
                  <a:schemeClr val="tx2"/>
                </a:solidFill>
                <a:latin typeface="+mj-lt"/>
              </a:rPr>
              <a:t>arrived </a:t>
            </a:r>
            <a:r>
              <a:rPr lang="x-none" sz="2200">
                <a:solidFill>
                  <a:schemeClr val="tx2"/>
                </a:solidFill>
                <a:latin typeface="+mj-lt"/>
              </a:rPr>
              <a:t>since 1980, with 22% arriving in the last decade</a:t>
            </a:r>
            <a:endParaRPr lang="en-US" sz="2200" dirty="0" smtClean="0">
              <a:solidFill>
                <a:schemeClr val="tx2"/>
              </a:solidFill>
              <a:latin typeface="+mj-lt"/>
            </a:endParaRPr>
          </a:p>
          <a:p>
            <a:pPr algn="r"/>
            <a:endParaRPr lang="en-US" sz="2200" dirty="0">
              <a:solidFill>
                <a:schemeClr val="tx2"/>
              </a:solidFill>
              <a:latin typeface="+mj-lt"/>
            </a:endParaRPr>
          </a:p>
          <a:p>
            <a:pPr algn="r"/>
            <a:r>
              <a:rPr lang="en-US" sz="2200" dirty="0" smtClean="0">
                <a:solidFill>
                  <a:schemeClr val="tx2"/>
                </a:solidFill>
                <a:latin typeface="+mj-lt"/>
              </a:rPr>
              <a:t>The proportion of linguistic </a:t>
            </a:r>
            <a:r>
              <a:rPr lang="en-US" sz="2200" dirty="0">
                <a:solidFill>
                  <a:schemeClr val="tx2"/>
                </a:solidFill>
                <a:latin typeface="+mj-lt"/>
              </a:rPr>
              <a:t>isolation in </a:t>
            </a:r>
            <a:r>
              <a:rPr lang="en-US" sz="2200" dirty="0" smtClean="0">
                <a:solidFill>
                  <a:schemeClr val="tx2"/>
                </a:solidFill>
                <a:latin typeface="+mj-lt"/>
              </a:rPr>
              <a:t>SF immigrant </a:t>
            </a:r>
            <a:r>
              <a:rPr lang="en-US" sz="2200" dirty="0">
                <a:solidFill>
                  <a:schemeClr val="tx2"/>
                </a:solidFill>
                <a:latin typeface="+mj-lt"/>
              </a:rPr>
              <a:t>headed households in which no one under age 14 speaks English at all or very well is the highest of </a:t>
            </a:r>
            <a:r>
              <a:rPr lang="en-US" sz="2200" dirty="0" smtClean="0">
                <a:solidFill>
                  <a:schemeClr val="tx2"/>
                </a:solidFill>
                <a:latin typeface="+mj-lt"/>
              </a:rPr>
              <a:t>any </a:t>
            </a:r>
            <a:r>
              <a:rPr lang="en-US" sz="2200" dirty="0">
                <a:solidFill>
                  <a:schemeClr val="tx2"/>
                </a:solidFill>
                <a:latin typeface="+mj-lt"/>
              </a:rPr>
              <a:t>region in </a:t>
            </a:r>
            <a:r>
              <a:rPr lang="en-US" sz="2200" dirty="0" smtClean="0">
                <a:solidFill>
                  <a:schemeClr val="tx2"/>
                </a:solidFill>
                <a:latin typeface="+mj-lt"/>
              </a:rPr>
              <a:t>California (35%)</a:t>
            </a:r>
          </a:p>
          <a:p>
            <a:pPr algn="r"/>
            <a:endParaRPr lang="en-US" sz="1200" dirty="0" smtClean="0"/>
          </a:p>
        </p:txBody>
      </p:sp>
      <p:pic>
        <p:nvPicPr>
          <p:cNvPr id="2051" name="Picture 3"/>
          <p:cNvPicPr>
            <a:picLocks noChangeAspect="1" noChangeArrowheads="1"/>
          </p:cNvPicPr>
          <p:nvPr/>
        </p:nvPicPr>
        <p:blipFill rotWithShape="1">
          <a:blip r:embed="rId3" cstate="print">
            <a:extLst>
              <a:ext uri="{BEBA8EAE-BF5A-486C-A8C5-ECC9F3942E4B}">
                <a14:imgProps xmlns:a14="http://schemas.microsoft.com/office/drawing/2010/main" xmlns="">
                  <a14:imgLayer r:embed="rId4">
                    <a14:imgEffect>
                      <a14:saturation sat="66000"/>
                    </a14:imgEffect>
                  </a14:imgLayer>
                </a14:imgProps>
              </a:ext>
              <a:ext uri="{28A0092B-C50C-407E-A947-70E740481C1C}">
                <a14:useLocalDpi xmlns:a14="http://schemas.microsoft.com/office/drawing/2010/main" xmlns="" val="0"/>
              </a:ext>
            </a:extLst>
          </a:blip>
          <a:srcRect t="3924" r="7379"/>
          <a:stretch/>
        </p:blipFill>
        <p:spPr bwMode="auto">
          <a:xfrm>
            <a:off x="554391" y="1699344"/>
            <a:ext cx="3803730" cy="3723806"/>
          </a:xfrm>
          <a:prstGeom prst="rect">
            <a:avLst/>
          </a:prstGeom>
          <a:solidFill>
            <a:schemeClr val="accent1"/>
          </a:solidFill>
          <a:ln>
            <a:noFill/>
          </a:ln>
          <a:extLst/>
        </p:spPr>
      </p:pic>
      <p:pic>
        <p:nvPicPr>
          <p:cNvPr id="2053" name="Picture 5"/>
          <p:cNvPicPr>
            <a:picLocks noChangeAspect="1" noChangeArrowheads="1"/>
          </p:cNvPicPr>
          <p:nvPr/>
        </p:nvPicPr>
        <p:blipFill rotWithShape="1">
          <a:blip r:embed="rId5" cstate="print">
            <a:extLst>
              <a:ext uri="{28A0092B-C50C-407E-A947-70E740481C1C}">
                <a14:useLocalDpi xmlns:a14="http://schemas.microsoft.com/office/drawing/2010/main" xmlns="" val="0"/>
              </a:ext>
            </a:extLst>
          </a:blip>
          <a:srcRect t="9704" b="14300"/>
          <a:stretch/>
        </p:blipFill>
        <p:spPr bwMode="auto">
          <a:xfrm>
            <a:off x="767136" y="5397239"/>
            <a:ext cx="3554574" cy="79849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TextBox 2"/>
          <p:cNvSpPr txBox="1"/>
          <p:nvPr/>
        </p:nvSpPr>
        <p:spPr>
          <a:xfrm>
            <a:off x="533400" y="6234671"/>
            <a:ext cx="8001000" cy="461665"/>
          </a:xfrm>
          <a:prstGeom prst="rect">
            <a:avLst/>
          </a:prstGeom>
          <a:noFill/>
        </p:spPr>
        <p:txBody>
          <a:bodyPr wrap="square" rtlCol="0">
            <a:spAutoFit/>
          </a:bodyPr>
          <a:lstStyle/>
          <a:p>
            <a:r>
              <a:rPr lang="en-US" sz="1200" i="1" dirty="0" smtClean="0">
                <a:solidFill>
                  <a:schemeClr val="tx2"/>
                </a:solidFill>
              </a:rPr>
              <a:t>Source: California Immigrant Integration Scorecard,  September 2012, University of Southern California, Center for Immigrant Integration, Los Angeles, CA</a:t>
            </a:r>
            <a:endParaRPr lang="en-US" sz="1200" i="1" dirty="0">
              <a:solidFill>
                <a:schemeClr val="tx2"/>
              </a:solidFill>
            </a:endParaRPr>
          </a:p>
        </p:txBody>
      </p:sp>
      <p:sp>
        <p:nvSpPr>
          <p:cNvPr id="5" name="TextBox 4"/>
          <p:cNvSpPr txBox="1"/>
          <p:nvPr/>
        </p:nvSpPr>
        <p:spPr>
          <a:xfrm>
            <a:off x="554391" y="1263134"/>
            <a:ext cx="5105400" cy="369332"/>
          </a:xfrm>
          <a:prstGeom prst="rect">
            <a:avLst/>
          </a:prstGeom>
          <a:noFill/>
        </p:spPr>
        <p:txBody>
          <a:bodyPr wrap="square" rtlCol="0">
            <a:spAutoFit/>
          </a:bodyPr>
          <a:lstStyle/>
          <a:p>
            <a:r>
              <a:rPr lang="en-US" b="1" dirty="0" smtClean="0">
                <a:solidFill>
                  <a:srgbClr val="619428"/>
                </a:solidFill>
                <a:latin typeface="Arial Narrow" panose="020B0606020202030204" pitchFamily="34" charset="0"/>
                <a:cs typeface="Arial" panose="020B0604020202020204" pitchFamily="34" charset="0"/>
              </a:rPr>
              <a:t>IMMIGRANTS BY RECENCY OF ARRIVAL  2008-2010</a:t>
            </a:r>
            <a:endParaRPr lang="en-US" b="1" dirty="0">
              <a:solidFill>
                <a:srgbClr val="619428"/>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xmlns="" val="19737371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2362200"/>
            <a:ext cx="7772400" cy="1143000"/>
          </a:xfrm>
        </p:spPr>
        <p:txBody>
          <a:bodyPr/>
          <a:lstStyle/>
          <a:p>
            <a:pPr algn="ctr"/>
            <a:r>
              <a:rPr lang="en-US" dirty="0" smtClean="0"/>
              <a:t>Questions?</a:t>
            </a:r>
            <a:endParaRPr lang="en-US" dirty="0"/>
          </a:p>
        </p:txBody>
      </p:sp>
    </p:spTree>
    <p:extLst>
      <p:ext uri="{BB962C8B-B14F-4D97-AF65-F5344CB8AC3E}">
        <p14:creationId xmlns:p14="http://schemas.microsoft.com/office/powerpoint/2010/main" xmlns="" val="34104776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08191" y="1905000"/>
            <a:ext cx="4572000" cy="646331"/>
          </a:xfrm>
          <a:prstGeom prst="rect">
            <a:avLst/>
          </a:prstGeom>
        </p:spPr>
        <p:txBody>
          <a:bodyPr>
            <a:spAutoFit/>
          </a:bodyPr>
          <a:lstStyle/>
          <a:p>
            <a:pPr fontAlgn="t"/>
            <a:endParaRPr lang="en-US" dirty="0"/>
          </a:p>
          <a:p>
            <a:pPr fontAlgn="t"/>
            <a:r>
              <a:rPr lang="en-US" dirty="0"/>
              <a:t> </a:t>
            </a:r>
          </a:p>
        </p:txBody>
      </p:sp>
      <p:sp>
        <p:nvSpPr>
          <p:cNvPr id="9" name="Title 8"/>
          <p:cNvSpPr>
            <a:spLocks noGrp="1"/>
          </p:cNvSpPr>
          <p:nvPr>
            <p:ph type="title"/>
          </p:nvPr>
        </p:nvSpPr>
        <p:spPr>
          <a:xfrm>
            <a:off x="685800" y="304800"/>
            <a:ext cx="7772400" cy="838200"/>
          </a:xfrm>
        </p:spPr>
        <p:txBody>
          <a:bodyPr>
            <a:normAutofit fontScale="90000"/>
          </a:bodyPr>
          <a:lstStyle/>
          <a:p>
            <a:pPr algn="ctr"/>
            <a:r>
              <a:rPr lang="en-US" sz="4800" b="1" dirty="0" smtClean="0">
                <a:latin typeface="Calibri" panose="020F0502020204030204" pitchFamily="34" charset="0"/>
              </a:rPr>
              <a:t>Mayor’s Leadership &amp; Advocacy</a:t>
            </a:r>
            <a:endParaRPr lang="en-US" sz="4800" b="1" dirty="0">
              <a:latin typeface="Calibri" panose="020F0502020204030204" pitchFamily="34" charset="0"/>
            </a:endParaRPr>
          </a:p>
        </p:txBody>
      </p:sp>
      <p:sp>
        <p:nvSpPr>
          <p:cNvPr id="10" name="Content Placeholder 9"/>
          <p:cNvSpPr>
            <a:spLocks noGrp="1"/>
          </p:cNvSpPr>
          <p:nvPr>
            <p:ph sz="quarter" idx="1"/>
          </p:nvPr>
        </p:nvSpPr>
        <p:spPr>
          <a:xfrm>
            <a:off x="679391" y="1219200"/>
            <a:ext cx="8229600" cy="5105400"/>
          </a:xfrm>
        </p:spPr>
        <p:txBody>
          <a:bodyPr>
            <a:noAutofit/>
          </a:bodyPr>
          <a:lstStyle/>
          <a:p>
            <a:pPr marL="0" indent="0">
              <a:buNone/>
            </a:pPr>
            <a:r>
              <a:rPr lang="en-US" sz="2200" dirty="0" smtClean="0">
                <a:solidFill>
                  <a:schemeClr val="tx2"/>
                </a:solidFill>
                <a:latin typeface="Calibri" panose="020F0502020204030204" pitchFamily="34" charset="0"/>
              </a:rPr>
              <a:t>Hosted </a:t>
            </a:r>
            <a:r>
              <a:rPr lang="en-US" sz="2200" dirty="0">
                <a:solidFill>
                  <a:schemeClr val="tx2"/>
                </a:solidFill>
                <a:latin typeface="Calibri" panose="020F0502020204030204" pitchFamily="34" charset="0"/>
              </a:rPr>
              <a:t>a federal briefing at City Hall for community service providers, philanthropists and City </a:t>
            </a:r>
            <a:r>
              <a:rPr lang="en-US" sz="2200" dirty="0" smtClean="0">
                <a:solidFill>
                  <a:schemeClr val="tx2"/>
                </a:solidFill>
                <a:latin typeface="Calibri" panose="020F0502020204030204" pitchFamily="34" charset="0"/>
              </a:rPr>
              <a:t>leadership</a:t>
            </a:r>
            <a:r>
              <a:rPr lang="en-US" sz="2200" dirty="0">
                <a:solidFill>
                  <a:schemeClr val="tx2"/>
                </a:solidFill>
                <a:latin typeface="Calibri" panose="020F0502020204030204" pitchFamily="34" charset="0"/>
              </a:rPr>
              <a:t> </a:t>
            </a:r>
            <a:endParaRPr lang="en-US" sz="2200" dirty="0" smtClean="0">
              <a:solidFill>
                <a:schemeClr val="tx2"/>
              </a:solidFill>
              <a:latin typeface="Calibri" panose="020F0502020204030204" pitchFamily="34" charset="0"/>
            </a:endParaRPr>
          </a:p>
          <a:p>
            <a:pPr marL="0" indent="0">
              <a:buNone/>
            </a:pPr>
            <a:r>
              <a:rPr lang="en-US" sz="2200" dirty="0" smtClean="0">
                <a:solidFill>
                  <a:schemeClr val="tx2"/>
                </a:solidFill>
                <a:latin typeface="Calibri" panose="020F0502020204030204" pitchFamily="34" charset="0"/>
              </a:rPr>
              <a:t>–June 2014</a:t>
            </a:r>
          </a:p>
          <a:p>
            <a:pPr marL="0" indent="0">
              <a:buNone/>
            </a:pPr>
            <a:endParaRPr lang="en-US" sz="800" dirty="0">
              <a:solidFill>
                <a:schemeClr val="tx2"/>
              </a:solidFill>
              <a:latin typeface="Calibri" panose="020F0502020204030204" pitchFamily="34" charset="0"/>
            </a:endParaRPr>
          </a:p>
          <a:p>
            <a:pPr marL="0" indent="0">
              <a:buNone/>
            </a:pPr>
            <a:r>
              <a:rPr lang="en-US" sz="2200" dirty="0">
                <a:solidFill>
                  <a:schemeClr val="tx2"/>
                </a:solidFill>
                <a:latin typeface="Calibri" panose="020F0502020204030204" pitchFamily="34" charset="0"/>
              </a:rPr>
              <a:t>Traveled to Sacramento to emphasize to State leadership the importance of coordinated legal representation </a:t>
            </a:r>
          </a:p>
          <a:p>
            <a:pPr marL="0" indent="0">
              <a:buNone/>
            </a:pPr>
            <a:r>
              <a:rPr lang="en-US" sz="2200" dirty="0">
                <a:solidFill>
                  <a:schemeClr val="tx2"/>
                </a:solidFill>
                <a:latin typeface="Calibri" panose="020F0502020204030204" pitchFamily="34" charset="0"/>
              </a:rPr>
              <a:t>– July &amp; August</a:t>
            </a:r>
          </a:p>
          <a:p>
            <a:pPr marL="0" indent="0">
              <a:buNone/>
            </a:pPr>
            <a:endParaRPr lang="en-US" sz="800" dirty="0">
              <a:solidFill>
                <a:schemeClr val="tx2"/>
              </a:solidFill>
              <a:latin typeface="Calibri" panose="020F0502020204030204" pitchFamily="34" charset="0"/>
            </a:endParaRPr>
          </a:p>
          <a:p>
            <a:pPr marL="0" indent="0">
              <a:buNone/>
            </a:pPr>
            <a:r>
              <a:rPr lang="en-US" sz="2200" dirty="0">
                <a:solidFill>
                  <a:schemeClr val="tx2"/>
                </a:solidFill>
                <a:latin typeface="Calibri" panose="020F0502020204030204" pitchFamily="34" charset="0"/>
              </a:rPr>
              <a:t>Joined California Mayors across the state in writing a letter to our Federal government</a:t>
            </a:r>
          </a:p>
          <a:p>
            <a:pPr marL="0" indent="0">
              <a:buNone/>
            </a:pPr>
            <a:r>
              <a:rPr lang="en-US" sz="2200" dirty="0">
                <a:solidFill>
                  <a:schemeClr val="tx2"/>
                </a:solidFill>
                <a:latin typeface="Calibri" panose="020F0502020204030204" pitchFamily="34" charset="0"/>
              </a:rPr>
              <a:t>– </a:t>
            </a:r>
            <a:r>
              <a:rPr lang="en-US" sz="2200" dirty="0" smtClean="0">
                <a:solidFill>
                  <a:schemeClr val="tx2"/>
                </a:solidFill>
                <a:latin typeface="Calibri" panose="020F0502020204030204" pitchFamily="34" charset="0"/>
              </a:rPr>
              <a:t>July</a:t>
            </a:r>
          </a:p>
          <a:p>
            <a:pPr marL="0" indent="0">
              <a:buNone/>
            </a:pPr>
            <a:endParaRPr lang="en-US" sz="800" dirty="0">
              <a:solidFill>
                <a:schemeClr val="tx2"/>
              </a:solidFill>
              <a:latin typeface="Calibri" panose="020F0502020204030204" pitchFamily="34" charset="0"/>
            </a:endParaRPr>
          </a:p>
          <a:p>
            <a:pPr marL="0" indent="0">
              <a:buNone/>
            </a:pPr>
            <a:r>
              <a:rPr lang="en-US" sz="2200" dirty="0">
                <a:solidFill>
                  <a:schemeClr val="tx2"/>
                </a:solidFill>
                <a:latin typeface="Calibri" panose="020F0502020204030204" pitchFamily="34" charset="0"/>
              </a:rPr>
              <a:t>Liaison to State and Federal representation, as well as White House; Participation in national forums and international engagement</a:t>
            </a:r>
          </a:p>
          <a:p>
            <a:pPr marL="0" indent="0">
              <a:buNone/>
            </a:pPr>
            <a:r>
              <a:rPr lang="en-US" sz="2200" dirty="0">
                <a:solidFill>
                  <a:schemeClr val="tx2"/>
                </a:solidFill>
                <a:latin typeface="Calibri" panose="020F0502020204030204" pitchFamily="34" charset="0"/>
              </a:rPr>
              <a:t>– </a:t>
            </a:r>
            <a:r>
              <a:rPr lang="en-US" sz="2200" dirty="0" smtClean="0">
                <a:solidFill>
                  <a:schemeClr val="tx2"/>
                </a:solidFill>
                <a:latin typeface="Calibri" panose="020F0502020204030204" pitchFamily="34" charset="0"/>
              </a:rPr>
              <a:t>Ongoing</a:t>
            </a:r>
            <a:endParaRPr lang="en-US" sz="2200" dirty="0">
              <a:solidFill>
                <a:schemeClr val="tx2"/>
              </a:solidFill>
              <a:latin typeface="Calibri" panose="020F0502020204030204" pitchFamily="34" charset="0"/>
            </a:endParaRPr>
          </a:p>
          <a:p>
            <a:pPr marL="0" indent="0">
              <a:buNone/>
            </a:pPr>
            <a:endParaRPr lang="en-US" sz="2200" dirty="0">
              <a:solidFill>
                <a:schemeClr val="tx2"/>
              </a:solidFill>
              <a:latin typeface="Calibri" panose="020F0502020204030204" pitchFamily="34" charset="0"/>
            </a:endParaRPr>
          </a:p>
          <a:p>
            <a:pPr marL="0" indent="0">
              <a:buNone/>
            </a:pPr>
            <a:endParaRPr lang="en-US" sz="800" dirty="0">
              <a:solidFill>
                <a:schemeClr val="tx2"/>
              </a:solidFill>
              <a:latin typeface="Calibri" panose="020F0502020204030204" pitchFamily="34" charset="0"/>
            </a:endParaRPr>
          </a:p>
        </p:txBody>
      </p:sp>
    </p:spTree>
    <p:extLst>
      <p:ext uri="{BB962C8B-B14F-4D97-AF65-F5344CB8AC3E}">
        <p14:creationId xmlns:p14="http://schemas.microsoft.com/office/powerpoint/2010/main" xmlns="" val="21696664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Citywide Coordination</a:t>
            </a:r>
            <a:endParaRPr lang="en-US" sz="4800" b="1" dirty="0"/>
          </a:p>
        </p:txBody>
      </p:sp>
      <p:sp>
        <p:nvSpPr>
          <p:cNvPr id="3" name="Content Placeholder 2"/>
          <p:cNvSpPr>
            <a:spLocks noGrp="1"/>
          </p:cNvSpPr>
          <p:nvPr>
            <p:ph sz="quarter" idx="1"/>
          </p:nvPr>
        </p:nvSpPr>
        <p:spPr/>
        <p:txBody>
          <a:bodyPr>
            <a:normAutofit/>
          </a:bodyPr>
          <a:lstStyle/>
          <a:p>
            <a:pPr marL="0" indent="0">
              <a:buNone/>
            </a:pPr>
            <a:endParaRPr lang="en-US" sz="2200" dirty="0" smtClean="0">
              <a:solidFill>
                <a:schemeClr val="tx2"/>
              </a:solidFill>
              <a:latin typeface="Calibri" panose="020F0502020204030204" pitchFamily="34" charset="0"/>
            </a:endParaRPr>
          </a:p>
          <a:p>
            <a:pPr marL="0" indent="0">
              <a:buNone/>
            </a:pPr>
            <a:r>
              <a:rPr lang="en-US" sz="2200" dirty="0" smtClean="0">
                <a:solidFill>
                  <a:schemeClr val="tx2"/>
                </a:solidFill>
                <a:latin typeface="Calibri" panose="020F0502020204030204" pitchFamily="34" charset="0"/>
              </a:rPr>
              <a:t>City department meetings to share information and </a:t>
            </a:r>
            <a:r>
              <a:rPr lang="en-US" sz="2200" dirty="0">
                <a:solidFill>
                  <a:schemeClr val="tx2"/>
                </a:solidFill>
                <a:latin typeface="Calibri" panose="020F0502020204030204" pitchFamily="34" charset="0"/>
              </a:rPr>
              <a:t>ensure resources are made available that meet the specific needs of these children</a:t>
            </a:r>
          </a:p>
          <a:p>
            <a:pPr marL="0" indent="0">
              <a:buNone/>
            </a:pPr>
            <a:endParaRPr lang="en-US" sz="800" dirty="0">
              <a:solidFill>
                <a:schemeClr val="tx2"/>
              </a:solidFill>
              <a:latin typeface="Calibri" panose="020F0502020204030204" pitchFamily="34" charset="0"/>
            </a:endParaRPr>
          </a:p>
          <a:p>
            <a:pPr marL="0" indent="0">
              <a:buNone/>
            </a:pPr>
            <a:r>
              <a:rPr lang="en-US" sz="2200" dirty="0" smtClean="0">
                <a:solidFill>
                  <a:schemeClr val="tx2"/>
                </a:solidFill>
                <a:latin typeface="Calibri" panose="020F0502020204030204" pitchFamily="34" charset="0"/>
              </a:rPr>
              <a:t>City department </a:t>
            </a:r>
            <a:r>
              <a:rPr lang="en-US" sz="2200" dirty="0">
                <a:solidFill>
                  <a:schemeClr val="tx2"/>
                </a:solidFill>
                <a:latin typeface="Calibri" panose="020F0502020204030204" pitchFamily="34" charset="0"/>
              </a:rPr>
              <a:t>meeting with legal service providers to identify needed </a:t>
            </a:r>
            <a:r>
              <a:rPr lang="en-US" sz="2200" dirty="0" smtClean="0">
                <a:solidFill>
                  <a:schemeClr val="tx2"/>
                </a:solidFill>
                <a:latin typeface="Calibri" panose="020F0502020204030204" pitchFamily="34" charset="0"/>
              </a:rPr>
              <a:t>resources, including social services and new funding</a:t>
            </a:r>
            <a:endParaRPr lang="en-US" sz="2200" dirty="0">
              <a:solidFill>
                <a:schemeClr val="tx2"/>
              </a:solidFill>
              <a:latin typeface="Calibri" panose="020F0502020204030204" pitchFamily="34" charset="0"/>
            </a:endParaRPr>
          </a:p>
          <a:p>
            <a:pPr marL="0" indent="0">
              <a:buNone/>
            </a:pPr>
            <a:endParaRPr lang="en-US" sz="800" dirty="0">
              <a:solidFill>
                <a:schemeClr val="tx2"/>
              </a:solidFill>
              <a:latin typeface="Calibri" panose="020F0502020204030204" pitchFamily="34" charset="0"/>
            </a:endParaRPr>
          </a:p>
          <a:p>
            <a:pPr marL="0" indent="0">
              <a:buNone/>
            </a:pPr>
            <a:r>
              <a:rPr lang="en-US" sz="2200" dirty="0" smtClean="0">
                <a:solidFill>
                  <a:schemeClr val="tx2"/>
                </a:solidFill>
                <a:latin typeface="Calibri" panose="020F0502020204030204" pitchFamily="34" charset="0"/>
              </a:rPr>
              <a:t>Local resource guide </a:t>
            </a:r>
            <a:r>
              <a:rPr lang="en-US" sz="2200" dirty="0">
                <a:solidFill>
                  <a:schemeClr val="tx2"/>
                </a:solidFill>
                <a:latin typeface="Calibri" panose="020F0502020204030204" pitchFamily="34" charset="0"/>
              </a:rPr>
              <a:t>for new </a:t>
            </a:r>
            <a:r>
              <a:rPr lang="en-US" sz="2200" dirty="0" smtClean="0">
                <a:solidFill>
                  <a:schemeClr val="tx2"/>
                </a:solidFill>
                <a:latin typeface="Calibri" panose="020F0502020204030204" pitchFamily="34" charset="0"/>
              </a:rPr>
              <a:t>arrivals to supplement federal resource guide</a:t>
            </a:r>
            <a:endParaRPr lang="en-US" sz="2200" dirty="0">
              <a:solidFill>
                <a:schemeClr val="tx2"/>
              </a:solidFill>
              <a:latin typeface="Calibri" panose="020F0502020204030204" pitchFamily="34" charset="0"/>
            </a:endParaRPr>
          </a:p>
        </p:txBody>
      </p:sp>
    </p:spTree>
    <p:extLst>
      <p:ext uri="{BB962C8B-B14F-4D97-AF65-F5344CB8AC3E}">
        <p14:creationId xmlns:p14="http://schemas.microsoft.com/office/powerpoint/2010/main" xmlns="" val="984704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143000" y="3200400"/>
            <a:ext cx="6553200" cy="3276600"/>
          </a:xfrm>
        </p:spPr>
        <p:txBody>
          <a:bodyPr>
            <a:normAutofit fontScale="77500" lnSpcReduction="20000"/>
          </a:bodyPr>
          <a:lstStyle/>
          <a:p>
            <a:pPr marL="0" indent="0" algn="ctr">
              <a:buNone/>
            </a:pPr>
            <a:endParaRPr lang="en-US" b="1" dirty="0" smtClean="0">
              <a:latin typeface="Calibri" panose="020F0502020204030204" pitchFamily="34" charset="0"/>
            </a:endParaRPr>
          </a:p>
          <a:p>
            <a:pPr marL="0" indent="0" algn="ctr">
              <a:buNone/>
            </a:pPr>
            <a:r>
              <a:rPr lang="en-US" b="1" dirty="0" smtClean="0">
                <a:latin typeface="Calibri" panose="020F0502020204030204" pitchFamily="34" charset="0"/>
              </a:rPr>
              <a:t>Ken </a:t>
            </a:r>
            <a:r>
              <a:rPr lang="en-US" b="1" dirty="0">
                <a:latin typeface="Calibri" panose="020F0502020204030204" pitchFamily="34" charset="0"/>
              </a:rPr>
              <a:t>Epstein, PHD, LCSW</a:t>
            </a:r>
          </a:p>
          <a:p>
            <a:pPr marL="0" indent="0" algn="ctr">
              <a:buNone/>
            </a:pPr>
            <a:r>
              <a:rPr lang="en-US" dirty="0">
                <a:latin typeface="Calibri" panose="020F0502020204030204" pitchFamily="34" charset="0"/>
              </a:rPr>
              <a:t>Department of Public </a:t>
            </a:r>
            <a:r>
              <a:rPr lang="en-US" dirty="0" smtClean="0">
                <a:latin typeface="Calibri" panose="020F0502020204030204" pitchFamily="34" charset="0"/>
              </a:rPr>
              <a:t>Health</a:t>
            </a:r>
          </a:p>
          <a:p>
            <a:r>
              <a:rPr lang="en-US" dirty="0">
                <a:latin typeface="Calibri" panose="020F0502020204030204" pitchFamily="34" charset="0"/>
              </a:rPr>
              <a:t>Children, </a:t>
            </a:r>
            <a:r>
              <a:rPr lang="en-US" dirty="0" smtClean="0">
                <a:latin typeface="Calibri" panose="020F0502020204030204" pitchFamily="34" charset="0"/>
              </a:rPr>
              <a:t>Youth &amp; Families</a:t>
            </a:r>
            <a:endParaRPr lang="en-US" dirty="0">
              <a:latin typeface="Calibri" panose="020F0502020204030204" pitchFamily="34" charset="0"/>
            </a:endParaRPr>
          </a:p>
          <a:p>
            <a:pPr marL="0" indent="0" algn="ctr">
              <a:buNone/>
            </a:pPr>
            <a:r>
              <a:rPr lang="en-US" dirty="0" smtClean="0">
                <a:latin typeface="Calibri" panose="020F0502020204030204" pitchFamily="34" charset="0"/>
              </a:rPr>
              <a:t>Director</a:t>
            </a:r>
            <a:endParaRPr lang="en-US" dirty="0">
              <a:latin typeface="Calibri" panose="020F0502020204030204" pitchFamily="34" charset="0"/>
            </a:endParaRPr>
          </a:p>
          <a:p>
            <a:pPr marL="0" indent="0" algn="ctr">
              <a:buNone/>
            </a:pPr>
            <a:endParaRPr lang="en-US" b="1" dirty="0" smtClean="0">
              <a:latin typeface="Calibri" panose="020F0502020204030204" pitchFamily="34" charset="0"/>
            </a:endParaRPr>
          </a:p>
          <a:p>
            <a:pPr marL="0" indent="0" algn="ctr">
              <a:buNone/>
            </a:pPr>
            <a:r>
              <a:rPr lang="en-US" b="1" dirty="0" smtClean="0">
                <a:latin typeface="Calibri" panose="020F0502020204030204" pitchFamily="34" charset="0"/>
              </a:rPr>
              <a:t>Maximilian </a:t>
            </a:r>
            <a:r>
              <a:rPr lang="en-US" b="1" dirty="0">
                <a:latin typeface="Calibri" panose="020F0502020204030204" pitchFamily="34" charset="0"/>
              </a:rPr>
              <a:t>Rocha, LCSW </a:t>
            </a:r>
          </a:p>
          <a:p>
            <a:pPr marL="0" indent="0" algn="ctr">
              <a:buNone/>
            </a:pPr>
            <a:r>
              <a:rPr lang="en-US" dirty="0">
                <a:latin typeface="Calibri" panose="020F0502020204030204" pitchFamily="34" charset="0"/>
              </a:rPr>
              <a:t>Department of Public </a:t>
            </a:r>
            <a:r>
              <a:rPr lang="en-US" dirty="0" smtClean="0">
                <a:latin typeface="Calibri" panose="020F0502020204030204" pitchFamily="34" charset="0"/>
              </a:rPr>
              <a:t>Health</a:t>
            </a:r>
          </a:p>
          <a:p>
            <a:r>
              <a:rPr lang="en-US" dirty="0">
                <a:latin typeface="Calibri" panose="020F0502020204030204" pitchFamily="34" charset="0"/>
              </a:rPr>
              <a:t>Children, Youth &amp; </a:t>
            </a:r>
            <a:r>
              <a:rPr lang="en-US" dirty="0" smtClean="0">
                <a:latin typeface="Calibri" panose="020F0502020204030204" pitchFamily="34" charset="0"/>
              </a:rPr>
              <a:t>Families</a:t>
            </a:r>
            <a:endParaRPr lang="en-US" dirty="0">
              <a:latin typeface="Calibri" panose="020F0502020204030204" pitchFamily="34" charset="0"/>
            </a:endParaRPr>
          </a:p>
          <a:p>
            <a:pPr marL="0" indent="0" algn="ctr">
              <a:buNone/>
            </a:pPr>
            <a:r>
              <a:rPr lang="en-US" dirty="0" smtClean="0">
                <a:latin typeface="Calibri" panose="020F0502020204030204" pitchFamily="34" charset="0"/>
              </a:rPr>
              <a:t>Deputy Director</a:t>
            </a:r>
            <a:endParaRPr lang="en-US" dirty="0">
              <a:latin typeface="Calibri" panose="020F0502020204030204" pitchFamily="34" charset="0"/>
            </a:endParaRPr>
          </a:p>
        </p:txBody>
      </p:sp>
      <p:sp>
        <p:nvSpPr>
          <p:cNvPr id="2" name="Title 1"/>
          <p:cNvSpPr>
            <a:spLocks noGrp="1"/>
          </p:cNvSpPr>
          <p:nvPr>
            <p:ph type="ctrTitle"/>
          </p:nvPr>
        </p:nvSpPr>
        <p:spPr/>
        <p:txBody>
          <a:bodyPr>
            <a:normAutofit/>
          </a:bodyPr>
          <a:lstStyle/>
          <a:p>
            <a:pPr algn="ctr"/>
            <a:r>
              <a:rPr lang="en-US" sz="4800" b="1" dirty="0" smtClean="0">
                <a:latin typeface="Calibri" panose="020F0502020204030204" pitchFamily="34" charset="0"/>
              </a:rPr>
              <a:t>Health Services</a:t>
            </a:r>
            <a:endParaRPr lang="en-US" sz="4800" b="1" dirty="0">
              <a:latin typeface="Calibri" panose="020F0502020204030204" pitchFamily="34" charset="0"/>
            </a:endParaRPr>
          </a:p>
        </p:txBody>
      </p:sp>
    </p:spTree>
    <p:extLst>
      <p:ext uri="{BB962C8B-B14F-4D97-AF65-F5344CB8AC3E}">
        <p14:creationId xmlns:p14="http://schemas.microsoft.com/office/powerpoint/2010/main" xmlns="" val="1724078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Health Services</a:t>
            </a:r>
            <a:endParaRPr lang="en-US" sz="4800" b="1" dirty="0"/>
          </a:p>
        </p:txBody>
      </p:sp>
      <p:sp>
        <p:nvSpPr>
          <p:cNvPr id="3" name="Content Placeholder 2"/>
          <p:cNvSpPr>
            <a:spLocks noGrp="1"/>
          </p:cNvSpPr>
          <p:nvPr>
            <p:ph sz="quarter" idx="1"/>
          </p:nvPr>
        </p:nvSpPr>
        <p:spPr>
          <a:xfrm>
            <a:off x="762000" y="1447800"/>
            <a:ext cx="7467600" cy="4343400"/>
          </a:xfrm>
        </p:spPr>
        <p:txBody>
          <a:bodyPr>
            <a:normAutofit/>
          </a:bodyPr>
          <a:lstStyle/>
          <a:p>
            <a:pPr marL="0" indent="0">
              <a:buNone/>
            </a:pPr>
            <a:endParaRPr lang="en-US" dirty="0">
              <a:latin typeface="+mj-lt"/>
            </a:endParaRPr>
          </a:p>
          <a:p>
            <a:pPr marL="0" indent="0">
              <a:buNone/>
            </a:pPr>
            <a:r>
              <a:rPr lang="en-US" sz="2200" dirty="0" smtClean="0">
                <a:solidFill>
                  <a:schemeClr val="tx2"/>
                </a:solidFill>
                <a:latin typeface="+mj-lt"/>
              </a:rPr>
              <a:t>Participation in City workgroups</a:t>
            </a:r>
          </a:p>
          <a:p>
            <a:pPr marL="0" indent="0">
              <a:buNone/>
            </a:pPr>
            <a:endParaRPr lang="en-US" sz="2200" dirty="0">
              <a:solidFill>
                <a:schemeClr val="tx2"/>
              </a:solidFill>
              <a:latin typeface="+mj-lt"/>
            </a:endParaRPr>
          </a:p>
          <a:p>
            <a:pPr marL="0" indent="0">
              <a:buNone/>
            </a:pPr>
            <a:r>
              <a:rPr lang="en-US" sz="2200" dirty="0" smtClean="0">
                <a:solidFill>
                  <a:schemeClr val="tx2"/>
                </a:solidFill>
                <a:latin typeface="+mj-lt"/>
              </a:rPr>
              <a:t>Health Commission Resolution committed to provide critical health care services</a:t>
            </a:r>
          </a:p>
          <a:p>
            <a:endParaRPr lang="en-US" sz="2200" dirty="0" smtClean="0">
              <a:solidFill>
                <a:schemeClr val="tx2"/>
              </a:solidFill>
              <a:latin typeface="+mj-lt"/>
            </a:endParaRPr>
          </a:p>
          <a:p>
            <a:pPr marL="0" indent="0">
              <a:buNone/>
            </a:pPr>
            <a:r>
              <a:rPr lang="en-US" sz="2200" dirty="0" smtClean="0">
                <a:solidFill>
                  <a:schemeClr val="tx2"/>
                </a:solidFill>
                <a:latin typeface="+mj-lt"/>
              </a:rPr>
              <a:t>Current efforts:</a:t>
            </a:r>
          </a:p>
          <a:p>
            <a:pPr>
              <a:buFont typeface="Wingdings" panose="05000000000000000000" pitchFamily="2" charset="2"/>
              <a:buChar char="v"/>
            </a:pPr>
            <a:r>
              <a:rPr lang="en-US" sz="2200" dirty="0" smtClean="0">
                <a:solidFill>
                  <a:schemeClr val="tx2"/>
                </a:solidFill>
                <a:latin typeface="+mj-lt"/>
              </a:rPr>
              <a:t>Systems coordination</a:t>
            </a:r>
          </a:p>
          <a:p>
            <a:pPr>
              <a:buFont typeface="Wingdings" panose="05000000000000000000" pitchFamily="2" charset="2"/>
              <a:buChar char="v"/>
            </a:pPr>
            <a:r>
              <a:rPr lang="en-US" sz="2200" dirty="0" smtClean="0">
                <a:solidFill>
                  <a:schemeClr val="tx2"/>
                </a:solidFill>
                <a:latin typeface="+mj-lt"/>
              </a:rPr>
              <a:t>Service </a:t>
            </a:r>
            <a:r>
              <a:rPr lang="en-US" sz="2200" dirty="0">
                <a:solidFill>
                  <a:schemeClr val="tx2"/>
                </a:solidFill>
                <a:latin typeface="+mj-lt"/>
              </a:rPr>
              <a:t>capacity via </a:t>
            </a:r>
            <a:r>
              <a:rPr lang="en-US" sz="2200" dirty="0" smtClean="0">
                <a:solidFill>
                  <a:schemeClr val="tx2"/>
                </a:solidFill>
                <a:latin typeface="+mj-lt"/>
              </a:rPr>
              <a:t>Primary </a:t>
            </a:r>
            <a:r>
              <a:rPr lang="en-US" sz="2200" dirty="0">
                <a:solidFill>
                  <a:schemeClr val="tx2"/>
                </a:solidFill>
                <a:latin typeface="+mj-lt"/>
              </a:rPr>
              <a:t>Care </a:t>
            </a:r>
            <a:r>
              <a:rPr lang="en-US" sz="2200" dirty="0" smtClean="0">
                <a:solidFill>
                  <a:schemeClr val="tx2"/>
                </a:solidFill>
                <a:latin typeface="+mj-lt"/>
              </a:rPr>
              <a:t>&amp; other </a:t>
            </a:r>
            <a:r>
              <a:rPr lang="en-US" sz="2200" dirty="0">
                <a:solidFill>
                  <a:schemeClr val="tx2"/>
                </a:solidFill>
                <a:latin typeface="+mj-lt"/>
              </a:rPr>
              <a:t>s</a:t>
            </a:r>
            <a:r>
              <a:rPr lang="en-US" sz="2200" dirty="0" smtClean="0">
                <a:solidFill>
                  <a:schemeClr val="tx2"/>
                </a:solidFill>
                <a:latin typeface="+mj-lt"/>
              </a:rPr>
              <a:t>pecialty services</a:t>
            </a:r>
            <a:endParaRPr lang="en-US" sz="2200" dirty="0">
              <a:solidFill>
                <a:schemeClr val="tx2"/>
              </a:solidFill>
              <a:latin typeface="+mj-lt"/>
            </a:endParaRPr>
          </a:p>
          <a:p>
            <a:endParaRPr lang="en-US" dirty="0" smtClean="0"/>
          </a:p>
        </p:txBody>
      </p:sp>
    </p:spTree>
    <p:extLst>
      <p:ext uri="{BB962C8B-B14F-4D97-AF65-F5344CB8AC3E}">
        <p14:creationId xmlns:p14="http://schemas.microsoft.com/office/powerpoint/2010/main" xmlns="" val="1363330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325562"/>
          </a:xfrm>
        </p:spPr>
        <p:txBody>
          <a:bodyPr>
            <a:normAutofit fontScale="90000"/>
          </a:bodyPr>
          <a:lstStyle/>
          <a:p>
            <a:pPr algn="ctr"/>
            <a:r>
              <a:rPr lang="en-US" sz="5300" b="1" dirty="0"/>
              <a:t>Health </a:t>
            </a:r>
            <a:r>
              <a:rPr lang="en-US" sz="5300" b="1" dirty="0" smtClean="0"/>
              <a:t>Services</a:t>
            </a:r>
            <a:r>
              <a:rPr lang="en-US" sz="4800" b="1" dirty="0" smtClean="0"/>
              <a:t/>
            </a:r>
            <a:br>
              <a:rPr lang="en-US" sz="4800" b="1" dirty="0" smtClean="0"/>
            </a:br>
            <a:r>
              <a:rPr lang="en-US" i="1" dirty="0">
                <a:solidFill>
                  <a:schemeClr val="tx2">
                    <a:lumMod val="60000"/>
                    <a:lumOff val="40000"/>
                  </a:schemeClr>
                </a:solidFill>
              </a:rPr>
              <a:t>Systems </a:t>
            </a:r>
            <a:r>
              <a:rPr lang="en-US" i="1" dirty="0" smtClean="0">
                <a:solidFill>
                  <a:schemeClr val="tx2">
                    <a:lumMod val="60000"/>
                    <a:lumOff val="40000"/>
                  </a:schemeClr>
                </a:solidFill>
              </a:rPr>
              <a:t>Coordination</a:t>
            </a:r>
            <a:endParaRPr lang="en-US" b="1" i="1" dirty="0">
              <a:solidFill>
                <a:schemeClr val="tx2">
                  <a:lumMod val="60000"/>
                  <a:lumOff val="40000"/>
                </a:schemeClr>
              </a:solidFill>
            </a:endParaRPr>
          </a:p>
        </p:txBody>
      </p:sp>
      <p:sp>
        <p:nvSpPr>
          <p:cNvPr id="3" name="Content Placeholder 2"/>
          <p:cNvSpPr>
            <a:spLocks noGrp="1"/>
          </p:cNvSpPr>
          <p:nvPr>
            <p:ph sz="quarter" idx="1"/>
          </p:nvPr>
        </p:nvSpPr>
        <p:spPr>
          <a:xfrm>
            <a:off x="457200" y="1828800"/>
            <a:ext cx="7924800" cy="4343400"/>
          </a:xfrm>
        </p:spPr>
        <p:txBody>
          <a:bodyPr>
            <a:normAutofit/>
          </a:bodyPr>
          <a:lstStyle/>
          <a:p>
            <a:pPr>
              <a:buFont typeface="Wingdings" panose="05000000000000000000" pitchFamily="2" charset="2"/>
              <a:buChar char="v"/>
            </a:pPr>
            <a:r>
              <a:rPr lang="en-US" sz="2200" dirty="0" smtClean="0">
                <a:solidFill>
                  <a:schemeClr val="tx2"/>
                </a:solidFill>
                <a:latin typeface="+mj-lt"/>
              </a:rPr>
              <a:t>Resource Guide</a:t>
            </a:r>
          </a:p>
          <a:p>
            <a:pPr>
              <a:buFont typeface="Wingdings" panose="05000000000000000000" pitchFamily="2" charset="2"/>
              <a:buChar char="v"/>
            </a:pPr>
            <a:endParaRPr lang="en-US" sz="2200" dirty="0" smtClean="0">
              <a:solidFill>
                <a:schemeClr val="tx2"/>
              </a:solidFill>
              <a:latin typeface="+mj-lt"/>
            </a:endParaRPr>
          </a:p>
          <a:p>
            <a:pPr>
              <a:buFont typeface="Wingdings" panose="05000000000000000000" pitchFamily="2" charset="2"/>
              <a:buChar char="v"/>
            </a:pPr>
            <a:r>
              <a:rPr lang="en-US" sz="2200" dirty="0" smtClean="0">
                <a:solidFill>
                  <a:schemeClr val="tx2"/>
                </a:solidFill>
                <a:latin typeface="+mj-lt"/>
              </a:rPr>
              <a:t>Behavioral Health Treatment Providers Meeting</a:t>
            </a:r>
          </a:p>
          <a:p>
            <a:pPr>
              <a:buFont typeface="Wingdings" panose="05000000000000000000" pitchFamily="2" charset="2"/>
              <a:buChar char="v"/>
            </a:pPr>
            <a:endParaRPr lang="en-US" sz="2200" dirty="0" smtClean="0">
              <a:solidFill>
                <a:schemeClr val="tx2"/>
              </a:solidFill>
              <a:latin typeface="+mj-lt"/>
            </a:endParaRPr>
          </a:p>
          <a:p>
            <a:pPr>
              <a:buFont typeface="Wingdings" panose="05000000000000000000" pitchFamily="2" charset="2"/>
              <a:buChar char="v"/>
            </a:pPr>
            <a:r>
              <a:rPr lang="en-US" sz="2200" dirty="0" smtClean="0">
                <a:solidFill>
                  <a:schemeClr val="tx2"/>
                </a:solidFill>
                <a:latin typeface="+mj-lt"/>
              </a:rPr>
              <a:t>Development of a “First Encounter Check List” with DPH’s Maternal Child &amp; Adolescent Health &amp; Newcomers Health Program, First 5 SF, and Human Services Agency</a:t>
            </a:r>
          </a:p>
          <a:p>
            <a:pPr>
              <a:buFont typeface="Wingdings" panose="05000000000000000000" pitchFamily="2" charset="2"/>
              <a:buChar char="v"/>
            </a:pPr>
            <a:endParaRPr lang="en-US" sz="2200" dirty="0" smtClean="0">
              <a:solidFill>
                <a:schemeClr val="tx2"/>
              </a:solidFill>
              <a:latin typeface="+mj-lt"/>
            </a:endParaRPr>
          </a:p>
          <a:p>
            <a:pPr>
              <a:buFont typeface="Wingdings" panose="05000000000000000000" pitchFamily="2" charset="2"/>
              <a:buChar char="v"/>
            </a:pPr>
            <a:r>
              <a:rPr lang="en-US" sz="2200" dirty="0" smtClean="0">
                <a:solidFill>
                  <a:schemeClr val="tx2"/>
                </a:solidFill>
                <a:latin typeface="+mj-lt"/>
              </a:rPr>
              <a:t>Service coordination with SFUSD’s Students Families &amp; Community Support Services &amp; Special Education </a:t>
            </a:r>
            <a:r>
              <a:rPr lang="en-US" sz="2200" dirty="0" err="1" smtClean="0">
                <a:solidFill>
                  <a:schemeClr val="tx2"/>
                </a:solidFill>
                <a:latin typeface="+mj-lt"/>
              </a:rPr>
              <a:t>Dept</a:t>
            </a:r>
            <a:endParaRPr lang="en-US" sz="2200" dirty="0" smtClean="0">
              <a:solidFill>
                <a:schemeClr val="tx2"/>
              </a:solidFill>
              <a:latin typeface="+mj-lt"/>
            </a:endParaRPr>
          </a:p>
        </p:txBody>
      </p:sp>
    </p:spTree>
    <p:extLst>
      <p:ext uri="{BB962C8B-B14F-4D97-AF65-F5344CB8AC3E}">
        <p14:creationId xmlns:p14="http://schemas.microsoft.com/office/powerpoint/2010/main" xmlns="" val="1369395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534400" cy="1554162"/>
          </a:xfrm>
        </p:spPr>
        <p:txBody>
          <a:bodyPr>
            <a:normAutofit fontScale="90000"/>
          </a:bodyPr>
          <a:lstStyle/>
          <a:p>
            <a:pPr algn="ctr"/>
            <a:r>
              <a:rPr lang="en-US" sz="4800" b="1" dirty="0" smtClean="0"/>
              <a:t>Health Services</a:t>
            </a:r>
            <a:br>
              <a:rPr lang="en-US" sz="4800" b="1" dirty="0" smtClean="0"/>
            </a:br>
            <a:r>
              <a:rPr lang="en-US" i="1" dirty="0">
                <a:solidFill>
                  <a:schemeClr val="tx2">
                    <a:lumMod val="60000"/>
                    <a:lumOff val="40000"/>
                  </a:schemeClr>
                </a:solidFill>
                <a:latin typeface="Calibri" panose="020F0502020204030204" pitchFamily="34" charset="0"/>
              </a:rPr>
              <a:t>Primary Care &amp; Other Specialty Care </a:t>
            </a:r>
            <a:r>
              <a:rPr lang="en-US" i="1" dirty="0" smtClean="0">
                <a:solidFill>
                  <a:schemeClr val="tx2">
                    <a:lumMod val="60000"/>
                    <a:lumOff val="40000"/>
                  </a:schemeClr>
                </a:solidFill>
                <a:latin typeface="Calibri" panose="020F0502020204030204" pitchFamily="34" charset="0"/>
              </a:rPr>
              <a:t>Services</a:t>
            </a:r>
            <a:endParaRPr lang="en-US" b="1" i="1" dirty="0">
              <a:solidFill>
                <a:schemeClr val="tx2">
                  <a:lumMod val="60000"/>
                  <a:lumOff val="40000"/>
                </a:schemeClr>
              </a:solidFill>
            </a:endParaRPr>
          </a:p>
        </p:txBody>
      </p:sp>
      <p:sp>
        <p:nvSpPr>
          <p:cNvPr id="3" name="Content Placeholder 2"/>
          <p:cNvSpPr>
            <a:spLocks noGrp="1"/>
          </p:cNvSpPr>
          <p:nvPr>
            <p:ph sz="quarter" idx="1"/>
          </p:nvPr>
        </p:nvSpPr>
        <p:spPr>
          <a:xfrm>
            <a:off x="609600" y="1524000"/>
            <a:ext cx="8153400" cy="4876800"/>
          </a:xfrm>
        </p:spPr>
        <p:txBody>
          <a:bodyPr>
            <a:normAutofit/>
          </a:bodyPr>
          <a:lstStyle/>
          <a:p>
            <a:pPr marL="0" indent="0">
              <a:buNone/>
            </a:pPr>
            <a:endParaRPr lang="en-US" dirty="0" smtClean="0">
              <a:solidFill>
                <a:srgbClr val="FF0000"/>
              </a:solidFill>
              <a:latin typeface="Calibri" panose="020F0502020204030204" pitchFamily="34" charset="0"/>
            </a:endParaRPr>
          </a:p>
          <a:p>
            <a:pPr marL="0" indent="0">
              <a:buNone/>
            </a:pPr>
            <a:r>
              <a:rPr lang="en-US" sz="2200" dirty="0" smtClean="0">
                <a:solidFill>
                  <a:schemeClr val="tx2"/>
                </a:solidFill>
                <a:latin typeface="Calibri" panose="020F0502020204030204" pitchFamily="34" charset="0"/>
              </a:rPr>
              <a:t>Health Care services via Family Health Center, including Refugee Medical Clinic and linkages to:</a:t>
            </a:r>
          </a:p>
          <a:p>
            <a:pPr>
              <a:buFont typeface="Wingdings" panose="05000000000000000000" pitchFamily="2" charset="2"/>
              <a:buChar char="v"/>
            </a:pPr>
            <a:r>
              <a:rPr lang="en-US" sz="2200" dirty="0" smtClean="0">
                <a:solidFill>
                  <a:schemeClr val="tx2"/>
                </a:solidFill>
                <a:latin typeface="Calibri" panose="020F0502020204030204" pitchFamily="34" charset="0"/>
              </a:rPr>
              <a:t>SFGH </a:t>
            </a:r>
            <a:r>
              <a:rPr lang="en-US" sz="2200" dirty="0">
                <a:solidFill>
                  <a:schemeClr val="tx2"/>
                </a:solidFill>
                <a:latin typeface="Calibri" panose="020F0502020204030204" pitchFamily="34" charset="0"/>
              </a:rPr>
              <a:t>Teen &amp; Young Adults </a:t>
            </a:r>
            <a:r>
              <a:rPr lang="en-US" sz="2200" dirty="0" smtClean="0">
                <a:solidFill>
                  <a:schemeClr val="tx2"/>
                </a:solidFill>
                <a:latin typeface="Calibri" panose="020F0502020204030204" pitchFamily="34" charset="0"/>
              </a:rPr>
              <a:t>Clinic</a:t>
            </a:r>
          </a:p>
          <a:p>
            <a:pPr>
              <a:buFont typeface="Wingdings" panose="05000000000000000000" pitchFamily="2" charset="2"/>
              <a:buChar char="v"/>
            </a:pPr>
            <a:r>
              <a:rPr lang="en-US" sz="2200" dirty="0" smtClean="0">
                <a:solidFill>
                  <a:schemeClr val="tx2"/>
                </a:solidFill>
                <a:latin typeface="Calibri" panose="020F0502020204030204" pitchFamily="34" charset="0"/>
              </a:rPr>
              <a:t>Newcomers Health Program – for </a:t>
            </a:r>
            <a:r>
              <a:rPr lang="en-US" sz="2200" dirty="0" err="1" smtClean="0">
                <a:solidFill>
                  <a:schemeClr val="tx2"/>
                </a:solidFill>
                <a:latin typeface="Calibri" panose="020F0502020204030204" pitchFamily="34" charset="0"/>
              </a:rPr>
              <a:t>asylees</a:t>
            </a:r>
            <a:r>
              <a:rPr lang="en-US" sz="2200" dirty="0" smtClean="0">
                <a:solidFill>
                  <a:schemeClr val="tx2"/>
                </a:solidFill>
                <a:latin typeface="Calibri" panose="020F0502020204030204" pitchFamily="34" charset="0"/>
              </a:rPr>
              <a:t> to access Federal benefits, including comprehensive health screening</a:t>
            </a:r>
          </a:p>
          <a:p>
            <a:pPr marL="0" indent="0">
              <a:buNone/>
            </a:pPr>
            <a:endParaRPr lang="en-US" sz="2200" dirty="0" smtClean="0">
              <a:solidFill>
                <a:schemeClr val="tx2"/>
              </a:solidFill>
              <a:latin typeface="Calibri" panose="020F0502020204030204" pitchFamily="34" charset="0"/>
            </a:endParaRPr>
          </a:p>
          <a:p>
            <a:pPr marL="0" indent="0">
              <a:buNone/>
            </a:pPr>
            <a:r>
              <a:rPr lang="en-US" sz="2200" dirty="0" smtClean="0">
                <a:solidFill>
                  <a:schemeClr val="tx2"/>
                </a:solidFill>
                <a:latin typeface="Calibri" panose="020F0502020204030204" pitchFamily="34" charset="0"/>
              </a:rPr>
              <a:t>Maternal Child &amp; Adolescent Health’s Public Health Nurses:</a:t>
            </a:r>
          </a:p>
          <a:p>
            <a:pPr marL="457200" lvl="1" indent="-457200">
              <a:spcBef>
                <a:spcPts val="580"/>
              </a:spcBef>
              <a:buClr>
                <a:schemeClr val="accent1"/>
              </a:buClr>
              <a:buFont typeface="Wingdings" panose="05000000000000000000" pitchFamily="2" charset="2"/>
              <a:buChar char="v"/>
            </a:pPr>
            <a:r>
              <a:rPr lang="en-US" sz="2200" dirty="0">
                <a:solidFill>
                  <a:schemeClr val="tx2"/>
                </a:solidFill>
                <a:latin typeface="Calibri" panose="020F0502020204030204" pitchFamily="34" charset="0"/>
              </a:rPr>
              <a:t>Prenatal &amp; </a:t>
            </a:r>
            <a:r>
              <a:rPr lang="en-US" sz="2200" dirty="0" smtClean="0">
                <a:solidFill>
                  <a:schemeClr val="tx2"/>
                </a:solidFill>
                <a:latin typeface="Calibri" panose="020F0502020204030204" pitchFamily="34" charset="0"/>
              </a:rPr>
              <a:t>Postpartum </a:t>
            </a:r>
            <a:r>
              <a:rPr lang="en-US" sz="2200" dirty="0">
                <a:solidFill>
                  <a:schemeClr val="tx2"/>
                </a:solidFill>
                <a:latin typeface="Calibri" panose="020F0502020204030204" pitchFamily="34" charset="0"/>
              </a:rPr>
              <a:t>Care</a:t>
            </a:r>
          </a:p>
          <a:p>
            <a:pPr marL="457200" lvl="1" indent="-457200">
              <a:spcBef>
                <a:spcPts val="580"/>
              </a:spcBef>
              <a:buClr>
                <a:schemeClr val="accent1"/>
              </a:buClr>
              <a:buFont typeface="Wingdings" panose="05000000000000000000" pitchFamily="2" charset="2"/>
              <a:buChar char="v"/>
            </a:pPr>
            <a:r>
              <a:rPr lang="en-US" sz="2200" dirty="0">
                <a:solidFill>
                  <a:schemeClr val="tx2"/>
                </a:solidFill>
                <a:latin typeface="Calibri" panose="020F0502020204030204" pitchFamily="34" charset="0"/>
              </a:rPr>
              <a:t>Health Care Coordination for youth in foster care system</a:t>
            </a:r>
          </a:p>
        </p:txBody>
      </p:sp>
    </p:spTree>
    <p:extLst>
      <p:ext uri="{BB962C8B-B14F-4D97-AF65-F5344CB8AC3E}">
        <p14:creationId xmlns:p14="http://schemas.microsoft.com/office/powerpoint/2010/main" xmlns="" val="1772738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subTitle" idx="1"/>
          </p:nvPr>
        </p:nvSpPr>
        <p:spPr>
          <a:xfrm>
            <a:off x="1295400" y="3200400"/>
            <a:ext cx="6400800" cy="2667000"/>
          </a:xfrm>
        </p:spPr>
        <p:txBody>
          <a:bodyPr>
            <a:normAutofit/>
          </a:bodyPr>
          <a:lstStyle/>
          <a:p>
            <a:pPr marL="320040" lvl="1" indent="0" algn="ctr">
              <a:buNone/>
            </a:pPr>
            <a:endParaRPr lang="en-US" b="1" dirty="0" smtClean="0">
              <a:latin typeface="Calibri" panose="020F0502020204030204" pitchFamily="34" charset="0"/>
            </a:endParaRPr>
          </a:p>
          <a:p>
            <a:pPr marL="320040" lvl="1" indent="0" algn="ctr">
              <a:buNone/>
            </a:pPr>
            <a:endParaRPr lang="en-US" b="1" dirty="0">
              <a:latin typeface="Calibri" panose="020F0502020204030204" pitchFamily="34" charset="0"/>
            </a:endParaRPr>
          </a:p>
          <a:p>
            <a:pPr marL="0" lvl="1">
              <a:spcBef>
                <a:spcPts val="0"/>
              </a:spcBef>
              <a:buClr>
                <a:schemeClr val="accent1"/>
              </a:buClr>
            </a:pPr>
            <a:r>
              <a:rPr lang="en-US" sz="2600" b="1" dirty="0">
                <a:solidFill>
                  <a:schemeClr val="tx2"/>
                </a:solidFill>
                <a:latin typeface="+mj-lt"/>
              </a:rPr>
              <a:t>Sylvia Deporto</a:t>
            </a:r>
          </a:p>
          <a:p>
            <a:pPr marL="0" lvl="1">
              <a:spcBef>
                <a:spcPts val="0"/>
              </a:spcBef>
              <a:buClr>
                <a:schemeClr val="accent1"/>
              </a:buClr>
            </a:pPr>
            <a:r>
              <a:rPr lang="en-US" sz="2600" dirty="0">
                <a:solidFill>
                  <a:schemeClr val="tx2"/>
                </a:solidFill>
                <a:latin typeface="+mj-lt"/>
              </a:rPr>
              <a:t>Human Services Agency </a:t>
            </a:r>
          </a:p>
          <a:p>
            <a:pPr marL="0" lvl="1">
              <a:spcBef>
                <a:spcPts val="0"/>
              </a:spcBef>
              <a:buClr>
                <a:schemeClr val="accent1"/>
              </a:buClr>
            </a:pPr>
            <a:r>
              <a:rPr lang="en-US" sz="2600" dirty="0">
                <a:solidFill>
                  <a:schemeClr val="tx2"/>
                </a:solidFill>
                <a:latin typeface="+mj-lt"/>
              </a:rPr>
              <a:t>Family and Children’s Services</a:t>
            </a:r>
          </a:p>
          <a:p>
            <a:pPr marL="0" lvl="1">
              <a:spcBef>
                <a:spcPts val="0"/>
              </a:spcBef>
              <a:buClr>
                <a:schemeClr val="accent1"/>
              </a:buClr>
            </a:pPr>
            <a:r>
              <a:rPr lang="en-US" sz="2600" dirty="0">
                <a:solidFill>
                  <a:schemeClr val="tx2"/>
                </a:solidFill>
                <a:latin typeface="+mj-lt"/>
              </a:rPr>
              <a:t>Deputy Director</a:t>
            </a:r>
          </a:p>
        </p:txBody>
      </p:sp>
      <p:sp>
        <p:nvSpPr>
          <p:cNvPr id="4" name="Title 3"/>
          <p:cNvSpPr>
            <a:spLocks noGrp="1"/>
          </p:cNvSpPr>
          <p:nvPr>
            <p:ph type="ctrTitle"/>
          </p:nvPr>
        </p:nvSpPr>
        <p:spPr/>
        <p:txBody>
          <a:bodyPr>
            <a:normAutofit/>
          </a:bodyPr>
          <a:lstStyle/>
          <a:p>
            <a:pPr algn="ctr"/>
            <a:r>
              <a:rPr lang="en-US" sz="4800" b="1" dirty="0" smtClean="0">
                <a:latin typeface="Calibri" panose="020F0502020204030204" pitchFamily="34" charset="0"/>
              </a:rPr>
              <a:t>Human Services</a:t>
            </a:r>
            <a:endParaRPr lang="en-US" sz="4800" b="1" dirty="0">
              <a:latin typeface="Calibri" panose="020F0502020204030204" pitchFamily="34" charset="0"/>
            </a:endParaRPr>
          </a:p>
        </p:txBody>
      </p:sp>
    </p:spTree>
    <p:extLst>
      <p:ext uri="{BB962C8B-B14F-4D97-AF65-F5344CB8AC3E}">
        <p14:creationId xmlns:p14="http://schemas.microsoft.com/office/powerpoint/2010/main" xmlns="" val="36451407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563</TotalTime>
  <Words>2479</Words>
  <Application>Microsoft Office PowerPoint</Application>
  <PresentationFormat>On-screen Show (4:3)</PresentationFormat>
  <Paragraphs>421</Paragraphs>
  <Slides>28</Slides>
  <Notes>25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Equity</vt:lpstr>
      <vt:lpstr>Unaccompanied Minors City response and coordination update</vt:lpstr>
      <vt:lpstr>This is a developing story…</vt:lpstr>
      <vt:lpstr>Mayor’s Leadership &amp; Advocacy</vt:lpstr>
      <vt:lpstr>Citywide Coordination</vt:lpstr>
      <vt:lpstr>Health Services</vt:lpstr>
      <vt:lpstr>Health Services</vt:lpstr>
      <vt:lpstr>Health Services Systems Coordination</vt:lpstr>
      <vt:lpstr>Health Services Primary Care &amp; Other Specialty Care Services</vt:lpstr>
      <vt:lpstr>Human Services</vt:lpstr>
      <vt:lpstr>Human Services</vt:lpstr>
      <vt:lpstr>Education: San Francisco Unified School District</vt:lpstr>
      <vt:lpstr>     Number of Newcomer Students from Central America Entering SFUSD Each Year</vt:lpstr>
      <vt:lpstr>  Unaccompanied Immigrant Children with San Francisco Sponsors by School Level (January – June 2014, Office of Refugee Resettlement)</vt:lpstr>
      <vt:lpstr>Unaccompanied Immigrant Children with San Francisco Sponsors by Neighborhood (January – June 2014, Office of Refugee Resettlement)</vt:lpstr>
      <vt:lpstr>  San Francisco Unified School District  K-12 Newcomer Pathways</vt:lpstr>
      <vt:lpstr>SFUSD System of Support for High School Newcomers</vt:lpstr>
      <vt:lpstr>Families &amp; Youth in Transition (FYIT) “homeless” Program</vt:lpstr>
      <vt:lpstr>What are our Students’ Educational Rights?  </vt:lpstr>
      <vt:lpstr>What Services are offered to SFUSD’s Homeless and/or Transition Students?</vt:lpstr>
      <vt:lpstr>Preparation thus far…in the classroom</vt:lpstr>
      <vt:lpstr>Preparation thus far…support services</vt:lpstr>
      <vt:lpstr>Legal Services</vt:lpstr>
      <vt:lpstr>Legal Services</vt:lpstr>
      <vt:lpstr>Immigrant &amp; Language Services</vt:lpstr>
      <vt:lpstr>Immigrant &amp; Language Services</vt:lpstr>
      <vt:lpstr>Immigrant &amp; Language Services</vt:lpstr>
      <vt:lpstr>Immigrant &amp; Language Services</vt:lpstr>
      <vt:lpstr>Questions?</vt:lpstr>
    </vt:vector>
  </TitlesOfParts>
  <Company>GSA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ACarpenter</cp:lastModifiedBy>
  <cp:revision>122</cp:revision>
  <dcterms:created xsi:type="dcterms:W3CDTF">2014-09-17T19:56:46Z</dcterms:created>
  <dcterms:modified xsi:type="dcterms:W3CDTF">2014-10-16T20:29:02Z</dcterms:modified>
</cp:coreProperties>
</file>