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54" r:id="rId2"/>
    <p:sldMasterId id="2147483759" r:id="rId3"/>
    <p:sldMasterId id="2147483648" r:id="rId4"/>
    <p:sldMasterId id="2147483764" r:id="rId5"/>
    <p:sldMasterId id="2147483969" r:id="rId6"/>
    <p:sldMasterId id="2147484151" r:id="rId7"/>
    <p:sldMasterId id="2147484155" r:id="rId8"/>
    <p:sldMasterId id="2147484159" r:id="rId9"/>
  </p:sldMasterIdLst>
  <p:notesMasterIdLst>
    <p:notesMasterId r:id="rId22"/>
  </p:notesMasterIdLst>
  <p:handoutMasterIdLst>
    <p:handoutMasterId r:id="rId23"/>
  </p:handoutMasterIdLst>
  <p:sldIdLst>
    <p:sldId id="310" r:id="rId10"/>
    <p:sldId id="367" r:id="rId11"/>
    <p:sldId id="354" r:id="rId12"/>
    <p:sldId id="375" r:id="rId13"/>
    <p:sldId id="368" r:id="rId14"/>
    <p:sldId id="369" r:id="rId15"/>
    <p:sldId id="370" r:id="rId16"/>
    <p:sldId id="371" r:id="rId17"/>
    <p:sldId id="372" r:id="rId18"/>
    <p:sldId id="366" r:id="rId19"/>
    <p:sldId id="374" r:id="rId20"/>
    <p:sldId id="321" r:id="rId21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 Tanner" initials="BT" lastIdx="11" clrIdx="0">
    <p:extLst/>
  </p:cmAuthor>
  <p:cmAuthor id="2" name="Peter Lauterborn" initials="PL" lastIdx="4" clrIdx="1">
    <p:extLst>
      <p:ext uri="{19B8F6BF-5375-455C-9EA6-DF929625EA0E}">
        <p15:presenceInfo xmlns:p15="http://schemas.microsoft.com/office/powerpoint/2012/main" userId="b3330cd18ea277fa" providerId="Windows Live"/>
      </p:ext>
    </p:extLst>
  </p:cmAuthor>
  <p:cmAuthor id="3" name="Jennielyn Dino Rossi" initials="JDR" lastIdx="3" clrIdx="2">
    <p:extLst>
      <p:ext uri="{19B8F6BF-5375-455C-9EA6-DF929625EA0E}">
        <p15:presenceInfo xmlns:p15="http://schemas.microsoft.com/office/powerpoint/2012/main" userId="08fe56107522c4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B71"/>
    <a:srgbClr val="384F26"/>
    <a:srgbClr val="FF6600"/>
    <a:srgbClr val="384E26"/>
    <a:srgbClr val="B6B9A4"/>
    <a:srgbClr val="38563C"/>
    <a:srgbClr val="38443C"/>
    <a:srgbClr val="621F18"/>
    <a:srgbClr val="3A443C"/>
    <a:srgbClr val="617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532" autoAdjust="0"/>
  </p:normalViewPr>
  <p:slideViewPr>
    <p:cSldViewPr>
      <p:cViewPr varScale="1">
        <p:scale>
          <a:sx n="37" d="100"/>
          <a:sy n="37" d="100"/>
        </p:scale>
        <p:origin x="1229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2976" y="-112"/>
      </p:cViewPr>
      <p:guideLst>
        <p:guide orient="horz" pos="2861"/>
        <p:guide pos="2160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2A77F-E7E4-4FE2-913D-AE5F1FB551D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AF2A6-7A68-4A20-B594-49A65BAC4D21}">
      <dgm:prSet phldrT="[Text]"/>
      <dgm:spPr/>
      <dgm:t>
        <a:bodyPr/>
        <a:lstStyle/>
        <a:p>
          <a:r>
            <a:rPr lang="en-US" dirty="0"/>
            <a:t>Late Summer 2016</a:t>
          </a:r>
        </a:p>
      </dgm:t>
    </dgm:pt>
    <dgm:pt modelId="{F2A4BBD2-5391-4653-86BD-D5CFD76E1366}" type="parTrans" cxnId="{DCD414B8-216F-48DB-9CE2-E898CBE83986}">
      <dgm:prSet/>
      <dgm:spPr/>
      <dgm:t>
        <a:bodyPr/>
        <a:lstStyle/>
        <a:p>
          <a:endParaRPr lang="en-US"/>
        </a:p>
      </dgm:t>
    </dgm:pt>
    <dgm:pt modelId="{BBAF4DEB-6BD4-4839-992D-C61003FA0182}" type="sibTrans" cxnId="{DCD414B8-216F-48DB-9CE2-E898CBE83986}">
      <dgm:prSet/>
      <dgm:spPr/>
      <dgm:t>
        <a:bodyPr/>
        <a:lstStyle/>
        <a:p>
          <a:endParaRPr lang="en-US"/>
        </a:p>
      </dgm:t>
    </dgm:pt>
    <dgm:pt modelId="{5F7C0408-8BBB-437D-810C-636697572DF1}">
      <dgm:prSet phldrT="[Text]"/>
      <dgm:spPr/>
      <dgm:t>
        <a:bodyPr/>
        <a:lstStyle/>
        <a:p>
          <a:r>
            <a:rPr lang="en-US" dirty="0"/>
            <a:t>- Public release of final Environmental Impact Study/Report</a:t>
          </a:r>
        </a:p>
      </dgm:t>
    </dgm:pt>
    <dgm:pt modelId="{C099568E-6218-4F6A-85B8-25F7578AA5A2}" type="parTrans" cxnId="{DA1D5347-1E9B-443D-9029-12EDB3F50F09}">
      <dgm:prSet/>
      <dgm:spPr/>
      <dgm:t>
        <a:bodyPr/>
        <a:lstStyle/>
        <a:p>
          <a:endParaRPr lang="en-US"/>
        </a:p>
      </dgm:t>
    </dgm:pt>
    <dgm:pt modelId="{5F0B9DFF-066C-473C-9C78-5531DFC91332}" type="sibTrans" cxnId="{DA1D5347-1E9B-443D-9029-12EDB3F50F09}">
      <dgm:prSet/>
      <dgm:spPr/>
      <dgm:t>
        <a:bodyPr/>
        <a:lstStyle/>
        <a:p>
          <a:endParaRPr lang="en-US"/>
        </a:p>
      </dgm:t>
    </dgm:pt>
    <dgm:pt modelId="{E395D5F4-A106-434D-B85F-EDE05B959210}">
      <dgm:prSet phldrT="[Text]"/>
      <dgm:spPr/>
      <dgm:t>
        <a:bodyPr/>
        <a:lstStyle/>
        <a:p>
          <a:r>
            <a:rPr lang="en-US" dirty="0"/>
            <a:t>Early Fall 2016</a:t>
          </a:r>
        </a:p>
      </dgm:t>
    </dgm:pt>
    <dgm:pt modelId="{217BEBA3-8FD9-4185-A4A0-EBD17DCDB8AC}" type="parTrans" cxnId="{6C418983-87AE-498C-9B2B-6F7075BB2C78}">
      <dgm:prSet/>
      <dgm:spPr/>
      <dgm:t>
        <a:bodyPr/>
        <a:lstStyle/>
        <a:p>
          <a:endParaRPr lang="en-US"/>
        </a:p>
      </dgm:t>
    </dgm:pt>
    <dgm:pt modelId="{BEF9E12C-8BE4-4AF0-A422-564333B1A2FF}" type="sibTrans" cxnId="{6C418983-87AE-498C-9B2B-6F7075BB2C78}">
      <dgm:prSet/>
      <dgm:spPr/>
      <dgm:t>
        <a:bodyPr/>
        <a:lstStyle/>
        <a:p>
          <a:endParaRPr lang="en-US"/>
        </a:p>
      </dgm:t>
    </dgm:pt>
    <dgm:pt modelId="{365DC49F-FD93-4D1F-AF41-805C09213310}">
      <dgm:prSet phldrT="[Text]"/>
      <dgm:spPr/>
      <dgm:t>
        <a:bodyPr/>
        <a:lstStyle/>
        <a:p>
          <a:r>
            <a:rPr lang="en-US" dirty="0"/>
            <a:t>- Geary Citizen Advisory Committee takes action</a:t>
          </a:r>
        </a:p>
      </dgm:t>
    </dgm:pt>
    <dgm:pt modelId="{23F9E4EC-B7BE-4E5B-9680-06B955E3AB8D}" type="parTrans" cxnId="{5C0C6A23-65AF-41DD-9C21-15FBF5502603}">
      <dgm:prSet/>
      <dgm:spPr/>
      <dgm:t>
        <a:bodyPr/>
        <a:lstStyle/>
        <a:p>
          <a:endParaRPr lang="en-US"/>
        </a:p>
      </dgm:t>
    </dgm:pt>
    <dgm:pt modelId="{513462F7-4BEC-4718-9FD9-556C998B5B27}" type="sibTrans" cxnId="{5C0C6A23-65AF-41DD-9C21-15FBF5502603}">
      <dgm:prSet/>
      <dgm:spPr/>
      <dgm:t>
        <a:bodyPr/>
        <a:lstStyle/>
        <a:p>
          <a:endParaRPr lang="en-US"/>
        </a:p>
      </dgm:t>
    </dgm:pt>
    <dgm:pt modelId="{83B2B5E2-2F93-4D02-B359-BF3A9ADA8324}">
      <dgm:prSet phldrT="[Text]"/>
      <dgm:spPr/>
      <dgm:t>
        <a:bodyPr/>
        <a:lstStyle/>
        <a:p>
          <a:r>
            <a:rPr lang="en-US" dirty="0"/>
            <a:t>Fall 2016</a:t>
          </a:r>
        </a:p>
      </dgm:t>
    </dgm:pt>
    <dgm:pt modelId="{E23014C4-2D37-4D2C-AFCC-8CE31C742215}" type="parTrans" cxnId="{9ADAF8D4-56B2-46FC-8FE6-B5324A8C6E83}">
      <dgm:prSet/>
      <dgm:spPr/>
      <dgm:t>
        <a:bodyPr/>
        <a:lstStyle/>
        <a:p>
          <a:endParaRPr lang="en-US"/>
        </a:p>
      </dgm:t>
    </dgm:pt>
    <dgm:pt modelId="{99CB946F-64F7-4FD3-80DD-61A115D989B7}" type="sibTrans" cxnId="{9ADAF8D4-56B2-46FC-8FE6-B5324A8C6E83}">
      <dgm:prSet/>
      <dgm:spPr/>
      <dgm:t>
        <a:bodyPr/>
        <a:lstStyle/>
        <a:p>
          <a:endParaRPr lang="en-US"/>
        </a:p>
      </dgm:t>
    </dgm:pt>
    <dgm:pt modelId="{0501674F-940F-4AC9-9D81-08F7533370BF}">
      <dgm:prSet phldrT="[Text]"/>
      <dgm:spPr/>
      <dgm:t>
        <a:bodyPr/>
        <a:lstStyle/>
        <a:p>
          <a:r>
            <a:rPr lang="en-US" b="0" i="0" u="none" dirty="0"/>
            <a:t>- Transportation Authority</a:t>
          </a:r>
          <a:r>
            <a:rPr lang="en-US" b="0" i="0" u="none" baseline="0" dirty="0"/>
            <a:t> Board takes action</a:t>
          </a:r>
          <a:endParaRPr lang="en-US" b="0" dirty="0"/>
        </a:p>
      </dgm:t>
    </dgm:pt>
    <dgm:pt modelId="{409287E1-A104-48A6-803A-EEE0AFA0D52C}" type="parTrans" cxnId="{A7E6CF14-C97A-4A6E-8151-7BC30D48D87E}">
      <dgm:prSet/>
      <dgm:spPr/>
      <dgm:t>
        <a:bodyPr/>
        <a:lstStyle/>
        <a:p>
          <a:endParaRPr lang="en-US"/>
        </a:p>
      </dgm:t>
    </dgm:pt>
    <dgm:pt modelId="{0E091E17-321A-44C3-AB4D-05A1AB5E7DF1}" type="sibTrans" cxnId="{A7E6CF14-C97A-4A6E-8151-7BC30D48D87E}">
      <dgm:prSet/>
      <dgm:spPr/>
      <dgm:t>
        <a:bodyPr/>
        <a:lstStyle/>
        <a:p>
          <a:endParaRPr lang="en-US"/>
        </a:p>
      </dgm:t>
    </dgm:pt>
    <dgm:pt modelId="{D531E870-BA0D-447F-889F-35FA7F6D9188}">
      <dgm:prSet/>
      <dgm:spPr/>
      <dgm:t>
        <a:bodyPr/>
        <a:lstStyle/>
        <a:p>
          <a:endParaRPr lang="en-US" dirty="0"/>
        </a:p>
      </dgm:t>
    </dgm:pt>
    <dgm:pt modelId="{9EEACD8D-B0EC-4702-9EF3-A998BC563AAC}" type="parTrans" cxnId="{24FC5586-25C4-4DC4-AAA9-233449296DF3}">
      <dgm:prSet/>
      <dgm:spPr/>
      <dgm:t>
        <a:bodyPr/>
        <a:lstStyle/>
        <a:p>
          <a:endParaRPr lang="en-US"/>
        </a:p>
      </dgm:t>
    </dgm:pt>
    <dgm:pt modelId="{EEC19E52-E87A-4157-B3C5-D9F068EA190D}" type="sibTrans" cxnId="{24FC5586-25C4-4DC4-AAA9-233449296DF3}">
      <dgm:prSet/>
      <dgm:spPr/>
      <dgm:t>
        <a:bodyPr/>
        <a:lstStyle/>
        <a:p>
          <a:endParaRPr lang="en-US"/>
        </a:p>
      </dgm:t>
    </dgm:pt>
    <dgm:pt modelId="{114CF748-8249-4D74-B5A4-75519FD87216}">
      <dgm:prSet/>
      <dgm:spPr/>
      <dgm:t>
        <a:bodyPr/>
        <a:lstStyle/>
        <a:p>
          <a:r>
            <a:rPr lang="en-US" b="0" i="0" u="none" dirty="0"/>
            <a:t>- SFMTA Board takes action</a:t>
          </a:r>
        </a:p>
      </dgm:t>
    </dgm:pt>
    <dgm:pt modelId="{030A3A53-28C1-409A-87FD-99EB4668DB1E}" type="parTrans" cxnId="{BE173CE2-9DC2-4906-8A07-4D7DD86D6295}">
      <dgm:prSet/>
      <dgm:spPr/>
      <dgm:t>
        <a:bodyPr/>
        <a:lstStyle/>
        <a:p>
          <a:endParaRPr lang="en-US"/>
        </a:p>
      </dgm:t>
    </dgm:pt>
    <dgm:pt modelId="{DB5A6455-0F0D-4755-B3CB-930F60B943A5}" type="sibTrans" cxnId="{BE173CE2-9DC2-4906-8A07-4D7DD86D6295}">
      <dgm:prSet/>
      <dgm:spPr/>
      <dgm:t>
        <a:bodyPr/>
        <a:lstStyle/>
        <a:p>
          <a:endParaRPr lang="en-US"/>
        </a:p>
      </dgm:t>
    </dgm:pt>
    <dgm:pt modelId="{58DB4A1B-61FE-4812-84C7-62909F77A736}">
      <dgm:prSet/>
      <dgm:spPr/>
      <dgm:t>
        <a:bodyPr/>
        <a:lstStyle/>
        <a:p>
          <a:endParaRPr lang="en-US" dirty="0"/>
        </a:p>
      </dgm:t>
    </dgm:pt>
    <dgm:pt modelId="{EED3C3A8-AE55-4B96-8707-836877E1CBDA}" type="parTrans" cxnId="{3D6B26F3-2880-4979-86F7-E403E3C9A3BE}">
      <dgm:prSet/>
      <dgm:spPr/>
      <dgm:t>
        <a:bodyPr/>
        <a:lstStyle/>
        <a:p>
          <a:endParaRPr lang="en-US"/>
        </a:p>
      </dgm:t>
    </dgm:pt>
    <dgm:pt modelId="{0A228396-1304-466A-A764-0891D3D2DCD2}" type="sibTrans" cxnId="{3D6B26F3-2880-4979-86F7-E403E3C9A3BE}">
      <dgm:prSet/>
      <dgm:spPr/>
      <dgm:t>
        <a:bodyPr/>
        <a:lstStyle/>
        <a:p>
          <a:endParaRPr lang="en-US"/>
        </a:p>
      </dgm:t>
    </dgm:pt>
    <dgm:pt modelId="{0679B247-B05F-4F07-A138-7CD35DCA55F7}">
      <dgm:prSet/>
      <dgm:spPr/>
      <dgm:t>
        <a:bodyPr/>
        <a:lstStyle/>
        <a:p>
          <a:r>
            <a:rPr lang="en-US" b="0" i="0" u="none" dirty="0"/>
            <a:t>- FTA Approval </a:t>
          </a:r>
        </a:p>
      </dgm:t>
    </dgm:pt>
    <dgm:pt modelId="{E013235F-9912-4293-9BD5-F6C18AF6B5CC}" type="parTrans" cxnId="{E8A85FDC-362A-4663-B66D-9E481D99B51E}">
      <dgm:prSet/>
      <dgm:spPr/>
      <dgm:t>
        <a:bodyPr/>
        <a:lstStyle/>
        <a:p>
          <a:endParaRPr lang="en-US"/>
        </a:p>
      </dgm:t>
    </dgm:pt>
    <dgm:pt modelId="{D554165D-E6B6-4CBD-AD3C-E7218A95EA91}" type="sibTrans" cxnId="{E8A85FDC-362A-4663-B66D-9E481D99B51E}">
      <dgm:prSet/>
      <dgm:spPr/>
      <dgm:t>
        <a:bodyPr/>
        <a:lstStyle/>
        <a:p>
          <a:endParaRPr lang="en-US"/>
        </a:p>
      </dgm:t>
    </dgm:pt>
    <dgm:pt modelId="{ACFFF2CD-5A87-4207-BC60-6E71336AD0DC}">
      <dgm:prSet/>
      <dgm:spPr/>
      <dgm:t>
        <a:bodyPr/>
        <a:lstStyle/>
        <a:p>
          <a:r>
            <a:rPr lang="en-US" dirty="0"/>
            <a:t>Winter 2016</a:t>
          </a:r>
        </a:p>
      </dgm:t>
    </dgm:pt>
    <dgm:pt modelId="{053338F1-76B1-4F61-BDE6-5625B6165536}" type="parTrans" cxnId="{E58EF4AE-370C-45A1-BEF8-28E8977D6315}">
      <dgm:prSet/>
      <dgm:spPr/>
      <dgm:t>
        <a:bodyPr/>
        <a:lstStyle/>
        <a:p>
          <a:endParaRPr lang="en-US"/>
        </a:p>
      </dgm:t>
    </dgm:pt>
    <dgm:pt modelId="{0DD097B1-DB47-4AAB-86EE-E4C20CD11F91}" type="sibTrans" cxnId="{E58EF4AE-370C-45A1-BEF8-28E8977D6315}">
      <dgm:prSet/>
      <dgm:spPr/>
      <dgm:t>
        <a:bodyPr/>
        <a:lstStyle/>
        <a:p>
          <a:endParaRPr lang="en-US"/>
        </a:p>
      </dgm:t>
    </dgm:pt>
    <dgm:pt modelId="{B8394C1A-D9D4-48BF-A989-3BC008D1FD38}">
      <dgm:prSet/>
      <dgm:spPr/>
      <dgm:t>
        <a:bodyPr/>
        <a:lstStyle/>
        <a:p>
          <a:r>
            <a:rPr lang="en-US" dirty="0"/>
            <a:t>- Phase 1 improvements constructed </a:t>
          </a:r>
        </a:p>
      </dgm:t>
    </dgm:pt>
    <dgm:pt modelId="{1FCA9E5F-912A-49D9-ABAB-083038030701}" type="parTrans" cxnId="{6B3EF194-B9CF-4289-BE85-9CB23D334620}">
      <dgm:prSet/>
      <dgm:spPr/>
      <dgm:t>
        <a:bodyPr/>
        <a:lstStyle/>
        <a:p>
          <a:endParaRPr lang="en-US"/>
        </a:p>
      </dgm:t>
    </dgm:pt>
    <dgm:pt modelId="{B8482FA0-0C59-497D-8446-9B9B2DBD80F8}" type="sibTrans" cxnId="{6B3EF194-B9CF-4289-BE85-9CB23D334620}">
      <dgm:prSet/>
      <dgm:spPr/>
      <dgm:t>
        <a:bodyPr/>
        <a:lstStyle/>
        <a:p>
          <a:endParaRPr lang="en-US"/>
        </a:p>
      </dgm:t>
    </dgm:pt>
    <dgm:pt modelId="{8ECB7DEB-D0BA-4DB6-BA99-F953488FC6E4}" type="pres">
      <dgm:prSet presAssocID="{F912A77F-E7E4-4FE2-913D-AE5F1FB551D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9020C8-B693-482E-B010-31F82F093606}" type="pres">
      <dgm:prSet presAssocID="{C64AF2A6-7A68-4A20-B594-49A65BAC4D21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9A040-D601-4271-882D-0D979CF1FC20}" type="pres">
      <dgm:prSet presAssocID="{C64AF2A6-7A68-4A20-B594-49A65BAC4D21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F2B7-CB23-48B2-9617-CDDA9915B107}" type="pres">
      <dgm:prSet presAssocID="{E395D5F4-A106-434D-B85F-EDE05B959210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FA871-20BE-4427-965E-3252E47CBF86}" type="pres">
      <dgm:prSet presAssocID="{E395D5F4-A106-434D-B85F-EDE05B959210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3D725-B2F9-4AAA-AA48-4DD6F96D002A}" type="pres">
      <dgm:prSet presAssocID="{83B2B5E2-2F93-4D02-B359-BF3A9ADA8324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FECD-FA75-4C1E-A374-F809D723A10D}" type="pres">
      <dgm:prSet presAssocID="{83B2B5E2-2F93-4D02-B359-BF3A9ADA8324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5A398-16F5-46B0-B122-ADD0CE0917FE}" type="pres">
      <dgm:prSet presAssocID="{ACFFF2CD-5A87-4207-BC60-6E71336AD0DC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2936C-0D9B-4F67-8D01-6760B62F55AB}" type="pres">
      <dgm:prSet presAssocID="{ACFFF2CD-5A87-4207-BC60-6E71336AD0DC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7BFEA1-6F42-49EA-A661-B5E269296A10}" type="presOf" srcId="{58DB4A1B-61FE-4812-84C7-62909F77A736}" destId="{4F45FECD-FA75-4C1E-A374-F809D723A10D}" srcOrd="0" destOrd="3" presId="urn:microsoft.com/office/officeart/2009/3/layout/IncreasingArrowsProcess"/>
    <dgm:cxn modelId="{9ADAF8D4-56B2-46FC-8FE6-B5324A8C6E83}" srcId="{F912A77F-E7E4-4FE2-913D-AE5F1FB551DC}" destId="{83B2B5E2-2F93-4D02-B359-BF3A9ADA8324}" srcOrd="2" destOrd="0" parTransId="{E23014C4-2D37-4D2C-AFCC-8CE31C742215}" sibTransId="{99CB946F-64F7-4FD3-80DD-61A115D989B7}"/>
    <dgm:cxn modelId="{6B3EF194-B9CF-4289-BE85-9CB23D334620}" srcId="{ACFFF2CD-5A87-4207-BC60-6E71336AD0DC}" destId="{B8394C1A-D9D4-48BF-A989-3BC008D1FD38}" srcOrd="0" destOrd="0" parTransId="{1FCA9E5F-912A-49D9-ABAB-083038030701}" sibTransId="{B8482FA0-0C59-497D-8446-9B9B2DBD80F8}"/>
    <dgm:cxn modelId="{DCD414B8-216F-48DB-9CE2-E898CBE83986}" srcId="{F912A77F-E7E4-4FE2-913D-AE5F1FB551DC}" destId="{C64AF2A6-7A68-4A20-B594-49A65BAC4D21}" srcOrd="0" destOrd="0" parTransId="{F2A4BBD2-5391-4653-86BD-D5CFD76E1366}" sibTransId="{BBAF4DEB-6BD4-4839-992D-C61003FA0182}"/>
    <dgm:cxn modelId="{E8A85FDC-362A-4663-B66D-9E481D99B51E}" srcId="{83B2B5E2-2F93-4D02-B359-BF3A9ADA8324}" destId="{0679B247-B05F-4F07-A138-7CD35DCA55F7}" srcOrd="4" destOrd="0" parTransId="{E013235F-9912-4293-9BD5-F6C18AF6B5CC}" sibTransId="{D554165D-E6B6-4CBD-AD3C-E7218A95EA91}"/>
    <dgm:cxn modelId="{A7E6CF14-C97A-4A6E-8151-7BC30D48D87E}" srcId="{83B2B5E2-2F93-4D02-B359-BF3A9ADA8324}" destId="{0501674F-940F-4AC9-9D81-08F7533370BF}" srcOrd="0" destOrd="0" parTransId="{409287E1-A104-48A6-803A-EEE0AFA0D52C}" sibTransId="{0E091E17-321A-44C3-AB4D-05A1AB5E7DF1}"/>
    <dgm:cxn modelId="{1FB2A937-6FAB-4925-B4BA-93C9A90BF16F}" type="presOf" srcId="{114CF748-8249-4D74-B5A4-75519FD87216}" destId="{4F45FECD-FA75-4C1E-A374-F809D723A10D}" srcOrd="0" destOrd="2" presId="urn:microsoft.com/office/officeart/2009/3/layout/IncreasingArrowsProcess"/>
    <dgm:cxn modelId="{BE173CE2-9DC2-4906-8A07-4D7DD86D6295}" srcId="{83B2B5E2-2F93-4D02-B359-BF3A9ADA8324}" destId="{114CF748-8249-4D74-B5A4-75519FD87216}" srcOrd="2" destOrd="0" parTransId="{030A3A53-28C1-409A-87FD-99EB4668DB1E}" sibTransId="{DB5A6455-0F0D-4755-B3CB-930F60B943A5}"/>
    <dgm:cxn modelId="{E58EF4AE-370C-45A1-BEF8-28E8977D6315}" srcId="{F912A77F-E7E4-4FE2-913D-AE5F1FB551DC}" destId="{ACFFF2CD-5A87-4207-BC60-6E71336AD0DC}" srcOrd="3" destOrd="0" parTransId="{053338F1-76B1-4F61-BDE6-5625B6165536}" sibTransId="{0DD097B1-DB47-4AAB-86EE-E4C20CD11F91}"/>
    <dgm:cxn modelId="{6E4DF2AA-6511-41AE-8ABD-0A2A74DFCE1F}" type="presOf" srcId="{5F7C0408-8BBB-437D-810C-636697572DF1}" destId="{03A9A040-D601-4271-882D-0D979CF1FC20}" srcOrd="0" destOrd="0" presId="urn:microsoft.com/office/officeart/2009/3/layout/IncreasingArrowsProcess"/>
    <dgm:cxn modelId="{E4CA9600-BBA6-4A9C-8686-186CAF6CDA63}" type="presOf" srcId="{0501674F-940F-4AC9-9D81-08F7533370BF}" destId="{4F45FECD-FA75-4C1E-A374-F809D723A10D}" srcOrd="0" destOrd="0" presId="urn:microsoft.com/office/officeart/2009/3/layout/IncreasingArrowsProcess"/>
    <dgm:cxn modelId="{77CBC8D8-86D6-4A58-B746-8520AD80350C}" type="presOf" srcId="{E395D5F4-A106-434D-B85F-EDE05B959210}" destId="{3E46F2B7-CB23-48B2-9617-CDDA9915B107}" srcOrd="0" destOrd="0" presId="urn:microsoft.com/office/officeart/2009/3/layout/IncreasingArrowsProcess"/>
    <dgm:cxn modelId="{696BFED1-86D6-4F20-B7DB-88702ED923C9}" type="presOf" srcId="{ACFFF2CD-5A87-4207-BC60-6E71336AD0DC}" destId="{7665A398-16F5-46B0-B122-ADD0CE0917FE}" srcOrd="0" destOrd="0" presId="urn:microsoft.com/office/officeart/2009/3/layout/IncreasingArrowsProcess"/>
    <dgm:cxn modelId="{3D6B26F3-2880-4979-86F7-E403E3C9A3BE}" srcId="{83B2B5E2-2F93-4D02-B359-BF3A9ADA8324}" destId="{58DB4A1B-61FE-4812-84C7-62909F77A736}" srcOrd="3" destOrd="0" parTransId="{EED3C3A8-AE55-4B96-8707-836877E1CBDA}" sibTransId="{0A228396-1304-466A-A764-0891D3D2DCD2}"/>
    <dgm:cxn modelId="{2A640E9E-9387-4077-B3AB-EE3735A5173C}" type="presOf" srcId="{C64AF2A6-7A68-4A20-B594-49A65BAC4D21}" destId="{589020C8-B693-482E-B010-31F82F093606}" srcOrd="0" destOrd="0" presId="urn:microsoft.com/office/officeart/2009/3/layout/IncreasingArrowsProcess"/>
    <dgm:cxn modelId="{FEB119C4-817D-426B-A938-484C3FE06DCD}" type="presOf" srcId="{0679B247-B05F-4F07-A138-7CD35DCA55F7}" destId="{4F45FECD-FA75-4C1E-A374-F809D723A10D}" srcOrd="0" destOrd="4" presId="urn:microsoft.com/office/officeart/2009/3/layout/IncreasingArrowsProcess"/>
    <dgm:cxn modelId="{6C418983-87AE-498C-9B2B-6F7075BB2C78}" srcId="{F912A77F-E7E4-4FE2-913D-AE5F1FB551DC}" destId="{E395D5F4-A106-434D-B85F-EDE05B959210}" srcOrd="1" destOrd="0" parTransId="{217BEBA3-8FD9-4185-A4A0-EBD17DCDB8AC}" sibTransId="{BEF9E12C-8BE4-4AF0-A422-564333B1A2FF}"/>
    <dgm:cxn modelId="{0129FFA8-17B1-4535-9C45-6811EF910FC7}" type="presOf" srcId="{D531E870-BA0D-447F-889F-35FA7F6D9188}" destId="{4F45FECD-FA75-4C1E-A374-F809D723A10D}" srcOrd="0" destOrd="1" presId="urn:microsoft.com/office/officeart/2009/3/layout/IncreasingArrowsProcess"/>
    <dgm:cxn modelId="{00D3264F-CE1F-45D2-8EA7-6148A02ABE16}" type="presOf" srcId="{365DC49F-FD93-4D1F-AF41-805C09213310}" destId="{858FA871-20BE-4427-965E-3252E47CBF86}" srcOrd="0" destOrd="0" presId="urn:microsoft.com/office/officeart/2009/3/layout/IncreasingArrowsProcess"/>
    <dgm:cxn modelId="{8BCC151B-F4E5-4234-B3F7-D97150CCCDFA}" type="presOf" srcId="{F912A77F-E7E4-4FE2-913D-AE5F1FB551DC}" destId="{8ECB7DEB-D0BA-4DB6-BA99-F953488FC6E4}" srcOrd="0" destOrd="0" presId="urn:microsoft.com/office/officeart/2009/3/layout/IncreasingArrowsProcess"/>
    <dgm:cxn modelId="{20666049-D6E3-4360-B42B-9426C473EA02}" type="presOf" srcId="{B8394C1A-D9D4-48BF-A989-3BC008D1FD38}" destId="{D8A2936C-0D9B-4F67-8D01-6760B62F55AB}" srcOrd="0" destOrd="0" presId="urn:microsoft.com/office/officeart/2009/3/layout/IncreasingArrowsProcess"/>
    <dgm:cxn modelId="{5C0C6A23-65AF-41DD-9C21-15FBF5502603}" srcId="{E395D5F4-A106-434D-B85F-EDE05B959210}" destId="{365DC49F-FD93-4D1F-AF41-805C09213310}" srcOrd="0" destOrd="0" parTransId="{23F9E4EC-B7BE-4E5B-9680-06B955E3AB8D}" sibTransId="{513462F7-4BEC-4718-9FD9-556C998B5B27}"/>
    <dgm:cxn modelId="{24FC5586-25C4-4DC4-AAA9-233449296DF3}" srcId="{83B2B5E2-2F93-4D02-B359-BF3A9ADA8324}" destId="{D531E870-BA0D-447F-889F-35FA7F6D9188}" srcOrd="1" destOrd="0" parTransId="{9EEACD8D-B0EC-4702-9EF3-A998BC563AAC}" sibTransId="{EEC19E52-E87A-4157-B3C5-D9F068EA190D}"/>
    <dgm:cxn modelId="{DA1D5347-1E9B-443D-9029-12EDB3F50F09}" srcId="{C64AF2A6-7A68-4A20-B594-49A65BAC4D21}" destId="{5F7C0408-8BBB-437D-810C-636697572DF1}" srcOrd="0" destOrd="0" parTransId="{C099568E-6218-4F6A-85B8-25F7578AA5A2}" sibTransId="{5F0B9DFF-066C-473C-9C78-5531DFC91332}"/>
    <dgm:cxn modelId="{5C1EB095-4C3A-413C-B18E-C8A6F1F0B462}" type="presOf" srcId="{83B2B5E2-2F93-4D02-B359-BF3A9ADA8324}" destId="{C733D725-B2F9-4AAA-AA48-4DD6F96D002A}" srcOrd="0" destOrd="0" presId="urn:microsoft.com/office/officeart/2009/3/layout/IncreasingArrowsProcess"/>
    <dgm:cxn modelId="{3A8D6E16-279E-479C-9937-CE96D19056AA}" type="presParOf" srcId="{8ECB7DEB-D0BA-4DB6-BA99-F953488FC6E4}" destId="{589020C8-B693-482E-B010-31F82F093606}" srcOrd="0" destOrd="0" presId="urn:microsoft.com/office/officeart/2009/3/layout/IncreasingArrowsProcess"/>
    <dgm:cxn modelId="{CAF20203-3B82-4290-9C64-D7392D38A72A}" type="presParOf" srcId="{8ECB7DEB-D0BA-4DB6-BA99-F953488FC6E4}" destId="{03A9A040-D601-4271-882D-0D979CF1FC20}" srcOrd="1" destOrd="0" presId="urn:microsoft.com/office/officeart/2009/3/layout/IncreasingArrowsProcess"/>
    <dgm:cxn modelId="{F0F35566-78E3-4334-B020-39195049E4AC}" type="presParOf" srcId="{8ECB7DEB-D0BA-4DB6-BA99-F953488FC6E4}" destId="{3E46F2B7-CB23-48B2-9617-CDDA9915B107}" srcOrd="2" destOrd="0" presId="urn:microsoft.com/office/officeart/2009/3/layout/IncreasingArrowsProcess"/>
    <dgm:cxn modelId="{3751AE7D-1C60-4366-8F43-D598ECCA0087}" type="presParOf" srcId="{8ECB7DEB-D0BA-4DB6-BA99-F953488FC6E4}" destId="{858FA871-20BE-4427-965E-3252E47CBF86}" srcOrd="3" destOrd="0" presId="urn:microsoft.com/office/officeart/2009/3/layout/IncreasingArrowsProcess"/>
    <dgm:cxn modelId="{C78A8CE5-19FC-4ECD-A0A5-5EE5930F8162}" type="presParOf" srcId="{8ECB7DEB-D0BA-4DB6-BA99-F953488FC6E4}" destId="{C733D725-B2F9-4AAA-AA48-4DD6F96D002A}" srcOrd="4" destOrd="0" presId="urn:microsoft.com/office/officeart/2009/3/layout/IncreasingArrowsProcess"/>
    <dgm:cxn modelId="{E02954A7-EB70-4CF5-BE0E-1590637974C8}" type="presParOf" srcId="{8ECB7DEB-D0BA-4DB6-BA99-F953488FC6E4}" destId="{4F45FECD-FA75-4C1E-A374-F809D723A10D}" srcOrd="5" destOrd="0" presId="urn:microsoft.com/office/officeart/2009/3/layout/IncreasingArrowsProcess"/>
    <dgm:cxn modelId="{5C285682-79DC-4923-B709-30B920BBD072}" type="presParOf" srcId="{8ECB7DEB-D0BA-4DB6-BA99-F953488FC6E4}" destId="{7665A398-16F5-46B0-B122-ADD0CE0917FE}" srcOrd="6" destOrd="0" presId="urn:microsoft.com/office/officeart/2009/3/layout/IncreasingArrowsProcess"/>
    <dgm:cxn modelId="{1DF33D6A-1EAF-4790-8E18-2659D2691E32}" type="presParOf" srcId="{8ECB7DEB-D0BA-4DB6-BA99-F953488FC6E4}" destId="{D8A2936C-0D9B-4F67-8D01-6760B62F55A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944" cy="461332"/>
          </a:xfrm>
          <a:prstGeom prst="rect">
            <a:avLst/>
          </a:prstGeom>
        </p:spPr>
        <p:txBody>
          <a:bodyPr vert="horz" lIns="90039" tIns="45022" rIns="90039" bIns="45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76" y="0"/>
            <a:ext cx="3037944" cy="461332"/>
          </a:xfrm>
          <a:prstGeom prst="rect">
            <a:avLst/>
          </a:prstGeom>
        </p:spPr>
        <p:txBody>
          <a:bodyPr vert="horz" lIns="90039" tIns="45022" rIns="90039" bIns="45022" rtlCol="0"/>
          <a:lstStyle>
            <a:lvl1pPr algn="r">
              <a:defRPr sz="1200"/>
            </a:lvl1pPr>
          </a:lstStyle>
          <a:p>
            <a:fld id="{436E4CCD-CA93-4AB8-A747-8687AB463B2F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3173"/>
            <a:ext cx="3037944" cy="461332"/>
          </a:xfrm>
          <a:prstGeom prst="rect">
            <a:avLst/>
          </a:prstGeom>
        </p:spPr>
        <p:txBody>
          <a:bodyPr vert="horz" lIns="90039" tIns="45022" rIns="90039" bIns="45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76" y="8773173"/>
            <a:ext cx="3037944" cy="461332"/>
          </a:xfrm>
          <a:prstGeom prst="rect">
            <a:avLst/>
          </a:prstGeom>
        </p:spPr>
        <p:txBody>
          <a:bodyPr vert="horz" lIns="90039" tIns="45022" rIns="90039" bIns="45022" rtlCol="0" anchor="b"/>
          <a:lstStyle>
            <a:lvl1pPr algn="r">
              <a:defRPr sz="1200"/>
            </a:lvl1pPr>
          </a:lstStyle>
          <a:p>
            <a:fld id="{ADB761D4-A875-4044-927C-9D2268D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9" tIns="45959" rIns="91919" bIns="459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9" tIns="45959" rIns="91919" bIns="459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8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9" tIns="45959" rIns="91919" bIns="459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9" tIns="45959" rIns="91919" bIns="459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2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9" tIns="45959" rIns="91919" bIns="459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3777E3-48FB-4718-A233-4FDFA9A33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79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charset="-128"/>
        <a:cs typeface="Franklin Gothic Medium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Franklin Gothic Medium"/>
        <a:ea typeface="ＭＳ Ｐゴシック" pitchFamily="-105" charset="-128"/>
        <a:cs typeface="Franklin Gothic Medium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77E3-48FB-4718-A233-4FDFA9A3381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1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2088" y="1135063"/>
            <a:ext cx="4086225" cy="3065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2C79-7838-41A3-9307-6F5F959AD0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777E3-48FB-4718-A233-4FDFA9A338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1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>
              <a:latin typeface="Verdana" pitchFamily="34" charset="0"/>
            </a:endParaRPr>
          </a:p>
        </p:txBody>
      </p:sp>
      <p:pic>
        <p:nvPicPr>
          <p:cNvPr id="5" name="Picture 15" descr="SFCTA-logo--2col-g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1148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34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Georgia" pitchFamily="-105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60525" y="5641975"/>
            <a:ext cx="5807075" cy="3016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A443C"/>
                </a:solidFill>
                <a:latin typeface="Franklin Gothic Medium"/>
                <a:ea typeface="+mn-ea"/>
                <a:cs typeface="Franklin Gothic Medium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0C2F-5990-4E8D-BC15-69FC69475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7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FD9B1-A6E3-4DE9-9FFE-5C378B737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6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heavy basic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CD72-7EFB-4C63-9595-D1859EFBA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28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heavy title only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96509-3D00-4442-BFF4-ABF59689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28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heavy blank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DE73E-1555-497D-9FB5-641CBDFF8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07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88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6324600" cy="10363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99C9-88A5-4824-9524-C9156ACA16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25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334E-93D8-45E7-92BC-520E3C6ED8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45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9904-475F-44F8-9C04-4B978CB8EE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03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6324600" cy="10363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99C9-88A5-4824-9524-C9156ACA16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25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99C9-88A5-4824-9524-C9156ACA1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49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334E-93D8-45E7-92BC-520E3C6ED8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45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9904-475F-44F8-9C04-4B978CB8EE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0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</a:endParaRPr>
          </a:p>
        </p:txBody>
      </p:sp>
      <p:pic>
        <p:nvPicPr>
          <p:cNvPr id="5" name="Picture 15" descr="SFCTA-logo--2col-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600" y="38862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685800" y="5486400"/>
            <a:ext cx="77724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cs typeface="Franklin Gothic Medium"/>
              </a:rPr>
              <a:t>SAN FRANCISCO COUNTY TRANSPORTATION AUTHORITY</a:t>
            </a:r>
          </a:p>
          <a:p>
            <a:pPr>
              <a:defRPr/>
            </a:pPr>
            <a:r>
              <a:rPr lang="en-US" dirty="0">
                <a:cs typeface="Franklin Gothic Medium"/>
              </a:rPr>
              <a:t>SAN FRANCISCO MUNICIPAL TRANSPORTATION AGENCY</a:t>
            </a:r>
          </a:p>
        </p:txBody>
      </p:sp>
      <p:pic>
        <p:nvPicPr>
          <p:cNvPr id="7" name="Picture 12" descr="SFMTA-2012Logo-Portrait-no_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1079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34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Georgia" pitchFamily="-105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334E-93D8-45E7-92BC-520E3C6ED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07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9904-475F-44F8-9C04-4B978CB8E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1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/>
          </p:nvPr>
        </p:nvSpPr>
        <p:spPr>
          <a:xfrm>
            <a:off x="457200" y="1372130"/>
            <a:ext cx="8229600" cy="4572000"/>
          </a:xfrm>
          <a:prstGeom prst="rect">
            <a:avLst/>
          </a:prstGeom>
        </p:spPr>
        <p:txBody>
          <a:bodyPr vert="horz"/>
          <a:lstStyle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21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heavy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695B8-9972-44D1-87E5-EE4FCEB14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heavy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844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0BC5-F62C-4BE9-B3CA-9FB4C6B3D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77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heav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0805-E561-4122-8F6E-9A2722AD5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4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391400" cy="8683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F69B-36CD-4E5B-865F-A652284A0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64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7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Georgia"/>
                <a:cs typeface="Georgia"/>
              </a:rPr>
              <a:t>Click to edit Master title style</a:t>
            </a:r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1371600" y="29718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chemeClr val="bg1"/>
                </a:solidFill>
                <a:latin typeface="Georgia" pitchFamily="-105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/>
              <a:t>Click to edit Master subtitle style</a:t>
            </a:r>
          </a:p>
        </p:txBody>
      </p:sp>
      <p:pic>
        <p:nvPicPr>
          <p:cNvPr id="1028" name="Picture 15" descr="SFCTA-logo--2col-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1148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 txBox="1">
            <a:spLocks noChangeArrowheads="1"/>
          </p:cNvSpPr>
          <p:nvPr userDrawn="1"/>
        </p:nvSpPr>
        <p:spPr>
          <a:xfrm>
            <a:off x="1660525" y="5641975"/>
            <a:ext cx="5807075" cy="301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cs typeface="Franklin Gothic Medium"/>
              </a:rPr>
              <a:t>SAN FRANCISCO COUNTY TRANSPORTATION AUTHORITY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D9D9D9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fld id="{1CFDC3FB-5F66-46CB-B1BF-CE666DE4B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54" name="Picture 22" descr="SFCTA-logo--2col-gif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1" name="Picture 12" descr="SFMTA-2012Logo-Portrait-no_b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599" y="136524"/>
            <a:ext cx="787401" cy="10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61" r:id="rId4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800000"/>
        </a:buClr>
        <a:buSzPct val="75000"/>
        <a:buFont typeface="Lucida Grande" charset="0"/>
        <a:buChar char="►"/>
        <a:defRPr sz="24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621F18"/>
        </a:buClr>
        <a:buFont typeface="Wingdings 3" pitchFamily="18" charset="2"/>
        <a:buChar char=""/>
        <a:defRPr sz="24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617367"/>
        </a:buClr>
        <a:buFont typeface="Wingdings 3" pitchFamily="18" charset="2"/>
        <a:buChar char=""/>
        <a:defRPr sz="2200" b="0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pitchFamily="18" charset="2"/>
        <a:defRPr sz="2200" b="0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0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D9D9D9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fld id="{59AE1CB7-4671-40F0-BC30-760203993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E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8" name="Picture 22" descr="SFCTA-logo--2col-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pitchFamily="18" charset="0"/>
          <a:ea typeface="ＭＳ Ｐゴシック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buClr>
          <a:srgbClr val="800000"/>
        </a:buClr>
        <a:buSzPct val="65000"/>
        <a:buFont typeface="Lucida Grande" charset="0"/>
        <a:buChar char="►"/>
        <a:defRPr sz="20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273050" indent="-273050" algn="l" rtl="0" eaLnBrk="0" fontAlgn="base" hangingPunct="0">
        <a:spcBef>
          <a:spcPct val="0"/>
        </a:spcBef>
        <a:spcAft>
          <a:spcPts val="400"/>
        </a:spcAft>
        <a:buClr>
          <a:srgbClr val="621F18"/>
        </a:buClr>
        <a:buFont typeface="Wingdings 3" pitchFamily="18" charset="2"/>
        <a:buChar char=""/>
        <a:defRPr sz="19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547688" indent="-285750" algn="l" rtl="0" eaLnBrk="0" fontAlgn="base" hangingPunct="0">
        <a:spcBef>
          <a:spcPct val="0"/>
        </a:spcBef>
        <a:spcAft>
          <a:spcPts val="400"/>
        </a:spcAft>
        <a:buClr>
          <a:srgbClr val="617367"/>
        </a:buClr>
        <a:buFont typeface="Wingdings 3" pitchFamily="18" charset="2"/>
        <a:buChar char=""/>
        <a:defRPr sz="1900" b="1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pitchFamily="18" charset="2"/>
        <a:defRPr b="1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b="1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D9D9D9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fld id="{2DEF7B5D-F5D4-422F-9E9F-C1772F5E1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102" name="Picture 22" descr="SFCTA-logo--2col-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FF6600"/>
        </a:buClr>
        <a:buSzPct val="65000"/>
        <a:buFont typeface="Lucida Grande" charset="0"/>
        <a:buChar char="►"/>
        <a:defRPr sz="24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FF6600"/>
        </a:buClr>
        <a:buFont typeface="Wingdings 3" pitchFamily="18" charset="2"/>
        <a:buChar char=""/>
        <a:defRPr sz="2400" b="1">
          <a:solidFill>
            <a:schemeClr val="bg1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ABAF99"/>
        </a:buClr>
        <a:buFont typeface="Wingdings 3" pitchFamily="18" charset="2"/>
        <a:buChar char=""/>
        <a:defRPr sz="2200" b="1">
          <a:solidFill>
            <a:schemeClr val="bg1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pitchFamily="18" charset="2"/>
        <a:defRPr sz="2200" b="1">
          <a:solidFill>
            <a:srgbClr val="B6B9A4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1">
          <a:solidFill>
            <a:srgbClr val="B6B9A4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7391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D9D9D9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fld id="{738607E8-CD4F-430A-8C8E-4394BE060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26" name="Picture 22" descr="SFCTA-logo--2col-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D9D9D9"/>
          </a:solidFill>
          <a:latin typeface="Georgia" pitchFamily="-10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buClr>
          <a:srgbClr val="FF6600"/>
        </a:buClr>
        <a:buSzPct val="65000"/>
        <a:buFont typeface="Lucida Grande" charset="0"/>
        <a:buChar char="►"/>
        <a:defRPr sz="2000"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273050" indent="-273050" algn="l" rtl="0" eaLnBrk="0" fontAlgn="base" hangingPunct="0">
        <a:spcBef>
          <a:spcPct val="0"/>
        </a:spcBef>
        <a:spcAft>
          <a:spcPts val="400"/>
        </a:spcAft>
        <a:buClr>
          <a:srgbClr val="FF6600"/>
        </a:buClr>
        <a:buFont typeface="Wingdings 3" pitchFamily="18" charset="2"/>
        <a:buChar char=""/>
        <a:defRPr sz="1900" b="1">
          <a:solidFill>
            <a:schemeClr val="bg1"/>
          </a:solidFill>
          <a:latin typeface="+mn-lt"/>
          <a:ea typeface="ＭＳ Ｐゴシック" pitchFamily="-105" charset="-128"/>
        </a:defRPr>
      </a:lvl2pPr>
      <a:lvl3pPr marL="547688" indent="-285750" algn="l" rtl="0" eaLnBrk="0" fontAlgn="base" hangingPunct="0">
        <a:spcBef>
          <a:spcPct val="0"/>
        </a:spcBef>
        <a:spcAft>
          <a:spcPts val="400"/>
        </a:spcAft>
        <a:buClr>
          <a:srgbClr val="ABAF99"/>
        </a:buClr>
        <a:buFont typeface="Wingdings 3" pitchFamily="18" charset="2"/>
        <a:buChar char=""/>
        <a:defRPr sz="1900" b="1">
          <a:solidFill>
            <a:schemeClr val="bg1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pitchFamily="18" charset="2"/>
        <a:defRPr b="1">
          <a:solidFill>
            <a:srgbClr val="B6B9A4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b="1">
          <a:solidFill>
            <a:srgbClr val="B6B9A4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1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6147" name="Picture 15" descr="SFCTA-logo--2col-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1148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1660525" y="5641975"/>
            <a:ext cx="5807075" cy="301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Franklin Gothic Medium"/>
                <a:cs typeface="Franklin Gothic Medium"/>
              </a:rPr>
              <a:t>SAN FRANCISCO COUNTY TRANSPORTATION AUTHORITY</a:t>
            </a:r>
          </a:p>
        </p:txBody>
      </p:sp>
      <p:sp>
        <p:nvSpPr>
          <p:cNvPr id="19461" name="Rectangle 7"/>
          <p:cNvSpPr>
            <a:spLocks noChangeArrowheads="1"/>
          </p:cNvSpPr>
          <p:nvPr userDrawn="1"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Georgia"/>
          <a:ea typeface="ＭＳ Ｐゴシック" pitchFamily="34" charset="-128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6324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D9D9D9"/>
                </a:solidFill>
                <a:latin typeface="Franklin Gothic Medium" pitchFamily="34" charset="0"/>
              </a:defRPr>
            </a:lvl1pPr>
          </a:lstStyle>
          <a:p>
            <a:fld id="{A00B1BB5-2500-475E-A26A-D17CD720D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8" name="Picture 22" descr="SFCTA-logo--2col-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80" name="Picture 11" descr="SFMTA-2012Logo-Portrait-no_b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88" y="76200"/>
            <a:ext cx="9001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22" descr="SFCTA-logo--2col-gi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800000"/>
        </a:buClr>
        <a:buSzPct val="75000"/>
        <a:buFont typeface="Lucida Grande" charset="0"/>
        <a:buChar char="►"/>
        <a:defRPr sz="24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621F18"/>
        </a:buClr>
        <a:buFont typeface="Wingdings 3" pitchFamily="18" charset="2"/>
        <a:buChar char=""/>
        <a:defRPr sz="24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617367"/>
        </a:buClr>
        <a:buFont typeface="Wingdings 3" pitchFamily="18" charset="2"/>
        <a:buChar char=""/>
        <a:defRPr sz="2200" b="1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pitchFamily="18" charset="2"/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6324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D9D9D9"/>
                </a:solidFill>
                <a:latin typeface="Franklin Gothic Medium" pitchFamily="34" charset="0"/>
              </a:defRPr>
            </a:lvl1pPr>
          </a:lstStyle>
          <a:p>
            <a:fld id="{A00B1BB5-2500-475E-A26A-D17CD720D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78" name="Picture 22" descr="SFCTA-logo--2col-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80" name="Picture 11" descr="SFMTA-2012Logo-Portrait-no_b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88" y="76200"/>
            <a:ext cx="9001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36525"/>
          </a:xfrm>
          <a:prstGeom prst="rect">
            <a:avLst/>
          </a:prstGeom>
          <a:solidFill>
            <a:srgbClr val="384F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22" descr="SFCTA-logo--2col-gi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55563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57200" y="0"/>
            <a:ext cx="1371600" cy="7302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</p:sldLayoutIdLst>
  <p:hf hdr="0" ft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/>
          <a:ea typeface="ＭＳ Ｐゴシック" charset="-128"/>
          <a:cs typeface="Georgia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38443C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-105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900"/>
        </a:spcAft>
        <a:buClr>
          <a:srgbClr val="800000"/>
        </a:buClr>
        <a:buSzPct val="75000"/>
        <a:buFont typeface="Lucida Grande" charset="0"/>
        <a:buChar char="►"/>
        <a:defRPr sz="2400" b="1">
          <a:solidFill>
            <a:srgbClr val="3A443C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365125" algn="l" rtl="0" eaLnBrk="0" fontAlgn="base" hangingPunct="0">
        <a:spcBef>
          <a:spcPct val="0"/>
        </a:spcBef>
        <a:spcAft>
          <a:spcPts val="900"/>
        </a:spcAft>
        <a:buClr>
          <a:srgbClr val="621F18"/>
        </a:buClr>
        <a:buFont typeface="Wingdings 3" pitchFamily="18" charset="2"/>
        <a:buChar char=""/>
        <a:defRPr sz="2400" b="1">
          <a:solidFill>
            <a:srgbClr val="3A443C"/>
          </a:solidFill>
          <a:latin typeface="+mn-lt"/>
          <a:ea typeface="ＭＳ Ｐゴシック" pitchFamily="-105" charset="-128"/>
        </a:defRPr>
      </a:lvl2pPr>
      <a:lvl3pPr marL="639763" indent="-285750" algn="l" rtl="0" eaLnBrk="0" fontAlgn="base" hangingPunct="0">
        <a:spcBef>
          <a:spcPct val="0"/>
        </a:spcBef>
        <a:spcAft>
          <a:spcPts val="800"/>
        </a:spcAft>
        <a:buClr>
          <a:srgbClr val="617367"/>
        </a:buClr>
        <a:buFont typeface="Wingdings 3" pitchFamily="18" charset="2"/>
        <a:buChar char=""/>
        <a:defRPr sz="2200" b="1">
          <a:solidFill>
            <a:srgbClr val="3A443C"/>
          </a:solidFill>
          <a:latin typeface="+mn-lt"/>
          <a:ea typeface="ＭＳ Ｐゴシック" pitchFamily="-105" charset="-128"/>
        </a:defRPr>
      </a:lvl3pPr>
      <a:lvl4pPr marL="914400" indent="457200" algn="l" rtl="0" eaLnBrk="0" fontAlgn="base" hangingPunct="0">
        <a:spcBef>
          <a:spcPct val="0"/>
        </a:spcBef>
        <a:spcAft>
          <a:spcPts val="400"/>
        </a:spcAft>
        <a:buClr>
          <a:srgbClr val="9AA088"/>
        </a:buClr>
        <a:buFont typeface="Wingdings 3" pitchFamily="18" charset="2"/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4pPr>
      <a:lvl5pPr marL="1143000" indent="685800" algn="l" rtl="0" eaLnBrk="0" fontAlgn="base" hangingPunct="0">
        <a:spcBef>
          <a:spcPct val="0"/>
        </a:spcBef>
        <a:spcAft>
          <a:spcPts val="400"/>
        </a:spcAft>
        <a:defRPr sz="2200" b="1">
          <a:solidFill>
            <a:srgbClr val="617367"/>
          </a:solidFill>
          <a:latin typeface="+mn-lt"/>
          <a:ea typeface="ＭＳ Ｐゴシック" pitchFamily="-105" charset="-128"/>
        </a:defRPr>
      </a:lvl5pPr>
      <a:lvl6pPr marL="25146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6pPr>
      <a:lvl7pPr marL="29718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7pPr>
      <a:lvl8pPr marL="34290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8pPr>
      <a:lvl9pPr marL="3886200" algn="l" rtl="0" fontAlgn="base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7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Georgia"/>
                <a:cs typeface="Georgia"/>
              </a:rPr>
              <a:t>Click to edit Master title style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71600" y="29718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chemeClr val="bg1"/>
                </a:solidFill>
                <a:latin typeface="Georgia" pitchFamily="-105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/>
              <a:t>Click to edit Master subtitle style</a:t>
            </a:r>
          </a:p>
        </p:txBody>
      </p:sp>
      <p:pic>
        <p:nvPicPr>
          <p:cNvPr id="1028" name="Picture 15" descr="SFCTA-logo--2col-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600" y="38862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685800" y="5486400"/>
            <a:ext cx="77724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cs typeface="Franklin Gothic Medium"/>
              </a:rPr>
              <a:t>SAN FRANCISCO COUNTY TRANSPORTATION AUTHORITY</a:t>
            </a:r>
          </a:p>
          <a:p>
            <a:pPr>
              <a:defRPr/>
            </a:pPr>
            <a:r>
              <a:rPr lang="en-US" dirty="0">
                <a:cs typeface="Franklin Gothic Medium"/>
              </a:rPr>
              <a:t>SAN FRANCISCO MUNICIPAL TRANSPORTATION AGENCY</a:t>
            </a:r>
          </a:p>
        </p:txBody>
      </p:sp>
      <p:pic>
        <p:nvPicPr>
          <p:cNvPr id="1030" name="Picture 5" descr="SFMTA-2012Logo-Portrait-no_b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1079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>
          <a:xfrm>
            <a:off x="685800" y="457200"/>
            <a:ext cx="7772400" cy="2286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Georgia"/>
                <a:cs typeface="Georgia"/>
              </a:rPr>
              <a:t>Click to edit Master title style</a:t>
            </a: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>
          <a:xfrm>
            <a:off x="1371600" y="29718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kern="1200">
                <a:solidFill>
                  <a:schemeClr val="bg1"/>
                </a:solidFill>
                <a:latin typeface="Georgia" pitchFamily="-105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/>
              <a:t>Click to edit Master subtitle style</a:t>
            </a:r>
          </a:p>
        </p:txBody>
      </p:sp>
      <p:pic>
        <p:nvPicPr>
          <p:cNvPr id="12" name="Picture 15" descr="SFCTA-logo--2col-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4114800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 txBox="1">
            <a:spLocks noChangeArrowheads="1"/>
          </p:cNvSpPr>
          <p:nvPr userDrawn="1"/>
        </p:nvSpPr>
        <p:spPr>
          <a:xfrm>
            <a:off x="1660525" y="5641975"/>
            <a:ext cx="5807075" cy="3016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3A443C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cs typeface="Franklin Gothic Medium"/>
              </a:rPr>
              <a:t>SAN FRANCISCO COUNTY TRANSPORTATION AUTHORITY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ctrTitle"/>
          </p:nvPr>
        </p:nvSpPr>
        <p:spPr bwMode="auto">
          <a:xfrm>
            <a:off x="457200" y="457200"/>
            <a:ext cx="8229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>Geary Bus Rapid Transit Project</a:t>
            </a:r>
            <a:br>
              <a:rPr lang="en-US" altLang="en-US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/>
            </a:r>
            <a:br>
              <a:rPr lang="en-US" altLang="en-US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>Presentation to the </a:t>
            </a:r>
            <a:br>
              <a:rPr lang="en-US" altLang="en-US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>San Francisco Youth Commission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6250469"/>
            <a:ext cx="2590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3A443C"/>
                </a:solidFill>
                <a:latin typeface="+mn-lt"/>
                <a:ea typeface="+mn-ea"/>
              </a:rPr>
              <a:t>May 23, 2016</a:t>
            </a:r>
          </a:p>
        </p:txBody>
      </p:sp>
    </p:spTree>
    <p:extLst>
      <p:ext uri="{BB962C8B-B14F-4D97-AF65-F5344CB8AC3E}">
        <p14:creationId xmlns:p14="http://schemas.microsoft.com/office/powerpoint/2010/main" val="409429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B9904-475F-44F8-9C04-4B978CB8EED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2880"/>
            <a:ext cx="6324600" cy="10363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/>
                <a:ea typeface="ＭＳ Ｐゴシック" charset="-128"/>
                <a:cs typeface="Georgia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9pPr>
          </a:lstStyle>
          <a:p>
            <a:r>
              <a:rPr lang="en-US" kern="0"/>
              <a:t>Approval Actions</a:t>
            </a:r>
            <a:br>
              <a:rPr lang="en-US" kern="0"/>
            </a:br>
            <a:r>
              <a:rPr lang="en-US" sz="1600" kern="0"/>
              <a:t>*Subject to change</a:t>
            </a:r>
            <a:r>
              <a:rPr lang="en-US" sz="1400" kern="0"/>
              <a:t/>
            </a:r>
            <a:br>
              <a:rPr lang="en-US" sz="1400" kern="0"/>
            </a:br>
            <a:endParaRPr lang="en-US" kern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2493648"/>
              </p:ext>
            </p:extLst>
          </p:nvPr>
        </p:nvGraphicFramePr>
        <p:xfrm>
          <a:off x="76200" y="1600200"/>
          <a:ext cx="8991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4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B9904-475F-44F8-9C04-4B978CB8EED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9D9D9"/>
                </a:solidFill>
                <a:latin typeface="Franklin Gothic Medium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509C0805-E561-4122-8F6E-9A2722AD5A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8" y="1368174"/>
            <a:ext cx="7762242" cy="5185026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457200"/>
            <a:ext cx="63246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/>
                <a:ea typeface="ＭＳ Ｐゴシック" charset="-128"/>
                <a:cs typeface="Georgia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9pPr>
          </a:lstStyle>
          <a:p>
            <a:r>
              <a:rPr lang="en-US" kern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780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ctrTitle"/>
          </p:nvPr>
        </p:nvSpPr>
        <p:spPr bwMode="auto">
          <a:xfrm>
            <a:off x="457200" y="762000"/>
            <a:ext cx="82296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>For More Information:</a:t>
            </a:r>
            <a:br>
              <a:rPr lang="en-US" altLang="en-US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/>
            </a:r>
            <a:br>
              <a:rPr lang="en-US" altLang="en-US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>CONTACT</a:t>
            </a:r>
            <a:br>
              <a:rPr lang="en-US" altLang="en-US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sz="3000" dirty="0">
                <a:latin typeface="Georgia" pitchFamily="18" charset="0"/>
                <a:ea typeface="ＭＳ Ｐゴシック" pitchFamily="34" charset="-128"/>
              </a:rPr>
              <a:t>Colin Dentel-Post, Geary BRT Project Manager</a:t>
            </a:r>
            <a:br>
              <a:rPr lang="en-US" altLang="en-US" sz="3000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sz="3000" dirty="0">
                <a:latin typeface="Georgia" pitchFamily="18" charset="0"/>
                <a:ea typeface="ＭＳ Ｐゴシック" pitchFamily="34" charset="-128"/>
              </a:rPr>
              <a:t>colin.dentel-post@sfcta.org</a:t>
            </a:r>
            <a:br>
              <a:rPr lang="en-US" altLang="en-US" sz="3000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sz="3000" dirty="0">
                <a:latin typeface="Georgia" pitchFamily="18" charset="0"/>
                <a:ea typeface="ＭＳ Ｐゴシック" pitchFamily="34" charset="-128"/>
              </a:rPr>
              <a:t>Gearybrt.org</a:t>
            </a:r>
            <a:br>
              <a:rPr lang="en-US" altLang="en-US" sz="3000" dirty="0">
                <a:latin typeface="Georgia" pitchFamily="18" charset="0"/>
                <a:ea typeface="ＭＳ Ｐゴシック" pitchFamily="34" charset="-128"/>
              </a:rPr>
            </a:br>
            <a:r>
              <a:rPr lang="en-US" altLang="en-US" dirty="0">
                <a:latin typeface="Georgia" pitchFamily="18" charset="0"/>
                <a:ea typeface="ＭＳ Ｐゴシック" pitchFamily="34" charset="-128"/>
              </a:rPr>
              <a:t/>
            </a:r>
            <a:br>
              <a:rPr lang="en-US" altLang="en-US" dirty="0">
                <a:latin typeface="Georgia" pitchFamily="18" charset="0"/>
                <a:ea typeface="ＭＳ Ｐゴシック" pitchFamily="34" charset="-128"/>
              </a:rPr>
            </a:br>
            <a:endParaRPr lang="en-US" altLang="en-US" dirty="0"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6250469"/>
            <a:ext cx="2590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3A443C"/>
                </a:solidFill>
                <a:latin typeface="+mn-lt"/>
                <a:ea typeface="+mn-ea"/>
              </a:rPr>
              <a:t>April 14, 2016</a:t>
            </a:r>
          </a:p>
        </p:txBody>
      </p:sp>
    </p:spTree>
    <p:extLst>
      <p:ext uri="{BB962C8B-B14F-4D97-AF65-F5344CB8AC3E}">
        <p14:creationId xmlns:p14="http://schemas.microsoft.com/office/powerpoint/2010/main" val="17989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563C"/>
                </a:solidFill>
              </a:rPr>
              <a:t>Why Geary?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372130"/>
            <a:ext cx="4191000" cy="4952470"/>
          </a:xfrm>
        </p:spPr>
        <p:txBody>
          <a:bodyPr/>
          <a:lstStyle/>
          <a:p>
            <a:r>
              <a:rPr lang="en-US" sz="2400" b="0" dirty="0"/>
              <a:t>50,000 daily passengers</a:t>
            </a:r>
          </a:p>
          <a:p>
            <a:pPr lvl="2"/>
            <a:r>
              <a:rPr lang="en-US" sz="1800" b="0" dirty="0"/>
              <a:t>Nearly as many as </a:t>
            </a:r>
            <a:r>
              <a:rPr lang="en-US" sz="1800" b="0" dirty="0" err="1"/>
              <a:t>Caltrain</a:t>
            </a:r>
            <a:r>
              <a:rPr lang="en-US" sz="1800" b="0" dirty="0"/>
              <a:t>!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2400" b="0" dirty="0"/>
              <a:t>Buses are slow, unreliable, and crowded</a:t>
            </a:r>
          </a:p>
          <a:p>
            <a:pPr lvl="2"/>
            <a:r>
              <a:rPr lang="en-US" sz="1800" dirty="0"/>
              <a:t>Mixed traffic</a:t>
            </a:r>
          </a:p>
          <a:p>
            <a:pPr lvl="2"/>
            <a:r>
              <a:rPr lang="en-US" sz="1800" dirty="0"/>
              <a:t>Double parking</a:t>
            </a:r>
          </a:p>
          <a:p>
            <a:pPr lvl="2"/>
            <a:r>
              <a:rPr lang="en-US" sz="1800" dirty="0"/>
              <a:t>Insufficient space at bus stops</a:t>
            </a:r>
            <a:endParaRPr lang="en-US" sz="1800" b="0" dirty="0"/>
          </a:p>
          <a:p>
            <a:r>
              <a:rPr lang="en-US" sz="2400" b="0" dirty="0"/>
              <a:t>High-injury corridor</a:t>
            </a:r>
          </a:p>
          <a:p>
            <a:pPr lvl="2"/>
            <a:r>
              <a:rPr lang="en-US" sz="1800" dirty="0"/>
              <a:t>390 injury collisions between </a:t>
            </a:r>
            <a:r>
              <a:rPr lang="en-US" sz="1800" dirty="0" smtClean="0"/>
              <a:t>2005-2011 (7 times more likely to have an injury collision than rest of city)</a:t>
            </a:r>
            <a:endParaRPr lang="en-US" sz="1800" dirty="0"/>
          </a:p>
          <a:p>
            <a:pPr lvl="2"/>
            <a:r>
              <a:rPr lang="en-US" sz="1800" b="0" dirty="0"/>
              <a:t>Buses difficult to board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442" r="10002"/>
          <a:stretch/>
        </p:blipFill>
        <p:spPr>
          <a:xfrm>
            <a:off x="4953000" y="1600200"/>
            <a:ext cx="4081916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1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6553200" cy="808037"/>
          </a:xfrm>
        </p:spPr>
        <p:txBody>
          <a:bodyPr>
            <a:normAutofit/>
          </a:bodyPr>
          <a:lstStyle/>
          <a:p>
            <a:r>
              <a:rPr lang="en-US" dirty="0"/>
              <a:t>What is BRT?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372130"/>
            <a:ext cx="4034707" cy="4572000"/>
          </a:xfrm>
        </p:spPr>
        <p:txBody>
          <a:bodyPr/>
          <a:lstStyle/>
          <a:p>
            <a:r>
              <a:rPr lang="en-US" sz="2000" b="0" dirty="0"/>
              <a:t>Dedicated transit lanes</a:t>
            </a:r>
          </a:p>
          <a:p>
            <a:r>
              <a:rPr lang="en-US" sz="2000" b="0" dirty="0"/>
              <a:t>High-quality stations</a:t>
            </a:r>
          </a:p>
          <a:p>
            <a:r>
              <a:rPr lang="en-US" sz="2000" b="0" dirty="0"/>
              <a:t>Improved streetscape, safety, and accessibility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0" dirty="0"/>
              <a:t>Why BRT, why not rail?</a:t>
            </a:r>
          </a:p>
          <a:p>
            <a:r>
              <a:rPr lang="en-US" sz="2000" b="0" dirty="0"/>
              <a:t>Fraction (1/10</a:t>
            </a:r>
            <a:r>
              <a:rPr lang="en-US" sz="2000" b="0" baseline="30000" dirty="0"/>
              <a:t>th</a:t>
            </a:r>
            <a:r>
              <a:rPr lang="en-US" sz="2000" b="0" dirty="0" smtClean="0"/>
              <a:t>) </a:t>
            </a:r>
            <a:r>
              <a:rPr lang="en-US" sz="2000" b="0" dirty="0"/>
              <a:t>of the cost</a:t>
            </a:r>
          </a:p>
          <a:p>
            <a:r>
              <a:rPr lang="en-US" sz="2000" b="0" dirty="0"/>
              <a:t>Quicker implementation</a:t>
            </a:r>
          </a:p>
          <a:p>
            <a:r>
              <a:rPr lang="en-US" sz="2000" b="0" dirty="0"/>
              <a:t>High performance and </a:t>
            </a:r>
            <a:r>
              <a:rPr lang="en-US" sz="2000" b="0" dirty="0" smtClean="0"/>
              <a:t>big benefits</a:t>
            </a:r>
            <a:endParaRPr lang="en-US" sz="2800" b="0" dirty="0"/>
          </a:p>
        </p:txBody>
      </p:sp>
      <p:pic>
        <p:nvPicPr>
          <p:cNvPr id="1027" name="Picture 3" descr="Z:\BRT Geary\Communications and Outreach Staging EIR-EIS\Graphics\1280px-Av_Américas_Transmilenio_Mundo_Avent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0"/>
          <a:stretch/>
        </p:blipFill>
        <p:spPr bwMode="auto">
          <a:xfrm>
            <a:off x="4574341" y="1614377"/>
            <a:ext cx="4235937" cy="380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03904" y="5414557"/>
            <a:ext cx="2606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Bogota Colombia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TransMilenio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860"/>
            <a:ext cx="6324600" cy="914400"/>
          </a:xfrm>
        </p:spPr>
        <p:txBody>
          <a:bodyPr anchor="ctr"/>
          <a:lstStyle/>
          <a:p>
            <a:r>
              <a:rPr lang="en-US" dirty="0" smtClean="0"/>
              <a:t>Community Input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8334E-93D8-45E7-92BC-520E3C6ED88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598" y="1068205"/>
            <a:ext cx="5346102" cy="51999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75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pitchFamily="18" charset="2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pitchFamily="18" charset="2"/>
              <a:buChar char=""/>
              <a:defRPr sz="22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pitchFamily="18" charset="2"/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defTabSz="914377">
              <a:buSzPct val="100000"/>
              <a:buNone/>
            </a:pPr>
            <a:r>
              <a:rPr lang="en-US" altLang="en-US" sz="2000" kern="0" dirty="0" smtClean="0">
                <a:ea typeface="ＭＳ Ｐゴシック" pitchFamily="34" charset="-128"/>
              </a:rPr>
              <a:t>A snapshot of Past </a:t>
            </a:r>
            <a:r>
              <a:rPr lang="en-US" altLang="en-US" sz="2000" kern="0" dirty="0">
                <a:ea typeface="ＭＳ Ｐゴシック" pitchFamily="34" charset="-128"/>
              </a:rPr>
              <a:t>E</a:t>
            </a:r>
            <a:r>
              <a:rPr lang="en-US" altLang="en-US" sz="2000" kern="0" dirty="0" smtClean="0">
                <a:ea typeface="ＭＳ Ｐゴシック" pitchFamily="34" charset="-128"/>
              </a:rPr>
              <a:t>ngagement</a:t>
            </a:r>
            <a:endParaRPr lang="en-US" altLang="en-US" sz="2000" kern="0" dirty="0">
              <a:ea typeface="ＭＳ Ｐゴシック" pitchFamily="34" charset="-128"/>
            </a:endParaRPr>
          </a:p>
          <a:p>
            <a:pPr defTabSz="914377">
              <a:buSzPct val="100000"/>
            </a:pPr>
            <a:r>
              <a:rPr lang="en-US" altLang="en-US" sz="1800" b="0" kern="0" dirty="0" smtClean="0">
                <a:ea typeface="ＭＳ Ｐゴシック" pitchFamily="34" charset="-128"/>
              </a:rPr>
              <a:t>Major public meetings held</a:t>
            </a:r>
            <a:endParaRPr lang="en-US" altLang="en-US" sz="1800" b="0" kern="0" dirty="0">
              <a:ea typeface="ＭＳ Ｐゴシック" pitchFamily="34" charset="-128"/>
            </a:endParaRPr>
          </a:p>
          <a:p>
            <a:pPr lvl="2" defTabSz="914377">
              <a:buSzPct val="100000"/>
            </a:pPr>
            <a:r>
              <a:rPr lang="en-US" altLang="en-US" sz="1600" b="0" kern="0" dirty="0">
                <a:ea typeface="ＭＳ Ｐゴシック" pitchFamily="34" charset="-128"/>
              </a:rPr>
              <a:t>Summer 2012: update on alternatives</a:t>
            </a:r>
          </a:p>
          <a:p>
            <a:pPr lvl="2" defTabSz="914377">
              <a:buSzPct val="100000"/>
            </a:pPr>
            <a:r>
              <a:rPr lang="en-US" altLang="en-US" sz="1600" b="0" kern="0" dirty="0">
                <a:ea typeface="ＭＳ Ｐゴシック" pitchFamily="34" charset="-128"/>
              </a:rPr>
              <a:t>Winter 2013/14: selection of staff-recommended alternative (SRA)</a:t>
            </a:r>
          </a:p>
          <a:p>
            <a:pPr lvl="2" defTabSz="914377">
              <a:buSzPct val="100000"/>
            </a:pPr>
            <a:r>
              <a:rPr lang="en-US" altLang="en-US" sz="1600" b="0" kern="0" dirty="0">
                <a:ea typeface="ＭＳ Ｐゴシック" pitchFamily="34" charset="-128"/>
              </a:rPr>
              <a:t>Fall 2015: draft environmental document release</a:t>
            </a:r>
          </a:p>
          <a:p>
            <a:pPr defTabSz="914377">
              <a:buSzPct val="100000"/>
            </a:pPr>
            <a:r>
              <a:rPr lang="en-US" altLang="en-US" sz="1800" b="0" kern="0" dirty="0" smtClean="0">
                <a:ea typeface="ＭＳ Ｐゴシック" pitchFamily="34" charset="-128"/>
              </a:rPr>
              <a:t>Over 200 community presentations provided to stakeholders along the corridor</a:t>
            </a:r>
            <a:endParaRPr lang="en-US" altLang="en-US" sz="1800" b="0" kern="0" dirty="0">
              <a:ea typeface="ＭＳ Ｐゴシック" pitchFamily="34" charset="-128"/>
            </a:endParaRPr>
          </a:p>
          <a:p>
            <a:pPr defTabSz="914377">
              <a:buSzPct val="100000"/>
            </a:pPr>
            <a:r>
              <a:rPr lang="en-US" altLang="en-US" sz="1800" b="0" kern="0" dirty="0" smtClean="0">
                <a:ea typeface="ＭＳ Ｐゴシック" pitchFamily="34" charset="-128"/>
              </a:rPr>
              <a:t>Regular </a:t>
            </a:r>
            <a:r>
              <a:rPr lang="en-US" altLang="en-US" sz="1800" b="0" kern="0" dirty="0">
                <a:ea typeface="ＭＳ Ｐゴシック" pitchFamily="34" charset="-128"/>
              </a:rPr>
              <a:t>Geary Citizens Advisory </a:t>
            </a:r>
            <a:r>
              <a:rPr lang="en-US" altLang="en-US" sz="1800" b="0" kern="0" dirty="0" smtClean="0">
                <a:ea typeface="ＭＳ Ｐゴシック" pitchFamily="34" charset="-128"/>
              </a:rPr>
              <a:t>Committee Meetings with representatives from across the corridor</a:t>
            </a:r>
            <a:endParaRPr lang="en-US" altLang="en-US" sz="1800" b="0" kern="0" dirty="0">
              <a:ea typeface="ＭＳ Ｐゴシック" pitchFamily="34" charset="-128"/>
            </a:endParaRPr>
          </a:p>
          <a:p>
            <a:pPr defTabSz="914377">
              <a:buSzPct val="100000"/>
            </a:pPr>
            <a:r>
              <a:rPr lang="en-US" altLang="en-US" sz="1800" b="0" kern="0" dirty="0">
                <a:ea typeface="ＭＳ Ｐゴシック" pitchFamily="34" charset="-128"/>
              </a:rPr>
              <a:t>Geary corridor visitor </a:t>
            </a:r>
            <a:r>
              <a:rPr lang="en-US" altLang="en-US" sz="1800" b="0" kern="0" dirty="0" smtClean="0">
                <a:ea typeface="ＭＳ Ｐゴシック" pitchFamily="34" charset="-128"/>
              </a:rPr>
              <a:t>survey conducted in 2013</a:t>
            </a:r>
            <a:endParaRPr lang="en-US" altLang="en-US" sz="1800" b="0" kern="0" dirty="0">
              <a:ea typeface="ＭＳ Ｐゴシック" pitchFamily="34" charset="-128"/>
            </a:endParaRPr>
          </a:p>
          <a:p>
            <a:pPr defTabSz="914377">
              <a:buSzPct val="100000"/>
            </a:pPr>
            <a:r>
              <a:rPr lang="en-US" altLang="en-US" sz="1800" b="0" kern="0" dirty="0">
                <a:ea typeface="ＭＳ Ｐゴシック" pitchFamily="34" charset="-128"/>
              </a:rPr>
              <a:t>Merchant door-to-door </a:t>
            </a:r>
            <a:r>
              <a:rPr lang="en-US" altLang="en-US" sz="1800" b="0" kern="0" dirty="0" smtClean="0">
                <a:ea typeface="ＭＳ Ｐゴシック" pitchFamily="34" charset="-128"/>
              </a:rPr>
              <a:t>survey conducted in </a:t>
            </a:r>
            <a:r>
              <a:rPr lang="en-US" altLang="en-US" sz="1800" b="0" kern="0" dirty="0">
                <a:ea typeface="ＭＳ Ｐゴシック" pitchFamily="34" charset="-128"/>
              </a:rPr>
              <a:t>2013</a:t>
            </a:r>
          </a:p>
          <a:p>
            <a:pPr defTabSz="914377">
              <a:buSzPct val="100000"/>
            </a:pPr>
            <a:r>
              <a:rPr lang="en-US" altLang="en-US" sz="1800" b="0" kern="0" dirty="0" smtClean="0">
                <a:ea typeface="ＭＳ Ｐゴシック" pitchFamily="34" charset="-128"/>
              </a:rPr>
              <a:t>Regular web</a:t>
            </a:r>
            <a:r>
              <a:rPr lang="en-US" altLang="en-US" sz="1800" b="0" kern="0" dirty="0">
                <a:ea typeface="ＭＳ Ｐゴシック" pitchFamily="34" charset="-128"/>
              </a:rPr>
              <a:t>, email, and social </a:t>
            </a:r>
            <a:r>
              <a:rPr lang="en-US" altLang="en-US" sz="1800" b="0" kern="0" dirty="0" smtClean="0">
                <a:ea typeface="ＭＳ Ｐゴシック" pitchFamily="34" charset="-128"/>
              </a:rPr>
              <a:t>media project updates</a:t>
            </a:r>
          </a:p>
          <a:p>
            <a:pPr defTabSz="914377">
              <a:buSzPct val="100000"/>
            </a:pPr>
            <a:r>
              <a:rPr lang="en-US" altLang="en-US" sz="1800" b="0" kern="0" dirty="0" smtClean="0">
                <a:ea typeface="ＭＳ Ｐゴシック" pitchFamily="34" charset="-128"/>
              </a:rPr>
              <a:t>Ongoing working group meetings</a:t>
            </a:r>
            <a:endParaRPr lang="en-US" altLang="en-US" sz="1800" b="0" kern="0" dirty="0">
              <a:ea typeface="ＭＳ Ｐゴシック" pitchFamily="34" charset="-128"/>
            </a:endParaRPr>
          </a:p>
        </p:txBody>
      </p:sp>
      <p:pic>
        <p:nvPicPr>
          <p:cNvPr id="6" name="Picture 2" descr="M:\Projects\Consulting Services\2769 Geary BRT\Outreach\Meetings\June 2012 Project Update\01 Richmond Rec Center_062512\Photos_6.25.12\DSC037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55"/>
          <a:stretch/>
        </p:blipFill>
        <p:spPr bwMode="auto">
          <a:xfrm>
            <a:off x="5574700" y="1473170"/>
            <a:ext cx="3340700" cy="2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00" y="3668202"/>
            <a:ext cx="3340699" cy="25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5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B9904-475F-44F8-9C04-4B978CB8EED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1000" y="1219200"/>
            <a:ext cx="487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60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pitchFamily="18" charset="2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pitchFamily="18" charset="2"/>
              <a:buChar char=""/>
              <a:defRPr sz="22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pitchFamily="18" charset="2"/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lvl="1" indent="0" eaLnBrk="1" hangingPunct="1">
              <a:buNone/>
            </a:pPr>
            <a:r>
              <a:rPr lang="en-US" altLang="en-US" sz="2200" kern="0" dirty="0">
                <a:ea typeface="ＭＳ Ｐゴシック" pitchFamily="34" charset="-128"/>
              </a:rPr>
              <a:t>Project Features </a:t>
            </a:r>
            <a:br>
              <a:rPr lang="en-US" altLang="en-US" sz="2200" kern="0" dirty="0">
                <a:ea typeface="ＭＳ Ｐゴシック" pitchFamily="34" charset="-128"/>
              </a:rPr>
            </a:br>
            <a:endParaRPr lang="en-US" altLang="en-US" sz="2200" kern="0" dirty="0">
              <a:ea typeface="ＭＳ Ｐゴシック" pitchFamily="34" charset="-128"/>
            </a:endParaRPr>
          </a:p>
          <a:p>
            <a:pPr>
              <a:buSzPct val="100000"/>
            </a:pPr>
            <a:r>
              <a:rPr lang="en-US" altLang="en-US" sz="2000" b="0" kern="0" dirty="0">
                <a:ea typeface="ＭＳ Ｐゴシック" pitchFamily="34" charset="-128"/>
              </a:rPr>
              <a:t>Major transit service benefits</a:t>
            </a:r>
          </a:p>
          <a:p>
            <a:pPr lvl="2">
              <a:buSzPct val="100000"/>
            </a:pPr>
            <a:r>
              <a:rPr lang="en-US" altLang="en-US" sz="1800" b="0" kern="0" dirty="0">
                <a:ea typeface="ＭＳ Ｐゴシック" pitchFamily="34" charset="-128"/>
              </a:rPr>
              <a:t>Improvements impact both local and Rapid service</a:t>
            </a:r>
          </a:p>
          <a:p>
            <a:pPr lvl="2">
              <a:buSzPct val="100000"/>
            </a:pPr>
            <a:r>
              <a:rPr lang="en-US" altLang="en-US" sz="1800" b="0" kern="0" dirty="0">
                <a:ea typeface="ＭＳ Ｐゴシック" pitchFamily="34" charset="-128"/>
              </a:rPr>
              <a:t>Up to 20-25% travel time-savings</a:t>
            </a:r>
          </a:p>
          <a:p>
            <a:pPr lvl="2">
              <a:buSzPct val="100000"/>
            </a:pPr>
            <a:r>
              <a:rPr lang="en-US" altLang="en-US" sz="1800" b="0" kern="0" dirty="0">
                <a:ea typeface="ＭＳ Ｐゴシック" pitchFamily="34" charset="-128"/>
              </a:rPr>
              <a:t>Up to 20% more reliable service</a:t>
            </a:r>
          </a:p>
          <a:p>
            <a:pPr lvl="2">
              <a:spcAft>
                <a:spcPts val="2400"/>
              </a:spcAft>
              <a:buSzPct val="100000"/>
            </a:pPr>
            <a:r>
              <a:rPr lang="en-US" altLang="en-US" sz="1800" b="0" kern="0" dirty="0">
                <a:solidFill>
                  <a:schemeClr val="accent6"/>
                </a:solidFill>
                <a:ea typeface="ＭＳ Ｐゴシック" pitchFamily="34" charset="-128"/>
              </a:rPr>
              <a:t>Helps service </a:t>
            </a:r>
            <a:r>
              <a:rPr lang="en-US" altLang="en-US" sz="1800" i="1" kern="0" dirty="0">
                <a:solidFill>
                  <a:schemeClr val="accent6"/>
                </a:solidFill>
                <a:ea typeface="ＭＳ Ｐゴシック" pitchFamily="34" charset="-128"/>
              </a:rPr>
              <a:t>all day</a:t>
            </a:r>
            <a:r>
              <a:rPr lang="en-US" altLang="en-US" sz="1800" b="0" kern="0" dirty="0">
                <a:solidFill>
                  <a:schemeClr val="accent6"/>
                </a:solidFill>
                <a:ea typeface="ＭＳ Ｐゴシック" pitchFamily="34" charset="-128"/>
              </a:rPr>
              <a:t>, not just rush </a:t>
            </a:r>
            <a:r>
              <a:rPr lang="en-US" altLang="en-US" sz="1800" b="0" kern="0" dirty="0" smtClean="0">
                <a:solidFill>
                  <a:schemeClr val="accent6"/>
                </a:solidFill>
                <a:ea typeface="ＭＳ Ｐゴシック" pitchFamily="34" charset="-128"/>
              </a:rPr>
              <a:t>hour</a:t>
            </a:r>
            <a:endParaRPr lang="en-US" altLang="en-US" sz="2000" b="0" kern="0" dirty="0">
              <a:solidFill>
                <a:schemeClr val="accent6"/>
              </a:solidFill>
              <a:ea typeface="ＭＳ Ｐゴシック" pitchFamily="34" charset="-128"/>
            </a:endParaRPr>
          </a:p>
          <a:p>
            <a:pPr>
              <a:spcAft>
                <a:spcPts val="2400"/>
              </a:spcAft>
              <a:buSzPct val="100000"/>
            </a:pPr>
            <a:r>
              <a:rPr lang="en-US" altLang="en-US" sz="2000" b="0" kern="0" dirty="0">
                <a:ea typeface="ＭＳ Ｐゴシック" pitchFamily="34" charset="-128"/>
              </a:rPr>
              <a:t>Larger, more accessible </a:t>
            </a:r>
            <a:r>
              <a:rPr lang="en-US" altLang="en-US" sz="2000" b="0" kern="0" dirty="0" smtClean="0">
                <a:ea typeface="ＭＳ Ｐゴシック" pitchFamily="34" charset="-128"/>
              </a:rPr>
              <a:t>stations</a:t>
            </a:r>
            <a:endParaRPr lang="en-US" altLang="en-US" sz="2000" b="0" kern="0" dirty="0">
              <a:ea typeface="ＭＳ Ｐゴシック" pitchFamily="34" charset="-128"/>
            </a:endParaRPr>
          </a:p>
          <a:p>
            <a:pPr>
              <a:spcAft>
                <a:spcPts val="2400"/>
              </a:spcAft>
              <a:buSzPct val="100000"/>
            </a:pPr>
            <a:r>
              <a:rPr lang="en-US" altLang="en-US" sz="2000" b="0" kern="0" dirty="0" smtClean="0">
                <a:ea typeface="ＭＳ Ｐゴシック" pitchFamily="34" charset="-128"/>
              </a:rPr>
              <a:t>Pedestrian safety improvements</a:t>
            </a:r>
          </a:p>
          <a:p>
            <a:pPr>
              <a:spcAft>
                <a:spcPts val="2400"/>
              </a:spcAft>
              <a:buSzPct val="100000"/>
            </a:pPr>
            <a:r>
              <a:rPr lang="en-US" altLang="en-US" sz="2000" b="0" kern="0" dirty="0" smtClean="0">
                <a:ea typeface="ＭＳ Ｐゴシック" pitchFamily="34" charset="-128"/>
              </a:rPr>
              <a:t>Complete street benefits everyone</a:t>
            </a:r>
            <a:br>
              <a:rPr lang="en-US" altLang="en-US" sz="2000" b="0" kern="0" dirty="0" smtClean="0">
                <a:ea typeface="ＭＳ Ｐゴシック" pitchFamily="34" charset="-128"/>
              </a:rPr>
            </a:br>
            <a:endParaRPr lang="en-US" altLang="en-US" sz="2000" b="0" kern="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en-US" sz="2200" kern="0" dirty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16" t="11739" b="14566"/>
          <a:stretch/>
        </p:blipFill>
        <p:spPr>
          <a:xfrm>
            <a:off x="5250024" y="1692291"/>
            <a:ext cx="3505200" cy="191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458" b="24630"/>
          <a:stretch/>
        </p:blipFill>
        <p:spPr>
          <a:xfrm>
            <a:off x="5257800" y="3740941"/>
            <a:ext cx="3497424" cy="2490353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04800" y="182880"/>
            <a:ext cx="6477000" cy="10363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/>
                <a:ea typeface="ＭＳ Ｐゴシック" charset="-128"/>
                <a:cs typeface="Georgia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9pPr>
          </a:lstStyle>
          <a:p>
            <a:r>
              <a:rPr lang="en-US" kern="0"/>
              <a:t/>
            </a:r>
            <a:br>
              <a:rPr lang="en-US" kern="0"/>
            </a:br>
            <a:r>
              <a:rPr lang="en-US" kern="0"/>
              <a:t>What will BRT do for Geary?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4330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B9904-475F-44F8-9C04-4B978CB8EED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33800" y="6303507"/>
            <a:ext cx="5583238" cy="5152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/>
                <a:ea typeface="ＭＳ Ｐゴシック" charset="-128"/>
                <a:cs typeface="Georgia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9pPr>
          </a:lstStyle>
          <a:p>
            <a:pPr marL="354013" lvl="2">
              <a:spcAft>
                <a:spcPts val="800"/>
              </a:spcAft>
              <a:buClr>
                <a:srgbClr val="617367"/>
              </a:buClr>
            </a:pPr>
            <a:r>
              <a:rPr lang="en-US" altLang="en-US" sz="1800" kern="0" dirty="0">
                <a:solidFill>
                  <a:srgbClr val="3A443C"/>
                </a:solidFill>
                <a:latin typeface="+mn-lt"/>
                <a:ea typeface="ＭＳ Ｐゴシック" pitchFamily="-105" charset="-128"/>
              </a:rPr>
              <a:t>*Reflects Staff-Recommended Alternative 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79248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fld id="{E825D652-FB7B-41C3-A183-03C8861007E1}" type="slidenum">
              <a:rPr lang="en-US" altLang="en-US" smtClean="0">
                <a:solidFill>
                  <a:srgbClr val="D9D9D9"/>
                </a:solidFill>
                <a:latin typeface="Franklin Gothic Medium" pitchFamily="34" charset="0"/>
              </a:rPr>
              <a:pPr eaLnBrk="1" hangingPunct="1"/>
              <a:t>6</a:t>
            </a:fld>
            <a:endParaRPr lang="en-US" altLang="en-US">
              <a:solidFill>
                <a:srgbClr val="D9D9D9"/>
              </a:solidFill>
              <a:latin typeface="Franklin Gothic Medium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2486818" y="3385344"/>
            <a:ext cx="792163" cy="210820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84F26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5257006" y="3898107"/>
            <a:ext cx="792163" cy="107315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84F26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4156868" y="4001294"/>
            <a:ext cx="792163" cy="87630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84F26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5475" y="4980404"/>
            <a:ext cx="199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3A443C"/>
                </a:solidFill>
                <a:latin typeface="+mj-lt"/>
              </a:rPr>
              <a:t>Palm/Jordan to 27</a:t>
            </a:r>
            <a:r>
              <a:rPr lang="en-US" altLang="en-US" b="1" baseline="30000" dirty="0">
                <a:solidFill>
                  <a:srgbClr val="3A443C"/>
                </a:solidFill>
                <a:latin typeface="+mj-lt"/>
              </a:rPr>
              <a:t>th</a:t>
            </a:r>
            <a:r>
              <a:rPr lang="en-US" altLang="en-US" b="1" dirty="0">
                <a:solidFill>
                  <a:srgbClr val="3A443C"/>
                </a:solidFill>
                <a:latin typeface="+mj-lt"/>
              </a:rPr>
              <a:t> 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997325" y="4976812"/>
            <a:ext cx="1008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A443C"/>
                </a:solidFill>
                <a:latin typeface="+mn-lt"/>
              </a:rPr>
              <a:t>Masonic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903788" y="4976812"/>
            <a:ext cx="1497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3A443C"/>
                </a:solidFill>
                <a:latin typeface="+mn-lt"/>
              </a:rPr>
              <a:t>Fillmore/</a:t>
            </a:r>
          </a:p>
          <a:p>
            <a:pPr algn="ctr" eaLnBrk="1" hangingPunct="1"/>
            <a:r>
              <a:rPr lang="en-US" altLang="en-US" b="1" dirty="0" err="1">
                <a:solidFill>
                  <a:srgbClr val="3A443C"/>
                </a:solidFill>
                <a:latin typeface="+mn-lt"/>
              </a:rPr>
              <a:t>Japantown</a:t>
            </a:r>
            <a:endParaRPr lang="en-US" altLang="en-US" b="1" dirty="0">
              <a:solidFill>
                <a:srgbClr val="3A443C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3386137"/>
            <a:ext cx="381000" cy="571500"/>
          </a:xfrm>
          <a:prstGeom prst="rect">
            <a:avLst/>
          </a:prstGeom>
          <a:solidFill>
            <a:srgbClr val="384F2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 smtClean="0"/>
              <a:t>Side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270625" y="3390900"/>
            <a:ext cx="2589213" cy="571500"/>
          </a:xfrm>
          <a:prstGeom prst="rect">
            <a:avLst/>
          </a:prstGeom>
          <a:solidFill>
            <a:srgbClr val="91BB7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96850" y="3349625"/>
            <a:ext cx="124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84F26"/>
                </a:solidFill>
                <a:latin typeface="+mn-lt"/>
              </a:rPr>
              <a:t>No bus lanes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270625" y="3486150"/>
            <a:ext cx="261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+mn-lt"/>
              </a:rPr>
              <a:t>Side Lanes (existing)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8800" y="3386137"/>
            <a:ext cx="2155825" cy="571500"/>
          </a:xfrm>
          <a:prstGeom prst="rect">
            <a:avLst/>
          </a:prstGeom>
          <a:solidFill>
            <a:srgbClr val="FF66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3386137"/>
            <a:ext cx="2074863" cy="571500"/>
          </a:xfrm>
          <a:prstGeom prst="rect">
            <a:avLst/>
          </a:prstGeom>
          <a:solidFill>
            <a:srgbClr val="384F2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734425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3850" y="3386137"/>
            <a:ext cx="987425" cy="5715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1747837" y="3336925"/>
            <a:ext cx="2314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+mn-lt"/>
              </a:rPr>
              <a:t>Center Lanes, Consolidated Stops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4181475" y="3486150"/>
            <a:ext cx="191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+mn-lt"/>
              </a:rPr>
              <a:t>Side  Lanes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7188200" y="3159125"/>
            <a:ext cx="792163" cy="255111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84F26"/>
              </a:solidFill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6172200" y="4972049"/>
            <a:ext cx="2872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3A443C"/>
                </a:solidFill>
                <a:latin typeface="+mn-lt"/>
              </a:rPr>
              <a:t>Gough to Market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1157287" y="4261266"/>
            <a:ext cx="792163" cy="363537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84F26"/>
              </a:solidFill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143000" y="4980404"/>
            <a:ext cx="83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3A443C"/>
                </a:solidFill>
                <a:latin typeface="+mj-lt"/>
              </a:rPr>
              <a:t>27th to </a:t>
            </a:r>
            <a:r>
              <a:rPr lang="en-US" altLang="en-US" b="1" dirty="0" smtClean="0">
                <a:solidFill>
                  <a:srgbClr val="3A443C"/>
                </a:solidFill>
                <a:latin typeface="+mj-lt"/>
              </a:rPr>
              <a:t>34th</a:t>
            </a:r>
            <a:endParaRPr lang="en-US" altLang="en-US" b="1" dirty="0">
              <a:solidFill>
                <a:srgbClr val="3A443C"/>
              </a:solidFill>
              <a:latin typeface="+mj-lt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421480" y="3962400"/>
            <a:ext cx="792163" cy="954089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84F2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28600" y="4998084"/>
            <a:ext cx="1071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3A443C"/>
                </a:solidFill>
                <a:latin typeface="+mn-lt"/>
              </a:rPr>
              <a:t>Sutro</a:t>
            </a:r>
            <a:r>
              <a:rPr lang="en-US" altLang="en-US" b="1" dirty="0">
                <a:solidFill>
                  <a:srgbClr val="3A443C"/>
                </a:solidFill>
                <a:latin typeface="+mn-lt"/>
              </a:rPr>
              <a:t> Heights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600" y="498265"/>
            <a:ext cx="80010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60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pitchFamily="18" charset="2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pitchFamily="18" charset="2"/>
              <a:buChar char=""/>
              <a:defRPr sz="22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pitchFamily="18" charset="2"/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spcAft>
                <a:spcPts val="0"/>
              </a:spcAft>
              <a:buSzPct val="100000"/>
              <a:buFont typeface="Lucida Grande" charset="0"/>
              <a:buNone/>
            </a:pPr>
            <a:r>
              <a:rPr lang="en-US" altLang="en-US" sz="3100" b="0" dirty="0">
                <a:solidFill>
                  <a:srgbClr val="38443C"/>
                </a:solidFill>
                <a:latin typeface="Georgia"/>
                <a:cs typeface="Georgia"/>
              </a:rPr>
              <a:t>Overview of Proposed Improvements</a:t>
            </a:r>
            <a:r>
              <a:rPr lang="en-US" altLang="en-US" sz="3100" b="0" kern="0" dirty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74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Lanes: Market St to Palm 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A99C9-88A5-4824-9524-C9156ACA16C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8" name="Picture 4" descr="http://www.sfcta.org/sites/default/files/content/Planning/GearyCorridorBusRapidTransit/images/visualizations/%21Fillmore_ALT2_SIM_Final_rev_lightb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7"/>
          <a:stretch/>
        </p:blipFill>
        <p:spPr bwMode="auto">
          <a:xfrm>
            <a:off x="918513" y="1244803"/>
            <a:ext cx="731108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381000" y="762000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75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pitchFamily="18" charset="2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pitchFamily="18" charset="2"/>
              <a:buChar char=""/>
              <a:defRPr sz="22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pitchFamily="18" charset="2"/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2200" kern="0" dirty="0"/>
              <a:t>Example: Fillmore &amp; Geary</a:t>
            </a:r>
          </a:p>
        </p:txBody>
      </p:sp>
    </p:spTree>
    <p:extLst>
      <p:ext uri="{BB962C8B-B14F-4D97-AF65-F5344CB8AC3E}">
        <p14:creationId xmlns:p14="http://schemas.microsoft.com/office/powerpoint/2010/main" val="32751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Lanes: Palm Ave to 27</a:t>
            </a:r>
            <a:r>
              <a:rPr lang="en-US" baseline="30000" dirty="0"/>
              <a:t>th</a:t>
            </a:r>
            <a:r>
              <a:rPr lang="en-US" dirty="0"/>
              <a:t> 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A99C9-88A5-4824-9524-C9156ACA16C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1000" y="762000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75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pitchFamily="18" charset="2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pitchFamily="18" charset="2"/>
              <a:buChar char=""/>
              <a:defRPr sz="22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pitchFamily="18" charset="2"/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2200" kern="0" dirty="0"/>
              <a:t>Example: 17</a:t>
            </a:r>
            <a:r>
              <a:rPr lang="en-US" sz="2200" kern="0" baseline="30000" dirty="0"/>
              <a:t>th</a:t>
            </a:r>
            <a:r>
              <a:rPr lang="en-US" sz="2200" kern="0" dirty="0"/>
              <a:t> Ave &amp; Geary</a:t>
            </a:r>
          </a:p>
        </p:txBody>
      </p:sp>
      <p:pic>
        <p:nvPicPr>
          <p:cNvPr id="2050" name="Picture 2" descr="http://www.sfcta.org/sites/default/files/content/Planning/GearyCorridorBusRapidTransit/images/visualizations/Base_17th_0007-28mm-N_3.2K_light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6265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fcta.org/sites/default/files/content/Planning/GearyCorridorBusRapidTransit/images/visualizations/%2117th%20Ave_Alt3_sim_rev_%2811-4-14%29_light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6265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B9904-475F-44F8-9C04-4B978CB8EED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3241" y="609600"/>
            <a:ext cx="6324600" cy="10363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/>
                <a:ea typeface="ＭＳ Ｐゴシック" charset="-128"/>
                <a:cs typeface="Georgia"/>
              </a:defRPr>
            </a:lvl1pPr>
            <a:lvl2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2pPr>
            <a:lvl3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3pPr>
            <a:lvl4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4pPr>
            <a:lvl5pPr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8443C"/>
                </a:solidFill>
                <a:latin typeface="Georgia" pitchFamily="18" charset="0"/>
                <a:ea typeface="ＭＳ Ｐゴシック" charset="-128"/>
                <a:cs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Georgia" pitchFamily="-105" charset="0"/>
              </a:defRPr>
            </a:lvl9pPr>
          </a:lstStyle>
          <a:p>
            <a:r>
              <a:rPr lang="en-US" kern="0" dirty="0"/>
              <a:t>Project Phasing</a:t>
            </a:r>
            <a:br>
              <a:rPr lang="en-US" kern="0" dirty="0"/>
            </a:br>
            <a:r>
              <a:rPr lang="en-US" sz="1400" kern="0" dirty="0"/>
              <a:t/>
            </a:r>
            <a:br>
              <a:rPr lang="en-US" sz="1400" kern="0" dirty="0"/>
            </a:b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3241" y="1407459"/>
            <a:ext cx="80772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800000"/>
              </a:buClr>
              <a:buSzPct val="75000"/>
              <a:buFont typeface="Lucida Grande" charset="0"/>
              <a:buChar char="►"/>
              <a:defRPr sz="2400" b="1">
                <a:solidFill>
                  <a:srgbClr val="3A443C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5125" indent="-365125" algn="l" rtl="0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621F18"/>
              </a:buClr>
              <a:buFont typeface="Wingdings 3" pitchFamily="18" charset="2"/>
              <a:buChar char=""/>
              <a:defRPr sz="2400" b="1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2pPr>
            <a:lvl3pPr marL="639763" indent="-2857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617367"/>
              </a:buClr>
              <a:buFont typeface="Wingdings 3" pitchFamily="18" charset="2"/>
              <a:buChar char=""/>
              <a:defRPr sz="2200" b="0">
                <a:solidFill>
                  <a:srgbClr val="3A443C"/>
                </a:solidFill>
                <a:latin typeface="+mn-lt"/>
                <a:ea typeface="ＭＳ Ｐゴシック" pitchFamily="-105" charset="-128"/>
              </a:defRPr>
            </a:lvl3pPr>
            <a:lvl4pPr marL="914400" indent="45720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9AA088"/>
              </a:buClr>
              <a:buFont typeface="Wingdings 3" pitchFamily="18" charset="2"/>
              <a:defRPr sz="2200" b="0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4pPr>
            <a:lvl5pPr marL="1143000" indent="685800" algn="l" rtl="0" eaLnBrk="0" fontAlgn="base" hangingPunct="0">
              <a:spcBef>
                <a:spcPct val="0"/>
              </a:spcBef>
              <a:spcAft>
                <a:spcPts val="400"/>
              </a:spcAft>
              <a:defRPr sz="2200" b="0">
                <a:solidFill>
                  <a:srgbClr val="617367"/>
                </a:solidFill>
                <a:latin typeface="+mn-lt"/>
                <a:ea typeface="ＭＳ Ｐゴシック" pitchFamily="-105" charset="-128"/>
              </a:defRPr>
            </a:lvl5pPr>
            <a:lvl6pPr marL="25146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6pPr>
            <a:lvl7pPr marL="29718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7pPr>
            <a:lvl8pPr marL="34290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8pPr>
            <a:lvl9pPr marL="3886200" algn="l" rtl="0" fontAlgn="base">
              <a:lnSpc>
                <a:spcPts val="2400"/>
              </a:lnSpc>
              <a:spcBef>
                <a:spcPct val="0"/>
              </a:spcBef>
              <a:spcAft>
                <a:spcPts val="400"/>
              </a:spcAft>
              <a:defRPr sz="2200" b="1">
                <a:solidFill>
                  <a:srgbClr val="637366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en-US" sz="2000" kern="0" dirty="0"/>
              <a:t>Phase 1 Near-Term Improvements: Market to </a:t>
            </a:r>
            <a:r>
              <a:rPr lang="en-US" sz="2000" kern="0" dirty="0" err="1"/>
              <a:t>Stanyan</a:t>
            </a:r>
            <a:r>
              <a:rPr lang="en-US" sz="2000" kern="0" dirty="0"/>
              <a:t> Streets (Beginning Late 2016)</a:t>
            </a:r>
          </a:p>
          <a:p>
            <a:pPr lvl="2"/>
            <a:r>
              <a:rPr lang="en-US" sz="1800" kern="0" dirty="0"/>
              <a:t>Pedestrian safety improvements (e.g. sidewalk and signal work)</a:t>
            </a:r>
          </a:p>
          <a:p>
            <a:pPr lvl="2"/>
            <a:r>
              <a:rPr lang="en-US" sz="1800" kern="0" dirty="0"/>
              <a:t>Bus stop and station enhancements</a:t>
            </a:r>
          </a:p>
          <a:p>
            <a:pPr lvl="2"/>
            <a:r>
              <a:rPr lang="en-US" sz="1800" kern="0" dirty="0" smtClean="0"/>
              <a:t>Painting </a:t>
            </a:r>
            <a:r>
              <a:rPr lang="en-US" sz="1800" kern="0" dirty="0"/>
              <a:t>of side-running transit-only lanes</a:t>
            </a:r>
          </a:p>
          <a:p>
            <a:pPr lvl="2"/>
            <a:r>
              <a:rPr lang="en-US" sz="1800" kern="0" dirty="0"/>
              <a:t>Utility and pavement upgrades west of Van Ness</a:t>
            </a:r>
          </a:p>
          <a:p>
            <a:pPr marL="354013" lvl="2" indent="0">
              <a:buFont typeface="Wingdings 3" pitchFamily="18" charset="2"/>
              <a:buNone/>
            </a:pPr>
            <a:endParaRPr lang="en-US" sz="2000" kern="0" dirty="0"/>
          </a:p>
          <a:p>
            <a:pPr marL="0" indent="0">
              <a:buFont typeface="Lucida Grande" charset="0"/>
              <a:buNone/>
            </a:pPr>
            <a:r>
              <a:rPr lang="en-US" sz="2000" kern="0" dirty="0"/>
              <a:t>Phase 2: </a:t>
            </a:r>
            <a:r>
              <a:rPr lang="en-US" sz="2000" kern="0" dirty="0" err="1"/>
              <a:t>Stanyan</a:t>
            </a:r>
            <a:r>
              <a:rPr lang="en-US" sz="2000" kern="0" dirty="0"/>
              <a:t> – 34</a:t>
            </a:r>
            <a:r>
              <a:rPr lang="en-US" sz="2000" kern="0" baseline="30000" dirty="0"/>
              <a:t>th</a:t>
            </a:r>
            <a:r>
              <a:rPr lang="en-US" sz="2000" kern="0" dirty="0"/>
              <a:t>  Ave (Beginning Late 2019)</a:t>
            </a:r>
          </a:p>
          <a:p>
            <a:pPr lvl="2"/>
            <a:r>
              <a:rPr lang="en-US" sz="1800" kern="0" dirty="0"/>
              <a:t>Center running transit-only lanes Palm to 27</a:t>
            </a:r>
            <a:r>
              <a:rPr lang="en-US" sz="1800" kern="0" baseline="30000" dirty="0"/>
              <a:t>th</a:t>
            </a:r>
            <a:r>
              <a:rPr lang="en-US" sz="1800" kern="0" dirty="0"/>
              <a:t> Ave</a:t>
            </a:r>
          </a:p>
          <a:p>
            <a:pPr lvl="2"/>
            <a:r>
              <a:rPr lang="en-US" sz="1800" kern="0" dirty="0"/>
              <a:t>New medians and station platforms</a:t>
            </a:r>
          </a:p>
          <a:p>
            <a:pPr lvl="2"/>
            <a:r>
              <a:rPr lang="en-US" sz="1800" kern="0" dirty="0"/>
              <a:t>Pedestrian safety improvements (e.g. sidewalk and signal work)</a:t>
            </a:r>
          </a:p>
          <a:p>
            <a:pPr lvl="2"/>
            <a:r>
              <a:rPr lang="en-US" sz="1800" kern="0" dirty="0"/>
              <a:t>Utility and pavement upgrades</a:t>
            </a:r>
            <a:endParaRPr lang="en-US" sz="2000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77200" y="6400800"/>
            <a:ext cx="83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D9D9D9"/>
                </a:solidFill>
                <a:latin typeface="Franklin Gothic Medium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60EA99C9-88A5-4824-9524-C9156ACA16C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806280" y="6195689"/>
            <a:ext cx="2681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A443C"/>
                </a:solidFill>
                <a:latin typeface="+mn-lt"/>
                <a:ea typeface="ＭＳ Ｐゴシック" pitchFamily="-105" charset="-128"/>
              </a:rPr>
              <a:t>*Timeline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6128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master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slide master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 heavy slide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rk background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 heavy dark background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Basic slide master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asic slide master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itle slide master">
  <a:themeElements>
    <a:clrScheme name="_SFCT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3E40"/>
      </a:accent1>
      <a:accent2>
        <a:srgbClr val="557D80"/>
      </a:accent2>
      <a:accent3>
        <a:srgbClr val="C9C9C9"/>
      </a:accent3>
      <a:accent4>
        <a:srgbClr val="FFA66A"/>
      </a:accent4>
      <a:accent5>
        <a:srgbClr val="D26A20"/>
      </a:accent5>
      <a:accent6>
        <a:srgbClr val="884314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20596</TotalTime>
  <Words>372</Words>
  <Application>Microsoft Office PowerPoint</Application>
  <PresentationFormat>On-screen Show (4:3)</PresentationFormat>
  <Paragraphs>103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ＭＳ Ｐゴシック</vt:lpstr>
      <vt:lpstr>Arial</vt:lpstr>
      <vt:lpstr>Calibri</vt:lpstr>
      <vt:lpstr>Franklin Gothic Medium</vt:lpstr>
      <vt:lpstr>Georgia</vt:lpstr>
      <vt:lpstr>Lucida Grande</vt:lpstr>
      <vt:lpstr>Verdana</vt:lpstr>
      <vt:lpstr>Wingdings 3</vt:lpstr>
      <vt:lpstr>Title slide master</vt:lpstr>
      <vt:lpstr>Basic slide master</vt:lpstr>
      <vt:lpstr>Text heavy slide master</vt:lpstr>
      <vt:lpstr>Dark background master</vt:lpstr>
      <vt:lpstr>Text heavy dark background master</vt:lpstr>
      <vt:lpstr>Final slide</vt:lpstr>
      <vt:lpstr>1_Basic slide master</vt:lpstr>
      <vt:lpstr>2_Basic slide master</vt:lpstr>
      <vt:lpstr>1_Title slide master</vt:lpstr>
      <vt:lpstr>Geary Bus Rapid Transit Project  Presentation to the  San Francisco Youth Commission</vt:lpstr>
      <vt:lpstr>Why Geary?</vt:lpstr>
      <vt:lpstr>What is BRT?</vt:lpstr>
      <vt:lpstr>Community Input</vt:lpstr>
      <vt:lpstr>PowerPoint Presentation</vt:lpstr>
      <vt:lpstr>PowerPoint Presentation</vt:lpstr>
      <vt:lpstr>Side Lanes: Market St to Palm Ave</vt:lpstr>
      <vt:lpstr>Center Lanes: Palm Ave to 27th Ave</vt:lpstr>
      <vt:lpstr>PowerPoint Presentation</vt:lpstr>
      <vt:lpstr>PowerPoint Presentation</vt:lpstr>
      <vt:lpstr>PowerPoint Presentation</vt:lpstr>
      <vt:lpstr>For More Information:  CONTACT Colin Dentel-Post, Geary BRT Project Manager colin.dentel-post@sfcta.org Gearybrt.org  </vt:lpstr>
    </vt:vector>
  </TitlesOfParts>
  <Company>San Francisco County Transportation Authority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Millie Tolleson</dc:creator>
  <cp:lastModifiedBy>Adele Carpenter</cp:lastModifiedBy>
  <cp:revision>442</cp:revision>
  <cp:lastPrinted>2016-05-05T18:17:09Z</cp:lastPrinted>
  <dcterms:created xsi:type="dcterms:W3CDTF">2014-06-27T22:24:29Z</dcterms:created>
  <dcterms:modified xsi:type="dcterms:W3CDTF">2016-05-20T17:20:45Z</dcterms:modified>
</cp:coreProperties>
</file>