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5" r:id="rId1"/>
  </p:sldMasterIdLst>
  <p:sldIdLst>
    <p:sldId id="256" r:id="rId2"/>
    <p:sldId id="257" r:id="rId3"/>
    <p:sldId id="264" r:id="rId4"/>
    <p:sldId id="267" r:id="rId5"/>
    <p:sldId id="260" r:id="rId6"/>
    <p:sldId id="263" r:id="rId7"/>
    <p:sldId id="262" r:id="rId8"/>
    <p:sldId id="258" r:id="rId9"/>
    <p:sldId id="259" r:id="rId10"/>
    <p:sldId id="261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02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chulzej:Library:Caches:TemporaryItems:Outlook%20Temp:SFUSD%202012-13%20A-G%20On-Track%20Report-%7b02-21-13%7d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SFUSD 2012-13 11th Graders A-G On-Track Report</a:t>
            </a:r>
          </a:p>
        </c:rich>
      </c:tx>
      <c:layout>
        <c:manualLayout>
          <c:xMode val="edge"/>
          <c:yMode val="edge"/>
          <c:x val="0.25652155760193196"/>
          <c:y val="2.7971996134729015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31883964642801"/>
          <c:y val="0.12820498228417501"/>
          <c:w val="0.64492707984666597"/>
          <c:h val="0.69230690433454412"/>
        </c:manualLayout>
      </c:layout>
      <c:barChart>
        <c:barDir val="col"/>
        <c:grouping val="percentStacked"/>
        <c:ser>
          <c:idx val="0"/>
          <c:order val="0"/>
          <c:tx>
            <c:strRef>
              <c:f>'Gr 11 Chart 1'!$B$4</c:f>
              <c:strCache>
                <c:ptCount val="1"/>
                <c:pt idx="0">
                  <c:v>Extremely Off-Track Credits and Possibly Benchmarks</c:v>
                </c:pt>
              </c:strCache>
            </c:strRef>
          </c:tx>
          <c:spPr>
            <a:solidFill>
              <a:srgbClr val="DD0806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000000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en-US"/>
              </a:p>
            </c:txPr>
            <c:showVal val="1"/>
          </c:dLbls>
          <c:cat>
            <c:strRef>
              <c:f>'Gr 11 Chart 1'!$A$7:$A$8</c:f>
              <c:strCache>
                <c:ptCount val="2"/>
                <c:pt idx="0">
                  <c:v>A-C_x000d_(N=4028)</c:v>
                </c:pt>
                <c:pt idx="1">
                  <c:v>A-D_x000d_(N=4028)</c:v>
                </c:pt>
              </c:strCache>
            </c:strRef>
          </c:cat>
          <c:val>
            <c:numRef>
              <c:f>'Gr 11 Chart 1'!$B$7:$B$8</c:f>
              <c:numCache>
                <c:formatCode>0%</c:formatCode>
                <c:ptCount val="2"/>
                <c:pt idx="0">
                  <c:v>1.71300893743793E-2</c:v>
                </c:pt>
                <c:pt idx="1">
                  <c:v>1.8619662363455802E-2</c:v>
                </c:pt>
              </c:numCache>
            </c:numRef>
          </c:val>
        </c:ser>
        <c:ser>
          <c:idx val="1"/>
          <c:order val="1"/>
          <c:tx>
            <c:strRef>
              <c:f>'Gr 11 Chart 1'!$C$4</c:f>
              <c:strCache>
                <c:ptCount val="1"/>
                <c:pt idx="0">
                  <c:v>Moderately Off-Track Credits and Possibly Benchmarks</c:v>
                </c:pt>
              </c:strCache>
            </c:strRef>
          </c:tx>
          <c:spPr>
            <a:solidFill>
              <a:srgbClr val="FF66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000000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en-US"/>
              </a:p>
            </c:txPr>
            <c:showVal val="1"/>
          </c:dLbls>
          <c:cat>
            <c:strRef>
              <c:f>'Gr 11 Chart 1'!$A$7:$A$8</c:f>
              <c:strCache>
                <c:ptCount val="2"/>
                <c:pt idx="0">
                  <c:v>A-C_x000d_(N=4028)</c:v>
                </c:pt>
                <c:pt idx="1">
                  <c:v>A-D_x000d_(N=4028)</c:v>
                </c:pt>
              </c:strCache>
            </c:strRef>
          </c:cat>
          <c:val>
            <c:numRef>
              <c:f>'Gr 11 Chart 1'!$C$7:$C$8</c:f>
              <c:numCache>
                <c:formatCode>0%</c:formatCode>
                <c:ptCount val="2"/>
                <c:pt idx="0">
                  <c:v>2.0357497517378309E-2</c:v>
                </c:pt>
                <c:pt idx="1">
                  <c:v>2.0357497517378309E-2</c:v>
                </c:pt>
              </c:numCache>
            </c:numRef>
          </c:val>
        </c:ser>
        <c:ser>
          <c:idx val="2"/>
          <c:order val="2"/>
          <c:tx>
            <c:strRef>
              <c:f>'Gr 11 Chart 1'!$D$4</c:f>
              <c:strCache>
                <c:ptCount val="1"/>
                <c:pt idx="0">
                  <c:v>Off-Track Credits and Possibly Benchmarks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000000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en-US"/>
              </a:p>
            </c:txPr>
            <c:showVal val="1"/>
          </c:dLbls>
          <c:cat>
            <c:strRef>
              <c:f>'Gr 11 Chart 1'!$A$7:$A$8</c:f>
              <c:strCache>
                <c:ptCount val="2"/>
                <c:pt idx="0">
                  <c:v>A-C_x000d_(N=4028)</c:v>
                </c:pt>
                <c:pt idx="1">
                  <c:v>A-D_x000d_(N=4028)</c:v>
                </c:pt>
              </c:strCache>
            </c:strRef>
          </c:cat>
          <c:val>
            <c:numRef>
              <c:f>'Gr 11 Chart 1'!$D$7:$D$8</c:f>
              <c:numCache>
                <c:formatCode>0%</c:formatCode>
                <c:ptCount val="2"/>
                <c:pt idx="0">
                  <c:v>9.955312810327703E-2</c:v>
                </c:pt>
                <c:pt idx="1">
                  <c:v>9.9304865938431033E-2</c:v>
                </c:pt>
              </c:numCache>
            </c:numRef>
          </c:val>
        </c:ser>
        <c:ser>
          <c:idx val="3"/>
          <c:order val="3"/>
          <c:tx>
            <c:strRef>
              <c:f>'Gr 11 Chart 1'!$E$4</c:f>
              <c:strCache>
                <c:ptCount val="1"/>
                <c:pt idx="0">
                  <c:v>On-Track Credits, Missing Benchmarks</c:v>
                </c:pt>
              </c:strCache>
            </c:strRef>
          </c:tx>
          <c:spPr>
            <a:solidFill>
              <a:srgbClr val="CCFFCC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000000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en-US"/>
              </a:p>
            </c:txPr>
            <c:showVal val="1"/>
          </c:dLbls>
          <c:cat>
            <c:strRef>
              <c:f>'Gr 11 Chart 1'!$A$7:$A$8</c:f>
              <c:strCache>
                <c:ptCount val="2"/>
                <c:pt idx="0">
                  <c:v>A-C_x000d_(N=4028)</c:v>
                </c:pt>
                <c:pt idx="1">
                  <c:v>A-D_x000d_(N=4028)</c:v>
                </c:pt>
              </c:strCache>
            </c:strRef>
          </c:cat>
          <c:val>
            <c:numRef>
              <c:f>'Gr 11 Chart 1'!$E$7:$E$8</c:f>
              <c:numCache>
                <c:formatCode>0%</c:formatCode>
                <c:ptCount val="2"/>
                <c:pt idx="0">
                  <c:v>0.39920556107249211</c:v>
                </c:pt>
                <c:pt idx="1">
                  <c:v>0.26067527308838101</c:v>
                </c:pt>
              </c:numCache>
            </c:numRef>
          </c:val>
        </c:ser>
        <c:ser>
          <c:idx val="4"/>
          <c:order val="4"/>
          <c:tx>
            <c:strRef>
              <c:f>'Gr 11 Chart 1'!$F$4</c:f>
              <c:strCache>
                <c:ptCount val="1"/>
                <c:pt idx="0">
                  <c:v>On-Track</c:v>
                </c:pt>
              </c:strCache>
            </c:strRef>
          </c:tx>
          <c:spPr>
            <a:solidFill>
              <a:srgbClr val="006411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000000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en-US"/>
              </a:p>
            </c:txPr>
            <c:showVal val="1"/>
          </c:dLbls>
          <c:cat>
            <c:strRef>
              <c:f>'Gr 11 Chart 1'!$A$7:$A$8</c:f>
              <c:strCache>
                <c:ptCount val="2"/>
                <c:pt idx="0">
                  <c:v>A-C_x000d_(N=4028)</c:v>
                </c:pt>
                <c:pt idx="1">
                  <c:v>A-D_x000d_(N=4028)</c:v>
                </c:pt>
              </c:strCache>
            </c:strRef>
          </c:cat>
          <c:val>
            <c:numRef>
              <c:f>'Gr 11 Chart 1'!$F$7:$F$8</c:f>
              <c:numCache>
                <c:formatCode>0%</c:formatCode>
                <c:ptCount val="2"/>
                <c:pt idx="0">
                  <c:v>0.46375372393247305</c:v>
                </c:pt>
                <c:pt idx="1">
                  <c:v>0.60104270109235292</c:v>
                </c:pt>
              </c:numCache>
            </c:numRef>
          </c:val>
        </c:ser>
        <c:dLbls>
          <c:showVal val="1"/>
        </c:dLbls>
        <c:overlap val="100"/>
        <c:axId val="80209024"/>
        <c:axId val="80210944"/>
      </c:barChart>
      <c:catAx>
        <c:axId val="802090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Grade Earned on A-G Classes</a:t>
                </a:r>
              </a:p>
            </c:rich>
          </c:tx>
          <c:layout>
            <c:manualLayout>
              <c:xMode val="edge"/>
              <c:yMode val="edge"/>
              <c:x val="0.32753600010190204"/>
              <c:y val="0.91841387309027001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210944"/>
        <c:crosses val="autoZero"/>
        <c:auto val="1"/>
        <c:lblAlgn val="ctr"/>
        <c:lblOffset val="100"/>
        <c:tickLblSkip val="1"/>
        <c:tickMarkSkip val="1"/>
      </c:catAx>
      <c:valAx>
        <c:axId val="8021094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 of 11th Graders</a:t>
                </a:r>
              </a:p>
            </c:rich>
          </c:tx>
          <c:layout>
            <c:manualLayout>
              <c:xMode val="edge"/>
              <c:yMode val="edge"/>
              <c:x val="2.3188389387745305E-2"/>
              <c:y val="0.31002295715991413"/>
            </c:manualLayout>
          </c:layout>
          <c:spPr>
            <a:noFill/>
            <a:ln w="25400">
              <a:noFill/>
            </a:ln>
          </c:spPr>
        </c:title>
        <c:numFmt formatCode="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209024"/>
        <c:crosses val="autoZero"/>
        <c:crossBetween val="between"/>
        <c:majorUnit val="0.2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9855015954047803"/>
          <c:y val="0.27738896166939614"/>
          <c:w val="0.19420276112236706"/>
          <c:h val="0.39626994524199505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10" b="0" i="0" u="none" strike="noStrike" baseline="0">
              <a:solidFill>
                <a:srgbClr val="000000"/>
              </a:solidFill>
              <a:latin typeface="Arial Narrow"/>
              <a:ea typeface="Arial Narrow"/>
              <a:cs typeface="Arial Narrow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D9F496-75C0-E348-87DD-ED8E9832CB5C}" type="doc">
      <dgm:prSet loTypeId="urn:microsoft.com/office/officeart/2005/8/layout/hProcess9" loCatId="" qsTypeId="urn:microsoft.com/office/officeart/2005/8/quickstyle/simple4" qsCatId="simple" csTypeId="urn:microsoft.com/office/officeart/2005/8/colors/accent1_2" csCatId="accent1" phldr="1"/>
      <dgm:spPr/>
    </dgm:pt>
    <dgm:pt modelId="{3F617058-CC9B-0240-8BFA-78575CC7C027}">
      <dgm:prSet phldrT="[Text]" custT="1"/>
      <dgm:spPr/>
      <dgm:t>
        <a:bodyPr/>
        <a:lstStyle/>
        <a:p>
          <a:r>
            <a:rPr lang="en-US" sz="1200" b="0" u="sng" dirty="0" smtClean="0"/>
            <a:t>Oct-Dec</a:t>
          </a:r>
          <a:r>
            <a:rPr lang="en-US" sz="1200" b="1" u="sng" dirty="0" smtClean="0"/>
            <a:t>: </a:t>
          </a:r>
          <a:r>
            <a:rPr lang="en-US" sz="1200" dirty="0" smtClean="0"/>
            <a:t>school conferences held; severely off-track outreach</a:t>
          </a:r>
          <a:endParaRPr lang="en-US" sz="1200" dirty="0"/>
        </a:p>
      </dgm:t>
    </dgm:pt>
    <dgm:pt modelId="{2F0332D7-4ECC-A54B-84C5-D781129807F9}" type="parTrans" cxnId="{46552973-CAD4-9845-AA3A-92562C161F01}">
      <dgm:prSet/>
      <dgm:spPr/>
      <dgm:t>
        <a:bodyPr/>
        <a:lstStyle/>
        <a:p>
          <a:endParaRPr lang="en-US"/>
        </a:p>
      </dgm:t>
    </dgm:pt>
    <dgm:pt modelId="{0DA9E95D-6A57-384F-B3CC-86A0865BDAD7}" type="sibTrans" cxnId="{46552973-CAD4-9845-AA3A-92562C161F01}">
      <dgm:prSet/>
      <dgm:spPr/>
      <dgm:t>
        <a:bodyPr/>
        <a:lstStyle/>
        <a:p>
          <a:endParaRPr lang="en-US"/>
        </a:p>
      </dgm:t>
    </dgm:pt>
    <dgm:pt modelId="{45E03CD8-1D4C-BE47-AF43-82CB97A130BC}">
      <dgm:prSet phldrT="[Text]" custT="1"/>
      <dgm:spPr/>
      <dgm:t>
        <a:bodyPr/>
        <a:lstStyle/>
        <a:p>
          <a:r>
            <a:rPr lang="en-US" sz="1200" b="1" u="sng" dirty="0" smtClean="0"/>
            <a:t>Jan. </a:t>
          </a:r>
          <a:r>
            <a:rPr lang="en-US" sz="1200" dirty="0" smtClean="0"/>
            <a:t>Letters mailed home to families</a:t>
          </a:r>
          <a:endParaRPr lang="en-US" sz="1200" dirty="0"/>
        </a:p>
      </dgm:t>
    </dgm:pt>
    <dgm:pt modelId="{F6A2CC03-9C3F-8747-92A9-4D10C00FC736}" type="parTrans" cxnId="{F5B9FED6-73D0-1E4F-A10C-37B6DF23FB21}">
      <dgm:prSet/>
      <dgm:spPr/>
      <dgm:t>
        <a:bodyPr/>
        <a:lstStyle/>
        <a:p>
          <a:endParaRPr lang="en-US"/>
        </a:p>
      </dgm:t>
    </dgm:pt>
    <dgm:pt modelId="{6E918643-175A-4E44-8E76-C1742CDF1465}" type="sibTrans" cxnId="{F5B9FED6-73D0-1E4F-A10C-37B6DF23FB21}">
      <dgm:prSet/>
      <dgm:spPr/>
      <dgm:t>
        <a:bodyPr/>
        <a:lstStyle/>
        <a:p>
          <a:endParaRPr lang="en-US"/>
        </a:p>
      </dgm:t>
    </dgm:pt>
    <dgm:pt modelId="{0BB7450C-4D62-954F-ACC6-469F422125ED}">
      <dgm:prSet phldrT="[Text]" custT="1"/>
      <dgm:spPr/>
      <dgm:t>
        <a:bodyPr/>
        <a:lstStyle/>
        <a:p>
          <a:r>
            <a:rPr lang="en-US" sz="1200" b="1" u="sng" dirty="0" smtClean="0"/>
            <a:t>Jan. </a:t>
          </a:r>
          <a:r>
            <a:rPr lang="en-US" sz="1200" dirty="0" smtClean="0"/>
            <a:t>Evening School began: 4 sites</a:t>
          </a:r>
          <a:endParaRPr lang="en-US" sz="1200" dirty="0"/>
        </a:p>
      </dgm:t>
    </dgm:pt>
    <dgm:pt modelId="{43293CF8-9DAA-4A47-A8F8-B01DAF37B427}" type="parTrans" cxnId="{83A0830E-A942-DF41-A7B5-81896AB0E1D0}">
      <dgm:prSet/>
      <dgm:spPr/>
      <dgm:t>
        <a:bodyPr/>
        <a:lstStyle/>
        <a:p>
          <a:endParaRPr lang="en-US"/>
        </a:p>
      </dgm:t>
    </dgm:pt>
    <dgm:pt modelId="{8786BA47-88E8-3F4D-86CC-0646F7E78B57}" type="sibTrans" cxnId="{83A0830E-A942-DF41-A7B5-81896AB0E1D0}">
      <dgm:prSet/>
      <dgm:spPr/>
      <dgm:t>
        <a:bodyPr/>
        <a:lstStyle/>
        <a:p>
          <a:endParaRPr lang="en-US"/>
        </a:p>
      </dgm:t>
    </dgm:pt>
    <dgm:pt modelId="{71CBAD4F-FA41-334B-8ED4-01C2BE002D17}">
      <dgm:prSet custT="1"/>
      <dgm:spPr/>
      <dgm:t>
        <a:bodyPr/>
        <a:lstStyle/>
        <a:p>
          <a:r>
            <a:rPr lang="en-US" sz="1200" b="1" u="sng" dirty="0" smtClean="0"/>
            <a:t>Jan: </a:t>
          </a:r>
          <a:r>
            <a:rPr lang="en-US" sz="1200" dirty="0" smtClean="0"/>
            <a:t>budget set up for schools for site-specific credit recovery: replacing 21</a:t>
          </a:r>
          <a:r>
            <a:rPr lang="en-US" sz="1200" baseline="30000" dirty="0" smtClean="0"/>
            <a:t>st</a:t>
          </a:r>
          <a:r>
            <a:rPr lang="en-US" sz="1200" dirty="0" smtClean="0"/>
            <a:t> century grant at 8  and adding additional at all</a:t>
          </a:r>
          <a:endParaRPr lang="en-US" sz="1200" dirty="0"/>
        </a:p>
      </dgm:t>
    </dgm:pt>
    <dgm:pt modelId="{9554A5C7-6BA3-0D41-A261-7E77FF57DF4A}" type="parTrans" cxnId="{846CA3EA-07D4-DB49-B54C-06DC23E13CDA}">
      <dgm:prSet/>
      <dgm:spPr/>
      <dgm:t>
        <a:bodyPr/>
        <a:lstStyle/>
        <a:p>
          <a:endParaRPr lang="en-US"/>
        </a:p>
      </dgm:t>
    </dgm:pt>
    <dgm:pt modelId="{6FA30189-74B3-B84E-B56C-C574D3F915D8}" type="sibTrans" cxnId="{846CA3EA-07D4-DB49-B54C-06DC23E13CDA}">
      <dgm:prSet/>
      <dgm:spPr/>
      <dgm:t>
        <a:bodyPr/>
        <a:lstStyle/>
        <a:p>
          <a:endParaRPr lang="en-US"/>
        </a:p>
      </dgm:t>
    </dgm:pt>
    <dgm:pt modelId="{00681B77-0FE8-1A49-BDC1-50EE2691E38B}">
      <dgm:prSet custT="1"/>
      <dgm:spPr/>
      <dgm:t>
        <a:bodyPr/>
        <a:lstStyle/>
        <a:p>
          <a:r>
            <a:rPr lang="en-US" sz="1200" b="1" u="sng" dirty="0" smtClean="0"/>
            <a:t>Feb: </a:t>
          </a:r>
          <a:r>
            <a:rPr lang="en-US" sz="1200" dirty="0" smtClean="0"/>
            <a:t>updated on/off track definitions</a:t>
          </a:r>
          <a:endParaRPr lang="en-US" sz="1200" dirty="0"/>
        </a:p>
      </dgm:t>
    </dgm:pt>
    <dgm:pt modelId="{AA906E5E-BBC0-FB48-AAB8-B4ADB65124E4}" type="parTrans" cxnId="{1E82BB39-27D6-F74C-A3B0-A261663089E7}">
      <dgm:prSet/>
      <dgm:spPr/>
      <dgm:t>
        <a:bodyPr/>
        <a:lstStyle/>
        <a:p>
          <a:endParaRPr lang="en-US"/>
        </a:p>
      </dgm:t>
    </dgm:pt>
    <dgm:pt modelId="{FFD06FAB-A586-2C41-8DF9-1A9C9CAE0697}" type="sibTrans" cxnId="{1E82BB39-27D6-F74C-A3B0-A261663089E7}">
      <dgm:prSet/>
      <dgm:spPr/>
      <dgm:t>
        <a:bodyPr/>
        <a:lstStyle/>
        <a:p>
          <a:endParaRPr lang="en-US"/>
        </a:p>
      </dgm:t>
    </dgm:pt>
    <dgm:pt modelId="{7D0BA3BD-34B7-3146-9097-9F26F8E6941E}">
      <dgm:prSet custT="1"/>
      <dgm:spPr/>
      <dgm:t>
        <a:bodyPr/>
        <a:lstStyle/>
        <a:p>
          <a:r>
            <a:rPr lang="en-US" sz="1200" b="1" u="sng" dirty="0" smtClean="0"/>
            <a:t>March: </a:t>
          </a:r>
          <a:r>
            <a:rPr lang="en-US" sz="1200" dirty="0" smtClean="0"/>
            <a:t>ran data, gave to counselors</a:t>
          </a:r>
          <a:endParaRPr lang="en-US" sz="1200" dirty="0"/>
        </a:p>
      </dgm:t>
    </dgm:pt>
    <dgm:pt modelId="{E3A18037-21C5-D048-9714-22028D268A0D}" type="parTrans" cxnId="{0F7CE0D8-6486-F144-9423-083218C1662D}">
      <dgm:prSet/>
      <dgm:spPr/>
      <dgm:t>
        <a:bodyPr/>
        <a:lstStyle/>
        <a:p>
          <a:endParaRPr lang="en-US"/>
        </a:p>
      </dgm:t>
    </dgm:pt>
    <dgm:pt modelId="{B96C97C2-D5FC-794F-93B4-F400E6D47BB0}" type="sibTrans" cxnId="{0F7CE0D8-6486-F144-9423-083218C1662D}">
      <dgm:prSet/>
      <dgm:spPr/>
      <dgm:t>
        <a:bodyPr/>
        <a:lstStyle/>
        <a:p>
          <a:endParaRPr lang="en-US"/>
        </a:p>
      </dgm:t>
    </dgm:pt>
    <dgm:pt modelId="{0157B73A-072F-2B45-AFCF-1A631A6E0F11}">
      <dgm:prSet custT="1"/>
      <dgm:spPr/>
      <dgm:t>
        <a:bodyPr/>
        <a:lstStyle/>
        <a:p>
          <a:r>
            <a:rPr lang="en-US" sz="1200" b="1" u="sng" dirty="0" smtClean="0"/>
            <a:t>March-April: </a:t>
          </a:r>
          <a:r>
            <a:rPr lang="en-US" sz="1200" dirty="0" smtClean="0"/>
            <a:t>counseling conferences; summer school planning</a:t>
          </a:r>
          <a:endParaRPr lang="en-US" sz="1200" dirty="0"/>
        </a:p>
      </dgm:t>
    </dgm:pt>
    <dgm:pt modelId="{AE879397-6087-F04E-94E0-CCAB50069746}" type="parTrans" cxnId="{06EE777D-89F4-824C-A77A-04F9F543A318}">
      <dgm:prSet/>
      <dgm:spPr/>
      <dgm:t>
        <a:bodyPr/>
        <a:lstStyle/>
        <a:p>
          <a:endParaRPr lang="en-US"/>
        </a:p>
      </dgm:t>
    </dgm:pt>
    <dgm:pt modelId="{2BA0F430-5CFC-C547-B4C0-F78BFC70B31B}" type="sibTrans" cxnId="{06EE777D-89F4-824C-A77A-04F9F543A318}">
      <dgm:prSet/>
      <dgm:spPr/>
      <dgm:t>
        <a:bodyPr/>
        <a:lstStyle/>
        <a:p>
          <a:endParaRPr lang="en-US"/>
        </a:p>
      </dgm:t>
    </dgm:pt>
    <dgm:pt modelId="{3FF3CAE1-5022-214A-B338-32050536D352}" type="pres">
      <dgm:prSet presAssocID="{F0D9F496-75C0-E348-87DD-ED8E9832CB5C}" presName="CompostProcess" presStyleCnt="0">
        <dgm:presLayoutVars>
          <dgm:dir/>
          <dgm:resizeHandles val="exact"/>
        </dgm:presLayoutVars>
      </dgm:prSet>
      <dgm:spPr/>
    </dgm:pt>
    <dgm:pt modelId="{E9BCAC69-E692-2F48-9B2A-4EDD0CF89113}" type="pres">
      <dgm:prSet presAssocID="{F0D9F496-75C0-E348-87DD-ED8E9832CB5C}" presName="arrow" presStyleLbl="bgShp" presStyleIdx="0" presStyleCnt="1"/>
      <dgm:spPr/>
    </dgm:pt>
    <dgm:pt modelId="{C49FA117-28CF-F54C-8316-93D96DA1FA0E}" type="pres">
      <dgm:prSet presAssocID="{F0D9F496-75C0-E348-87DD-ED8E9832CB5C}" presName="linearProcess" presStyleCnt="0"/>
      <dgm:spPr/>
    </dgm:pt>
    <dgm:pt modelId="{4DE61334-6036-2E49-9F39-682D79169473}" type="pres">
      <dgm:prSet presAssocID="{3F617058-CC9B-0240-8BFA-78575CC7C027}" presName="text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3A258D-1BFF-4D40-8E4E-8F25033AA896}" type="pres">
      <dgm:prSet presAssocID="{0DA9E95D-6A57-384F-B3CC-86A0865BDAD7}" presName="sibTrans" presStyleCnt="0"/>
      <dgm:spPr/>
    </dgm:pt>
    <dgm:pt modelId="{6D427378-543F-CE45-BEE1-64438583CCD0}" type="pres">
      <dgm:prSet presAssocID="{45E03CD8-1D4C-BE47-AF43-82CB97A130BC}" presName="text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EAE051-88B4-CA46-99BB-9BA0606E8A84}" type="pres">
      <dgm:prSet presAssocID="{6E918643-175A-4E44-8E76-C1742CDF1465}" presName="sibTrans" presStyleCnt="0"/>
      <dgm:spPr/>
    </dgm:pt>
    <dgm:pt modelId="{9C2DCDB0-0577-614E-A809-E2E4A48A13CE}" type="pres">
      <dgm:prSet presAssocID="{0BB7450C-4D62-954F-ACC6-469F422125ED}" presName="text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FE3135-7F20-8743-94B8-5EC2CA9C2A9B}" type="pres">
      <dgm:prSet presAssocID="{8786BA47-88E8-3F4D-86CC-0646F7E78B57}" presName="sibTrans" presStyleCnt="0"/>
      <dgm:spPr/>
    </dgm:pt>
    <dgm:pt modelId="{19E9CB33-0DC5-084C-BA98-C80B95671D6B}" type="pres">
      <dgm:prSet presAssocID="{71CBAD4F-FA41-334B-8ED4-01C2BE002D17}" presName="text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6A63B5-5613-DD42-BE02-FDF0A0825C62}" type="pres">
      <dgm:prSet presAssocID="{6FA30189-74B3-B84E-B56C-C574D3F915D8}" presName="sibTrans" presStyleCnt="0"/>
      <dgm:spPr/>
    </dgm:pt>
    <dgm:pt modelId="{558FA96A-B0E5-2840-8290-8651802F1482}" type="pres">
      <dgm:prSet presAssocID="{00681B77-0FE8-1A49-BDC1-50EE2691E38B}" presName="text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0B3943-7490-7540-9CAD-5FA73C701EA8}" type="pres">
      <dgm:prSet presAssocID="{FFD06FAB-A586-2C41-8DF9-1A9C9CAE0697}" presName="sibTrans" presStyleCnt="0"/>
      <dgm:spPr/>
    </dgm:pt>
    <dgm:pt modelId="{190CB10F-4D81-2346-8342-F441630C495A}" type="pres">
      <dgm:prSet presAssocID="{7D0BA3BD-34B7-3146-9097-9F26F8E6941E}" presName="text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2F3774-1247-B245-870E-B1D65D3B4AF7}" type="pres">
      <dgm:prSet presAssocID="{B96C97C2-D5FC-794F-93B4-F400E6D47BB0}" presName="sibTrans" presStyleCnt="0"/>
      <dgm:spPr/>
    </dgm:pt>
    <dgm:pt modelId="{44519AA3-1558-F24D-92F4-FFB7E10D6C77}" type="pres">
      <dgm:prSet presAssocID="{0157B73A-072F-2B45-AFCF-1A631A6E0F11}" presName="text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E1CB31B-ED7E-E348-B332-3E9789DDD14B}" type="presOf" srcId="{3F617058-CC9B-0240-8BFA-78575CC7C027}" destId="{4DE61334-6036-2E49-9F39-682D79169473}" srcOrd="0" destOrd="0" presId="urn:microsoft.com/office/officeart/2005/8/layout/hProcess9"/>
    <dgm:cxn modelId="{F5B9FED6-73D0-1E4F-A10C-37B6DF23FB21}" srcId="{F0D9F496-75C0-E348-87DD-ED8E9832CB5C}" destId="{45E03CD8-1D4C-BE47-AF43-82CB97A130BC}" srcOrd="1" destOrd="0" parTransId="{F6A2CC03-9C3F-8747-92A9-4D10C00FC736}" sibTransId="{6E918643-175A-4E44-8E76-C1742CDF1465}"/>
    <dgm:cxn modelId="{79D49A33-C531-134E-8791-6BFAC2F64C35}" type="presOf" srcId="{0BB7450C-4D62-954F-ACC6-469F422125ED}" destId="{9C2DCDB0-0577-614E-A809-E2E4A48A13CE}" srcOrd="0" destOrd="0" presId="urn:microsoft.com/office/officeart/2005/8/layout/hProcess9"/>
    <dgm:cxn modelId="{A9159D46-968D-4A40-8A09-39038EF96EE0}" type="presOf" srcId="{7D0BA3BD-34B7-3146-9097-9F26F8E6941E}" destId="{190CB10F-4D81-2346-8342-F441630C495A}" srcOrd="0" destOrd="0" presId="urn:microsoft.com/office/officeart/2005/8/layout/hProcess9"/>
    <dgm:cxn modelId="{0F7CE0D8-6486-F144-9423-083218C1662D}" srcId="{F0D9F496-75C0-E348-87DD-ED8E9832CB5C}" destId="{7D0BA3BD-34B7-3146-9097-9F26F8E6941E}" srcOrd="5" destOrd="0" parTransId="{E3A18037-21C5-D048-9714-22028D268A0D}" sibTransId="{B96C97C2-D5FC-794F-93B4-F400E6D47BB0}"/>
    <dgm:cxn modelId="{B2D08C3C-D43E-754F-8A77-62E598596B91}" type="presOf" srcId="{71CBAD4F-FA41-334B-8ED4-01C2BE002D17}" destId="{19E9CB33-0DC5-084C-BA98-C80B95671D6B}" srcOrd="0" destOrd="0" presId="urn:microsoft.com/office/officeart/2005/8/layout/hProcess9"/>
    <dgm:cxn modelId="{846CA3EA-07D4-DB49-B54C-06DC23E13CDA}" srcId="{F0D9F496-75C0-E348-87DD-ED8E9832CB5C}" destId="{71CBAD4F-FA41-334B-8ED4-01C2BE002D17}" srcOrd="3" destOrd="0" parTransId="{9554A5C7-6BA3-0D41-A261-7E77FF57DF4A}" sibTransId="{6FA30189-74B3-B84E-B56C-C574D3F915D8}"/>
    <dgm:cxn modelId="{1DDE6390-3788-4947-A7CA-126917EFB68A}" type="presOf" srcId="{0157B73A-072F-2B45-AFCF-1A631A6E0F11}" destId="{44519AA3-1558-F24D-92F4-FFB7E10D6C77}" srcOrd="0" destOrd="0" presId="urn:microsoft.com/office/officeart/2005/8/layout/hProcess9"/>
    <dgm:cxn modelId="{46552973-CAD4-9845-AA3A-92562C161F01}" srcId="{F0D9F496-75C0-E348-87DD-ED8E9832CB5C}" destId="{3F617058-CC9B-0240-8BFA-78575CC7C027}" srcOrd="0" destOrd="0" parTransId="{2F0332D7-4ECC-A54B-84C5-D781129807F9}" sibTransId="{0DA9E95D-6A57-384F-B3CC-86A0865BDAD7}"/>
    <dgm:cxn modelId="{83A0830E-A942-DF41-A7B5-81896AB0E1D0}" srcId="{F0D9F496-75C0-E348-87DD-ED8E9832CB5C}" destId="{0BB7450C-4D62-954F-ACC6-469F422125ED}" srcOrd="2" destOrd="0" parTransId="{43293CF8-9DAA-4A47-A8F8-B01DAF37B427}" sibTransId="{8786BA47-88E8-3F4D-86CC-0646F7E78B57}"/>
    <dgm:cxn modelId="{45470379-BB4F-A347-BEA4-7F7381589840}" type="presOf" srcId="{00681B77-0FE8-1A49-BDC1-50EE2691E38B}" destId="{558FA96A-B0E5-2840-8290-8651802F1482}" srcOrd="0" destOrd="0" presId="urn:microsoft.com/office/officeart/2005/8/layout/hProcess9"/>
    <dgm:cxn modelId="{1E82BB39-27D6-F74C-A3B0-A261663089E7}" srcId="{F0D9F496-75C0-E348-87DD-ED8E9832CB5C}" destId="{00681B77-0FE8-1A49-BDC1-50EE2691E38B}" srcOrd="4" destOrd="0" parTransId="{AA906E5E-BBC0-FB48-AAB8-B4ADB65124E4}" sibTransId="{FFD06FAB-A586-2C41-8DF9-1A9C9CAE0697}"/>
    <dgm:cxn modelId="{F92037D4-7818-4549-A1B1-CFC1477D6828}" type="presOf" srcId="{F0D9F496-75C0-E348-87DD-ED8E9832CB5C}" destId="{3FF3CAE1-5022-214A-B338-32050536D352}" srcOrd="0" destOrd="0" presId="urn:microsoft.com/office/officeart/2005/8/layout/hProcess9"/>
    <dgm:cxn modelId="{6D1D1F7A-0CBD-3D40-875F-960DCB7B7793}" type="presOf" srcId="{45E03CD8-1D4C-BE47-AF43-82CB97A130BC}" destId="{6D427378-543F-CE45-BEE1-64438583CCD0}" srcOrd="0" destOrd="0" presId="urn:microsoft.com/office/officeart/2005/8/layout/hProcess9"/>
    <dgm:cxn modelId="{06EE777D-89F4-824C-A77A-04F9F543A318}" srcId="{F0D9F496-75C0-E348-87DD-ED8E9832CB5C}" destId="{0157B73A-072F-2B45-AFCF-1A631A6E0F11}" srcOrd="6" destOrd="0" parTransId="{AE879397-6087-F04E-94E0-CCAB50069746}" sibTransId="{2BA0F430-5CFC-C547-B4C0-F78BFC70B31B}"/>
    <dgm:cxn modelId="{F4C35E2F-6872-4547-8573-5090C8DF57B4}" type="presParOf" srcId="{3FF3CAE1-5022-214A-B338-32050536D352}" destId="{E9BCAC69-E692-2F48-9B2A-4EDD0CF89113}" srcOrd="0" destOrd="0" presId="urn:microsoft.com/office/officeart/2005/8/layout/hProcess9"/>
    <dgm:cxn modelId="{DDDCB33B-FCC8-9F4B-88B2-48F3FFDA966C}" type="presParOf" srcId="{3FF3CAE1-5022-214A-B338-32050536D352}" destId="{C49FA117-28CF-F54C-8316-93D96DA1FA0E}" srcOrd="1" destOrd="0" presId="urn:microsoft.com/office/officeart/2005/8/layout/hProcess9"/>
    <dgm:cxn modelId="{2E2782E9-D644-0441-AE30-301B013B960B}" type="presParOf" srcId="{C49FA117-28CF-F54C-8316-93D96DA1FA0E}" destId="{4DE61334-6036-2E49-9F39-682D79169473}" srcOrd="0" destOrd="0" presId="urn:microsoft.com/office/officeart/2005/8/layout/hProcess9"/>
    <dgm:cxn modelId="{7DC2D26A-A071-1444-8CB6-E9198951CF85}" type="presParOf" srcId="{C49FA117-28CF-F54C-8316-93D96DA1FA0E}" destId="{A23A258D-1BFF-4D40-8E4E-8F25033AA896}" srcOrd="1" destOrd="0" presId="urn:microsoft.com/office/officeart/2005/8/layout/hProcess9"/>
    <dgm:cxn modelId="{EFE0C14E-2878-FC40-BCCC-BDCE87D464BC}" type="presParOf" srcId="{C49FA117-28CF-F54C-8316-93D96DA1FA0E}" destId="{6D427378-543F-CE45-BEE1-64438583CCD0}" srcOrd="2" destOrd="0" presId="urn:microsoft.com/office/officeart/2005/8/layout/hProcess9"/>
    <dgm:cxn modelId="{442139B2-940C-924D-A37C-4A60978B022B}" type="presParOf" srcId="{C49FA117-28CF-F54C-8316-93D96DA1FA0E}" destId="{FAEAE051-88B4-CA46-99BB-9BA0606E8A84}" srcOrd="3" destOrd="0" presId="urn:microsoft.com/office/officeart/2005/8/layout/hProcess9"/>
    <dgm:cxn modelId="{B3533073-CB4A-F347-9EC5-703827DE6738}" type="presParOf" srcId="{C49FA117-28CF-F54C-8316-93D96DA1FA0E}" destId="{9C2DCDB0-0577-614E-A809-E2E4A48A13CE}" srcOrd="4" destOrd="0" presId="urn:microsoft.com/office/officeart/2005/8/layout/hProcess9"/>
    <dgm:cxn modelId="{F575333F-25E6-FA40-A1FF-FEB6FC77565F}" type="presParOf" srcId="{C49FA117-28CF-F54C-8316-93D96DA1FA0E}" destId="{7FFE3135-7F20-8743-94B8-5EC2CA9C2A9B}" srcOrd="5" destOrd="0" presId="urn:microsoft.com/office/officeart/2005/8/layout/hProcess9"/>
    <dgm:cxn modelId="{157915E0-3E90-EF4B-9D3B-B7FE07BDE204}" type="presParOf" srcId="{C49FA117-28CF-F54C-8316-93D96DA1FA0E}" destId="{19E9CB33-0DC5-084C-BA98-C80B95671D6B}" srcOrd="6" destOrd="0" presId="urn:microsoft.com/office/officeart/2005/8/layout/hProcess9"/>
    <dgm:cxn modelId="{7C74FACE-9909-0D40-94BD-A01578BAF6C2}" type="presParOf" srcId="{C49FA117-28CF-F54C-8316-93D96DA1FA0E}" destId="{046A63B5-5613-DD42-BE02-FDF0A0825C62}" srcOrd="7" destOrd="0" presId="urn:microsoft.com/office/officeart/2005/8/layout/hProcess9"/>
    <dgm:cxn modelId="{DD54D56D-8817-604B-B1F7-3173CB8B8AE2}" type="presParOf" srcId="{C49FA117-28CF-F54C-8316-93D96DA1FA0E}" destId="{558FA96A-B0E5-2840-8290-8651802F1482}" srcOrd="8" destOrd="0" presId="urn:microsoft.com/office/officeart/2005/8/layout/hProcess9"/>
    <dgm:cxn modelId="{BA10FCDE-5F0F-3D4B-8966-B63D85AC0FE9}" type="presParOf" srcId="{C49FA117-28CF-F54C-8316-93D96DA1FA0E}" destId="{600B3943-7490-7540-9CAD-5FA73C701EA8}" srcOrd="9" destOrd="0" presId="urn:microsoft.com/office/officeart/2005/8/layout/hProcess9"/>
    <dgm:cxn modelId="{584FFF8C-2E76-8F44-B66C-9F9E03241CE5}" type="presParOf" srcId="{C49FA117-28CF-F54C-8316-93D96DA1FA0E}" destId="{190CB10F-4D81-2346-8342-F441630C495A}" srcOrd="10" destOrd="0" presId="urn:microsoft.com/office/officeart/2005/8/layout/hProcess9"/>
    <dgm:cxn modelId="{9C700F5B-79C1-D549-A8B7-AE8367A33817}" type="presParOf" srcId="{C49FA117-28CF-F54C-8316-93D96DA1FA0E}" destId="{642F3774-1247-B245-870E-B1D65D3B4AF7}" srcOrd="11" destOrd="0" presId="urn:microsoft.com/office/officeart/2005/8/layout/hProcess9"/>
    <dgm:cxn modelId="{F36F1D03-CD45-4940-BFB0-FADC4BB3A970}" type="presParOf" srcId="{C49FA117-28CF-F54C-8316-93D96DA1FA0E}" destId="{44519AA3-1558-F24D-92F4-FFB7E10D6C77}" srcOrd="1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9BCAC69-E692-2F48-9B2A-4EDD0CF89113}">
      <dsp:nvSpPr>
        <dsp:cNvPr id="0" name=""/>
        <dsp:cNvSpPr/>
      </dsp:nvSpPr>
      <dsp:spPr>
        <a:xfrm>
          <a:off x="644651" y="0"/>
          <a:ext cx="7306056" cy="4937759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2700000" algn="br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DE61334-6036-2E49-9F39-682D79169473}">
      <dsp:nvSpPr>
        <dsp:cNvPr id="0" name=""/>
        <dsp:cNvSpPr/>
      </dsp:nvSpPr>
      <dsp:spPr>
        <a:xfrm>
          <a:off x="1678" y="1481327"/>
          <a:ext cx="1074000" cy="19751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7000"/>
                <a:satMod val="15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4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4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7000"/>
                <a:satMod val="150000"/>
              </a:schemeClr>
            </a:gs>
          </a:gsLst>
          <a:lin ang="950000" scaled="1"/>
        </a:gradFill>
        <a:ln>
          <a:noFill/>
        </a:ln>
        <a:effectLst>
          <a:outerShdw blurRad="50800" dist="38100" dir="2700000" algn="br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u="sng" kern="1200" dirty="0" smtClean="0"/>
            <a:t>Oct-Dec</a:t>
          </a:r>
          <a:r>
            <a:rPr lang="en-US" sz="1200" b="1" u="sng" kern="1200" dirty="0" smtClean="0"/>
            <a:t>: </a:t>
          </a:r>
          <a:r>
            <a:rPr lang="en-US" sz="1200" kern="1200" dirty="0" smtClean="0"/>
            <a:t>school conferences held; severely off-track outreach</a:t>
          </a:r>
          <a:endParaRPr lang="en-US" sz="1200" kern="1200" dirty="0"/>
        </a:p>
      </dsp:txBody>
      <dsp:txXfrm>
        <a:off x="1678" y="1481327"/>
        <a:ext cx="1074000" cy="1975104"/>
      </dsp:txXfrm>
    </dsp:sp>
    <dsp:sp modelId="{6D427378-543F-CE45-BEE1-64438583CCD0}">
      <dsp:nvSpPr>
        <dsp:cNvPr id="0" name=""/>
        <dsp:cNvSpPr/>
      </dsp:nvSpPr>
      <dsp:spPr>
        <a:xfrm>
          <a:off x="1254679" y="1481327"/>
          <a:ext cx="1074000" cy="19751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7000"/>
                <a:satMod val="15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4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4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7000"/>
                <a:satMod val="150000"/>
              </a:schemeClr>
            </a:gs>
          </a:gsLst>
          <a:lin ang="950000" scaled="1"/>
        </a:gradFill>
        <a:ln>
          <a:noFill/>
        </a:ln>
        <a:effectLst>
          <a:outerShdw blurRad="50800" dist="38100" dir="2700000" algn="br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u="sng" kern="1200" dirty="0" smtClean="0"/>
            <a:t>Jan. </a:t>
          </a:r>
          <a:r>
            <a:rPr lang="en-US" sz="1200" kern="1200" dirty="0" smtClean="0"/>
            <a:t>Letters mailed home to families</a:t>
          </a:r>
          <a:endParaRPr lang="en-US" sz="1200" kern="1200" dirty="0"/>
        </a:p>
      </dsp:txBody>
      <dsp:txXfrm>
        <a:off x="1254679" y="1481327"/>
        <a:ext cx="1074000" cy="1975104"/>
      </dsp:txXfrm>
    </dsp:sp>
    <dsp:sp modelId="{9C2DCDB0-0577-614E-A809-E2E4A48A13CE}">
      <dsp:nvSpPr>
        <dsp:cNvPr id="0" name=""/>
        <dsp:cNvSpPr/>
      </dsp:nvSpPr>
      <dsp:spPr>
        <a:xfrm>
          <a:off x="2507679" y="1481327"/>
          <a:ext cx="1074000" cy="19751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7000"/>
                <a:satMod val="15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4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4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7000"/>
                <a:satMod val="150000"/>
              </a:schemeClr>
            </a:gs>
          </a:gsLst>
          <a:lin ang="950000" scaled="1"/>
        </a:gradFill>
        <a:ln>
          <a:noFill/>
        </a:ln>
        <a:effectLst>
          <a:outerShdw blurRad="50800" dist="38100" dir="2700000" algn="br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u="sng" kern="1200" dirty="0" smtClean="0"/>
            <a:t>Jan. </a:t>
          </a:r>
          <a:r>
            <a:rPr lang="en-US" sz="1200" kern="1200" dirty="0" smtClean="0"/>
            <a:t>Evening School began: 4 sites</a:t>
          </a:r>
          <a:endParaRPr lang="en-US" sz="1200" kern="1200" dirty="0"/>
        </a:p>
      </dsp:txBody>
      <dsp:txXfrm>
        <a:off x="2507679" y="1481327"/>
        <a:ext cx="1074000" cy="1975104"/>
      </dsp:txXfrm>
    </dsp:sp>
    <dsp:sp modelId="{19E9CB33-0DC5-084C-BA98-C80B95671D6B}">
      <dsp:nvSpPr>
        <dsp:cNvPr id="0" name=""/>
        <dsp:cNvSpPr/>
      </dsp:nvSpPr>
      <dsp:spPr>
        <a:xfrm>
          <a:off x="3760679" y="1481327"/>
          <a:ext cx="1074000" cy="19751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7000"/>
                <a:satMod val="15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4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4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7000"/>
                <a:satMod val="150000"/>
              </a:schemeClr>
            </a:gs>
          </a:gsLst>
          <a:lin ang="950000" scaled="1"/>
        </a:gradFill>
        <a:ln>
          <a:noFill/>
        </a:ln>
        <a:effectLst>
          <a:outerShdw blurRad="50800" dist="38100" dir="2700000" algn="br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u="sng" kern="1200" dirty="0" smtClean="0"/>
            <a:t>Jan: </a:t>
          </a:r>
          <a:r>
            <a:rPr lang="en-US" sz="1200" kern="1200" dirty="0" smtClean="0"/>
            <a:t>budget set up for schools for site-specific credit recovery: replacing 21</a:t>
          </a:r>
          <a:r>
            <a:rPr lang="en-US" sz="1200" kern="1200" baseline="30000" dirty="0" smtClean="0"/>
            <a:t>st</a:t>
          </a:r>
          <a:r>
            <a:rPr lang="en-US" sz="1200" kern="1200" dirty="0" smtClean="0"/>
            <a:t> century grant at 8  and adding additional at all</a:t>
          </a:r>
          <a:endParaRPr lang="en-US" sz="1200" kern="1200" dirty="0"/>
        </a:p>
      </dsp:txBody>
      <dsp:txXfrm>
        <a:off x="3760679" y="1481327"/>
        <a:ext cx="1074000" cy="1975104"/>
      </dsp:txXfrm>
    </dsp:sp>
    <dsp:sp modelId="{558FA96A-B0E5-2840-8290-8651802F1482}">
      <dsp:nvSpPr>
        <dsp:cNvPr id="0" name=""/>
        <dsp:cNvSpPr/>
      </dsp:nvSpPr>
      <dsp:spPr>
        <a:xfrm>
          <a:off x="5013680" y="1481327"/>
          <a:ext cx="1074000" cy="19751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7000"/>
                <a:satMod val="15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4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4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7000"/>
                <a:satMod val="150000"/>
              </a:schemeClr>
            </a:gs>
          </a:gsLst>
          <a:lin ang="950000" scaled="1"/>
        </a:gradFill>
        <a:ln>
          <a:noFill/>
        </a:ln>
        <a:effectLst>
          <a:outerShdw blurRad="50800" dist="38100" dir="2700000" algn="br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u="sng" kern="1200" dirty="0" smtClean="0"/>
            <a:t>Feb: </a:t>
          </a:r>
          <a:r>
            <a:rPr lang="en-US" sz="1200" kern="1200" dirty="0" smtClean="0"/>
            <a:t>updated on/off track definitions</a:t>
          </a:r>
          <a:endParaRPr lang="en-US" sz="1200" kern="1200" dirty="0"/>
        </a:p>
      </dsp:txBody>
      <dsp:txXfrm>
        <a:off x="5013680" y="1481327"/>
        <a:ext cx="1074000" cy="1975104"/>
      </dsp:txXfrm>
    </dsp:sp>
    <dsp:sp modelId="{190CB10F-4D81-2346-8342-F441630C495A}">
      <dsp:nvSpPr>
        <dsp:cNvPr id="0" name=""/>
        <dsp:cNvSpPr/>
      </dsp:nvSpPr>
      <dsp:spPr>
        <a:xfrm>
          <a:off x="6266680" y="1481327"/>
          <a:ext cx="1074000" cy="19751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7000"/>
                <a:satMod val="15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4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4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7000"/>
                <a:satMod val="150000"/>
              </a:schemeClr>
            </a:gs>
          </a:gsLst>
          <a:lin ang="950000" scaled="1"/>
        </a:gradFill>
        <a:ln>
          <a:noFill/>
        </a:ln>
        <a:effectLst>
          <a:outerShdw blurRad="50800" dist="38100" dir="2700000" algn="br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u="sng" kern="1200" dirty="0" smtClean="0"/>
            <a:t>March: </a:t>
          </a:r>
          <a:r>
            <a:rPr lang="en-US" sz="1200" kern="1200" dirty="0" smtClean="0"/>
            <a:t>ran data, gave to counselors</a:t>
          </a:r>
          <a:endParaRPr lang="en-US" sz="1200" kern="1200" dirty="0"/>
        </a:p>
      </dsp:txBody>
      <dsp:txXfrm>
        <a:off x="6266680" y="1481327"/>
        <a:ext cx="1074000" cy="1975104"/>
      </dsp:txXfrm>
    </dsp:sp>
    <dsp:sp modelId="{44519AA3-1558-F24D-92F4-FFB7E10D6C77}">
      <dsp:nvSpPr>
        <dsp:cNvPr id="0" name=""/>
        <dsp:cNvSpPr/>
      </dsp:nvSpPr>
      <dsp:spPr>
        <a:xfrm>
          <a:off x="7519680" y="1481327"/>
          <a:ext cx="1074000" cy="19751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7000"/>
                <a:satMod val="15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4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4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7000"/>
                <a:satMod val="150000"/>
              </a:schemeClr>
            </a:gs>
          </a:gsLst>
          <a:lin ang="950000" scaled="1"/>
        </a:gradFill>
        <a:ln>
          <a:noFill/>
        </a:ln>
        <a:effectLst>
          <a:outerShdw blurRad="50800" dist="38100" dir="2700000" algn="br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u="sng" kern="1200" dirty="0" smtClean="0"/>
            <a:t>March-April: </a:t>
          </a:r>
          <a:r>
            <a:rPr lang="en-US" sz="1200" kern="1200" dirty="0" smtClean="0"/>
            <a:t>counseling conferences; summer school planning</a:t>
          </a:r>
          <a:endParaRPr lang="en-US" sz="1200" kern="1200" dirty="0"/>
        </a:p>
      </dsp:txBody>
      <dsp:txXfrm>
        <a:off x="7519680" y="1481327"/>
        <a:ext cx="1074000" cy="19751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23" y="3721473"/>
            <a:ext cx="512064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CED3E41-E2DE-48B7-AD25-2C05D8372D60}" type="datetime4">
              <a:rPr lang="en-US" smtClean="0"/>
              <a:pPr/>
              <a:t>May 21,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91475" y="6429375"/>
            <a:ext cx="876300" cy="292100"/>
          </a:xfrm>
        </p:spPr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739896" y="1417320"/>
            <a:ext cx="512064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9237-00E8-48F5-9A77-8496B8A0E541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60992-D05B-4846-8E6E-CA034CB4F1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9237-00E8-48F5-9A77-8496B8A0E541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60992-D05B-4846-8E6E-CA034CB4F1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5489634" y="0"/>
            <a:ext cx="3393768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202C6-8B37-41F0-B3E4-774551D1C22F}" type="datetime4">
              <a:rPr lang="en-US" smtClean="0"/>
              <a:pPr/>
              <a:t>May 21,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8F78D1B-BB73-41B2-8202-C6678B761557}" type="datetime4">
              <a:rPr lang="en-US" smtClean="0"/>
              <a:pPr/>
              <a:t>May 21,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3743324" y="1400174"/>
            <a:ext cx="512064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34289" y="136641"/>
            <a:ext cx="3326149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733800" y="2895599"/>
            <a:ext cx="5129543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11E46-B9AD-4605-BA48-F4BA770367EA}" type="datetime4">
              <a:rPr lang="en-US" smtClean="0"/>
              <a:pPr/>
              <a:t>May 21,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4492-1D66-40E5-BF5F-8AE5B76A3760}" type="datetime4">
              <a:rPr lang="en-US" smtClean="0"/>
              <a:pPr/>
              <a:t>May 21, 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5" y="1298448"/>
            <a:ext cx="424815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15815" y="1298448"/>
            <a:ext cx="424815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120655-FBEF-4656-A8A9-E7D9EB4F4DEC}" type="datetime4">
              <a:rPr lang="en-US" smtClean="0"/>
              <a:pPr/>
              <a:t>May 21,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2BA2-D035-44CD-B6C5-345CD46C68A9}" type="datetime4">
              <a:rPr lang="en-US" smtClean="0"/>
              <a:pPr/>
              <a:t>May 21,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12544D9-E8EB-4DFC-9BAC-8FC5CFB1A919}" type="datetime4">
              <a:rPr lang="en-US" smtClean="0"/>
              <a:pPr/>
              <a:t>May 21, 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283464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3775935" y="533400"/>
            <a:ext cx="5063266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4" y="1539240"/>
            <a:ext cx="283464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09950" y="0"/>
            <a:ext cx="573405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F894904-8048-429B-BF77-F17DA8F8287B}" type="datetime4">
              <a:rPr lang="en-US" smtClean="0"/>
              <a:pPr/>
              <a:t>May 21,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276224" y="228600"/>
            <a:ext cx="283464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74320" y="1536192"/>
            <a:ext cx="283464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225" y="1295400"/>
            <a:ext cx="859155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225" y="6429375"/>
            <a:ext cx="21336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6441D7B3-F7C5-4013-AC5D-399DD8DB11FA}" type="datetime4">
              <a:rPr lang="en-US" smtClean="0"/>
              <a:pPr/>
              <a:t>May 21,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</p:sldLayoutIdLst>
  <p:hf sldNum="0" hdr="0" ftr="0" dt="0"/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Youth Commission</a:t>
            </a:r>
          </a:p>
          <a:p>
            <a:r>
              <a:rPr lang="en-US" dirty="0" smtClean="0"/>
              <a:t>Monday, May 6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Graduation and credit recovery update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51781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Summary of City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Approx</a:t>
            </a:r>
            <a:r>
              <a:rPr lang="en-US" dirty="0" smtClean="0"/>
              <a:t> 312K to 8 schools to replace 21</a:t>
            </a:r>
            <a:r>
              <a:rPr lang="en-US" baseline="30000" dirty="0" smtClean="0"/>
              <a:t>st</a:t>
            </a:r>
            <a:r>
              <a:rPr lang="en-US" dirty="0" smtClean="0"/>
              <a:t> Century Funds Grant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Approx</a:t>
            </a:r>
            <a:r>
              <a:rPr lang="en-US" dirty="0" smtClean="0"/>
              <a:t>: 301k to supplement credit recovery options at all schools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Central Evening School: 300k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Approx</a:t>
            </a:r>
            <a:r>
              <a:rPr lang="en-US" dirty="0" smtClean="0"/>
              <a:t> 300k: purchase of on-line licenses (3 year life)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Approx</a:t>
            </a:r>
            <a:r>
              <a:rPr lang="en-US" dirty="0" smtClean="0"/>
              <a:t> 187k: summer supplement; year-round Independence;  on-line licenses; college/SAT/ACT prep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99005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Summer School Overview: </a:t>
            </a:r>
            <a:r>
              <a:rPr lang="en-US" sz="2400" dirty="0" smtClean="0"/>
              <a:t>(see handout for details)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June 12-July 17</a:t>
            </a:r>
            <a:r>
              <a:rPr lang="en-US" baseline="30000" dirty="0" smtClean="0"/>
              <a:t>th</a:t>
            </a:r>
            <a:endParaRPr lang="en-US" dirty="0" smtClean="0"/>
          </a:p>
          <a:p>
            <a:r>
              <a:rPr lang="en-US" dirty="0" smtClean="0"/>
              <a:t>Sites: Balboa, Burton, Wallenberg 9-11; Galileo 9-12</a:t>
            </a:r>
          </a:p>
          <a:p>
            <a:r>
              <a:rPr lang="en-US" dirty="0" smtClean="0"/>
              <a:t>Classes Offered:</a:t>
            </a:r>
            <a:endParaRPr lang="en-US" dirty="0"/>
          </a:p>
          <a:p>
            <a:pPr lvl="1"/>
            <a:r>
              <a:rPr lang="en-US" dirty="0"/>
              <a:t>English 9, 10</a:t>
            </a:r>
          </a:p>
          <a:p>
            <a:pPr lvl="1"/>
            <a:r>
              <a:rPr lang="en-US" dirty="0"/>
              <a:t>American Lit</a:t>
            </a:r>
          </a:p>
          <a:p>
            <a:pPr lvl="1"/>
            <a:r>
              <a:rPr lang="en-US" dirty="0"/>
              <a:t>Algebra</a:t>
            </a:r>
          </a:p>
          <a:p>
            <a:pPr lvl="1"/>
            <a:r>
              <a:rPr lang="en-US" dirty="0" err="1"/>
              <a:t>Adv</a:t>
            </a:r>
            <a:r>
              <a:rPr lang="en-US" dirty="0"/>
              <a:t> Algebra</a:t>
            </a:r>
          </a:p>
          <a:p>
            <a:pPr lvl="1"/>
            <a:r>
              <a:rPr lang="en-US" dirty="0"/>
              <a:t>Geometry</a:t>
            </a:r>
          </a:p>
          <a:p>
            <a:pPr lvl="1"/>
            <a:r>
              <a:rPr lang="en-US" dirty="0"/>
              <a:t>Biology</a:t>
            </a:r>
          </a:p>
          <a:p>
            <a:pPr lvl="1"/>
            <a:r>
              <a:rPr lang="en-US" dirty="0"/>
              <a:t>Chemistry</a:t>
            </a:r>
          </a:p>
          <a:p>
            <a:pPr lvl="1"/>
            <a:r>
              <a:rPr lang="en-US" dirty="0"/>
              <a:t>Modern World</a:t>
            </a:r>
          </a:p>
          <a:p>
            <a:pPr lvl="1"/>
            <a:r>
              <a:rPr lang="en-US" dirty="0"/>
              <a:t>U.S. History</a:t>
            </a:r>
          </a:p>
          <a:p>
            <a:pPr lvl="1"/>
            <a:r>
              <a:rPr lang="en-US" dirty="0"/>
              <a:t>P.E.</a:t>
            </a:r>
          </a:p>
          <a:p>
            <a:pPr lvl="1"/>
            <a:r>
              <a:rPr lang="en-US" dirty="0"/>
              <a:t>Spanish </a:t>
            </a:r>
            <a:endParaRPr lang="en-US" dirty="0" smtClean="0"/>
          </a:p>
          <a:p>
            <a:pPr marL="170752" lvl="1" indent="0">
              <a:buNone/>
            </a:pPr>
            <a:r>
              <a:rPr lang="en-US" dirty="0" smtClean="0"/>
              <a:t>Other High Schools may have site specific credit recovery during June</a:t>
            </a:r>
          </a:p>
          <a:p>
            <a:pPr marL="170752" lvl="1" indent="0">
              <a:buNone/>
            </a:pPr>
            <a:r>
              <a:rPr lang="en-US" dirty="0" smtClean="0"/>
              <a:t>Cyber Courses via a Lab will be offered as well at sites</a:t>
            </a:r>
          </a:p>
          <a:p>
            <a:pPr marL="170752" lvl="1" indent="0">
              <a:buNone/>
            </a:pPr>
            <a:r>
              <a:rPr lang="en-US" dirty="0" smtClean="0"/>
              <a:t>Independence High School will offer </a:t>
            </a:r>
            <a:r>
              <a:rPr lang="en-US" dirty="0" err="1" smtClean="0"/>
              <a:t>Odysseyware</a:t>
            </a:r>
            <a:r>
              <a:rPr lang="en-US" dirty="0" smtClean="0"/>
              <a:t> for students who cannot attend regular summer school schedule</a:t>
            </a:r>
          </a:p>
        </p:txBody>
      </p:sp>
    </p:spTree>
    <p:extLst>
      <p:ext uri="{BB962C8B-B14F-4D97-AF65-F5344CB8AC3E}">
        <p14:creationId xmlns:p14="http://schemas.microsoft.com/office/powerpoint/2010/main" xmlns="" val="2263754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Youth Commission: We need your support!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Feedback!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Outreach!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Advocacy!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154879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Overview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Current Graduation Rates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Current </a:t>
            </a:r>
            <a:r>
              <a:rPr lang="en-US" dirty="0"/>
              <a:t>Summary of Class of </a:t>
            </a:r>
            <a:r>
              <a:rPr lang="en-US" dirty="0" smtClean="0"/>
              <a:t>2014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Activities </a:t>
            </a:r>
            <a:r>
              <a:rPr lang="en-US" dirty="0"/>
              <a:t>to Date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Current Summary of Credit Recovery Activities</a:t>
            </a:r>
          </a:p>
          <a:p>
            <a:endParaRPr lang="en-US" dirty="0" smtClean="0"/>
          </a:p>
          <a:p>
            <a:r>
              <a:rPr lang="en-US" dirty="0" smtClean="0"/>
              <a:t>How Youth Commission can help</a:t>
            </a:r>
          </a:p>
          <a:p>
            <a:endParaRPr lang="en-US" dirty="0" smtClean="0"/>
          </a:p>
          <a:p>
            <a:r>
              <a:rPr lang="en-US" dirty="0" smtClean="0"/>
              <a:t>Questions and Feedback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91408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Cohort Graduation Rates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1051945263"/>
              </p:ext>
            </p:extLst>
          </p:nvPr>
        </p:nvGraphicFramePr>
        <p:xfrm>
          <a:off x="274638" y="1822051"/>
          <a:ext cx="8594724" cy="3202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8681"/>
                <a:gridCol w="2148681"/>
                <a:gridCol w="2148681"/>
                <a:gridCol w="2148681"/>
              </a:tblGrid>
              <a:tr h="4002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2012</a:t>
                      </a:r>
                      <a:endParaRPr lang="en-US" dirty="0"/>
                    </a:p>
                  </a:txBody>
                  <a:tcPr/>
                </a:tc>
              </a:tr>
              <a:tr h="400299">
                <a:tc>
                  <a:txBody>
                    <a:bodyPr/>
                    <a:lstStyle/>
                    <a:p>
                      <a:r>
                        <a:rPr lang="en-US" dirty="0" smtClean="0"/>
                        <a:t>All Students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77.2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81.8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82.2</a:t>
                      </a:r>
                      <a:endParaRPr lang="en-US" dirty="0"/>
                    </a:p>
                  </a:txBody>
                  <a:tcPr/>
                </a:tc>
              </a:tr>
              <a:tr h="400299">
                <a:tc>
                  <a:txBody>
                    <a:bodyPr/>
                    <a:lstStyle/>
                    <a:p>
                      <a:r>
                        <a:rPr lang="en-US" dirty="0" smtClean="0"/>
                        <a:t>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70.8</a:t>
                      </a:r>
                      <a:endParaRPr lang="en-US" dirty="0"/>
                    </a:p>
                  </a:txBody>
                  <a:tcPr/>
                </a:tc>
              </a:tr>
              <a:tr h="400299">
                <a:tc>
                  <a:txBody>
                    <a:bodyPr/>
                    <a:lstStyle/>
                    <a:p>
                      <a:r>
                        <a:rPr lang="en-US" dirty="0" smtClean="0"/>
                        <a:t>Latino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59.5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67.5</a:t>
                      </a:r>
                      <a:endParaRPr lang="en-US" dirty="0"/>
                    </a:p>
                  </a:txBody>
                  <a:tcPr/>
                </a:tc>
              </a:tr>
              <a:tr h="400299">
                <a:tc>
                  <a:txBody>
                    <a:bodyPr/>
                    <a:lstStyle/>
                    <a:p>
                      <a:r>
                        <a:rPr lang="en-US" dirty="0" smtClean="0"/>
                        <a:t>Pacific Islander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70.6</a:t>
                      </a:r>
                      <a:endParaRPr lang="en-US" dirty="0"/>
                    </a:p>
                  </a:txBody>
                  <a:tcPr/>
                </a:tc>
              </a:tr>
              <a:tr h="400299">
                <a:tc>
                  <a:txBody>
                    <a:bodyPr/>
                    <a:lstStyle/>
                    <a:p>
                      <a:r>
                        <a:rPr lang="en-US" dirty="0" smtClean="0"/>
                        <a:t>Special 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64.4</a:t>
                      </a:r>
                      <a:endParaRPr lang="en-US" dirty="0"/>
                    </a:p>
                  </a:txBody>
                  <a:tcPr/>
                </a:tc>
              </a:tr>
              <a:tr h="400299">
                <a:tc>
                  <a:txBody>
                    <a:bodyPr/>
                    <a:lstStyle/>
                    <a:p>
                      <a:r>
                        <a:rPr lang="en-US" dirty="0" smtClean="0"/>
                        <a:t>ELL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68.3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67.9</a:t>
                      </a:r>
                      <a:endParaRPr lang="en-US" dirty="0"/>
                    </a:p>
                  </a:txBody>
                  <a:tcPr/>
                </a:tc>
              </a:tr>
              <a:tr h="400299">
                <a:tc>
                  <a:txBody>
                    <a:bodyPr/>
                    <a:lstStyle/>
                    <a:p>
                      <a:r>
                        <a:rPr lang="en-US" dirty="0" smtClean="0"/>
                        <a:t>State: All Students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78.5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138007" y="5337323"/>
            <a:ext cx="473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Source: http://</a:t>
            </a:r>
            <a:r>
              <a:rPr lang="en-US" dirty="0" err="1" smtClean="0"/>
              <a:t>dq.cde.ca.gov</a:t>
            </a:r>
            <a:r>
              <a:rPr lang="en-US" dirty="0" smtClean="0"/>
              <a:t>/</a:t>
            </a:r>
            <a:r>
              <a:rPr lang="en-US" dirty="0" err="1" smtClean="0"/>
              <a:t>dataquest</a:t>
            </a:r>
            <a:r>
              <a:rPr lang="en-US" dirty="0" smtClean="0"/>
              <a:t>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94316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Cohort Graduation Rates: School to Highlight and Learn From…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1920146702"/>
              </p:ext>
            </p:extLst>
          </p:nvPr>
        </p:nvGraphicFramePr>
        <p:xfrm>
          <a:off x="274638" y="2561013"/>
          <a:ext cx="8594724" cy="27484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8681"/>
                <a:gridCol w="2148681"/>
                <a:gridCol w="2148681"/>
                <a:gridCol w="2148681"/>
              </a:tblGrid>
              <a:tr h="68710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2012</a:t>
                      </a:r>
                      <a:endParaRPr lang="en-US" dirty="0"/>
                    </a:p>
                  </a:txBody>
                  <a:tcPr/>
                </a:tc>
              </a:tr>
              <a:tr h="687101">
                <a:tc>
                  <a:txBody>
                    <a:bodyPr/>
                    <a:lstStyle/>
                    <a:p>
                      <a:r>
                        <a:rPr lang="en-US" dirty="0" smtClean="0"/>
                        <a:t>Burton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77.5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87.9</a:t>
                      </a:r>
                      <a:endParaRPr lang="en-US" dirty="0"/>
                    </a:p>
                  </a:txBody>
                  <a:tcPr/>
                </a:tc>
              </a:tr>
              <a:tr h="687101">
                <a:tc>
                  <a:txBody>
                    <a:bodyPr/>
                    <a:lstStyle/>
                    <a:p>
                      <a:r>
                        <a:rPr lang="en-US" dirty="0" smtClean="0"/>
                        <a:t>ISA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72.1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74.1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83.3</a:t>
                      </a:r>
                      <a:endParaRPr lang="en-US" dirty="0"/>
                    </a:p>
                  </a:txBody>
                  <a:tcPr/>
                </a:tc>
              </a:tr>
              <a:tr h="687101">
                <a:tc>
                  <a:txBody>
                    <a:bodyPr/>
                    <a:lstStyle/>
                    <a:p>
                      <a:r>
                        <a:rPr lang="en-US" dirty="0" smtClean="0"/>
                        <a:t>Balboa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89.3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100239" y="5871593"/>
            <a:ext cx="40446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http://</a:t>
            </a:r>
            <a:r>
              <a:rPr lang="en-US" dirty="0" err="1"/>
              <a:t>dq.cde.ca.gov</a:t>
            </a:r>
            <a:r>
              <a:rPr lang="en-US" dirty="0"/>
              <a:t>/</a:t>
            </a:r>
            <a:r>
              <a:rPr lang="en-US" dirty="0" err="1"/>
              <a:t>dataquest</a:t>
            </a:r>
            <a:r>
              <a:rPr lang="en-US" dirty="0"/>
              <a:t>/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34042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Grad Status of Class of 2014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1307758771"/>
              </p:ext>
            </p:extLst>
          </p:nvPr>
        </p:nvGraphicFramePr>
        <p:xfrm>
          <a:off x="274638" y="1603238"/>
          <a:ext cx="8594726" cy="4362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818"/>
                <a:gridCol w="1227818"/>
                <a:gridCol w="1227818"/>
                <a:gridCol w="1204599"/>
                <a:gridCol w="1251037"/>
                <a:gridCol w="1227818"/>
                <a:gridCol w="1227818"/>
              </a:tblGrid>
              <a:tr h="164332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N: Class of 2014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On-track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Junior</a:t>
                      </a:r>
                      <a:r>
                        <a:rPr lang="en-US" baseline="0" dirty="0" smtClean="0"/>
                        <a:t> Credits, missing class(</a:t>
                      </a:r>
                      <a:r>
                        <a:rPr lang="en-US" baseline="0" dirty="0" err="1" smtClean="0"/>
                        <a:t>es</a:t>
                      </a:r>
                      <a:r>
                        <a:rPr lang="en-US" baseline="0" dirty="0" smtClean="0"/>
                        <a:t>) needed for grad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Off-track up to one semester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Off-track: one 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Severely Off-track (0-50</a:t>
                      </a:r>
                      <a:r>
                        <a:rPr lang="en-US" baseline="0" dirty="0" smtClean="0"/>
                        <a:t> credits)</a:t>
                      </a:r>
                      <a:endParaRPr lang="en-US" dirty="0"/>
                    </a:p>
                  </a:txBody>
                  <a:tcPr/>
                </a:tc>
              </a:tr>
              <a:tr h="1312516">
                <a:tc>
                  <a:txBody>
                    <a:bodyPr/>
                    <a:lstStyle/>
                    <a:p>
                      <a:r>
                        <a:rPr lang="en-US" dirty="0" smtClean="0"/>
                        <a:t>Fall, 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2216 (55%)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1319 (33%)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296 (7%)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92 (2%)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101 (2.5%)</a:t>
                      </a:r>
                      <a:endParaRPr lang="en-US" dirty="0"/>
                    </a:p>
                  </a:txBody>
                  <a:tcPr/>
                </a:tc>
              </a:tr>
              <a:tr h="1312516">
                <a:tc>
                  <a:txBody>
                    <a:bodyPr/>
                    <a:lstStyle/>
                    <a:p>
                      <a:r>
                        <a:rPr lang="en-US" dirty="0" smtClean="0"/>
                        <a:t>Spring, 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2421 (60%)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1050 (26%)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 (10%)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82</a:t>
                      </a:r>
                      <a:r>
                        <a:rPr lang="en-US" baseline="0" dirty="0" smtClean="0"/>
                        <a:t> (2%)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 (2%)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74638" y="6269922"/>
            <a:ext cx="85947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	                Source: Research, Planning and Accountability: SFUSD 2012-2013 A-G On-Track Report 2-21-13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="" val="4205749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9975"/>
          </a:xfrm>
        </p:spPr>
        <p:txBody>
          <a:bodyPr/>
          <a:lstStyle/>
          <a:p>
            <a:r>
              <a:rPr lang="en-US" dirty="0" smtClean="0"/>
              <a:t>Bar Chart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4217759041"/>
              </p:ext>
            </p:extLst>
          </p:nvPr>
        </p:nvGraphicFramePr>
        <p:xfrm>
          <a:off x="273050" y="1478308"/>
          <a:ext cx="8594725" cy="4830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73050" y="6308839"/>
            <a:ext cx="887094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 smtClean="0"/>
          </a:p>
          <a:p>
            <a:r>
              <a:rPr lang="en-US" sz="1400" dirty="0"/>
              <a:t>	 </a:t>
            </a:r>
            <a:r>
              <a:rPr lang="en-US" sz="1400" dirty="0" smtClean="0"/>
              <a:t>                  Source</a:t>
            </a:r>
            <a:r>
              <a:rPr lang="en-US" sz="1400" dirty="0"/>
              <a:t>: Research, Planning and Accountability: SFUSD 2012-2013 A-G On-Track Report 2-21-13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69006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On/Off Track Status by Ethnicity &amp; Program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108574149"/>
              </p:ext>
            </p:extLst>
          </p:nvPr>
        </p:nvGraphicFramePr>
        <p:xfrm>
          <a:off x="273049" y="1295402"/>
          <a:ext cx="8594726" cy="4952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818"/>
                <a:gridCol w="1227818"/>
                <a:gridCol w="1227818"/>
                <a:gridCol w="1227818"/>
                <a:gridCol w="1227818"/>
                <a:gridCol w="1227818"/>
                <a:gridCol w="1227818"/>
              </a:tblGrid>
              <a:tr h="125020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On-track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Junior Credits/Missing Grad 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Off-track: one-semester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Off-track: one-year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Severely</a:t>
                      </a:r>
                      <a:r>
                        <a:rPr lang="en-US" baseline="0" dirty="0" smtClean="0"/>
                        <a:t> off-track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N</a:t>
                      </a:r>
                      <a:endParaRPr lang="en-US" dirty="0"/>
                    </a:p>
                  </a:txBody>
                  <a:tcPr/>
                </a:tc>
              </a:tr>
              <a:tr h="740362">
                <a:tc>
                  <a:txBody>
                    <a:bodyPr/>
                    <a:lstStyle/>
                    <a:p>
                      <a:r>
                        <a:rPr lang="en-US" dirty="0" smtClean="0"/>
                        <a:t>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 (28%)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130 (44%)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 (19%)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 (4%)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r>
                        <a:rPr lang="en-US" baseline="0" dirty="0" smtClean="0"/>
                        <a:t> (5%)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296</a:t>
                      </a:r>
                      <a:endParaRPr lang="en-US" dirty="0"/>
                    </a:p>
                  </a:txBody>
                  <a:tcPr/>
                </a:tc>
              </a:tr>
              <a:tr h="740362">
                <a:tc>
                  <a:txBody>
                    <a:bodyPr/>
                    <a:lstStyle/>
                    <a:p>
                      <a:r>
                        <a:rPr lang="en-US" dirty="0" smtClean="0"/>
                        <a:t>Latino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305 (37%)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301 (37%)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146 (15%)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 (5%)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 (3%)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817</a:t>
                      </a:r>
                      <a:endParaRPr lang="en-US" dirty="0"/>
                    </a:p>
                  </a:txBody>
                  <a:tcPr/>
                </a:tc>
              </a:tr>
              <a:tr h="740362">
                <a:tc>
                  <a:txBody>
                    <a:bodyPr/>
                    <a:lstStyle/>
                    <a:p>
                      <a:r>
                        <a:rPr lang="en-US" dirty="0" smtClean="0"/>
                        <a:t>Chinese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1305 (75%)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336 (19%)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 (5%)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 (1%)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 (1%)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1752</a:t>
                      </a:r>
                      <a:endParaRPr lang="en-US" dirty="0"/>
                    </a:p>
                  </a:txBody>
                  <a:tcPr/>
                </a:tc>
              </a:tr>
              <a:tr h="740362">
                <a:tc>
                  <a:txBody>
                    <a:bodyPr/>
                    <a:lstStyle/>
                    <a:p>
                      <a:r>
                        <a:rPr lang="en-US" dirty="0" smtClean="0"/>
                        <a:t>ELLs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181 (27%)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313 (47%)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114 (17%)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 (5%)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 (4%)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669</a:t>
                      </a:r>
                      <a:endParaRPr lang="en-US" dirty="0"/>
                    </a:p>
                  </a:txBody>
                  <a:tcPr/>
                </a:tc>
              </a:tr>
              <a:tr h="740362">
                <a:tc>
                  <a:txBody>
                    <a:bodyPr/>
                    <a:lstStyle/>
                    <a:p>
                      <a:r>
                        <a:rPr lang="en-US" dirty="0" smtClean="0"/>
                        <a:t>Special 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 (23%)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171 (46%)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68 (18%)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 (5%)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 (6%)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73049" y="6534834"/>
            <a:ext cx="887095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	                    Source</a:t>
            </a:r>
            <a:r>
              <a:rPr lang="en-US" sz="1400" dirty="0"/>
              <a:t>: Research, Planning and Accountability: SFUSD 2012-2013 A-G On-Track Report 2-21-13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8058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Activities to Date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1370561385"/>
              </p:ext>
            </p:extLst>
          </p:nvPr>
        </p:nvGraphicFramePr>
        <p:xfrm>
          <a:off x="274320" y="1298448"/>
          <a:ext cx="8595360" cy="4937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701351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Summary of Current Credit Recovery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1800 students taking 2500 courses</a:t>
            </a:r>
          </a:p>
          <a:p>
            <a:r>
              <a:rPr lang="en-US" dirty="0" smtClean="0"/>
              <a:t>2 Forms of Activities: Site-specific and Central Evening School</a:t>
            </a:r>
          </a:p>
          <a:p>
            <a:r>
              <a:rPr lang="en-US" dirty="0" smtClean="0"/>
              <a:t>Central Evening School: Burton, Washington, O’Connell: PE, College Career, Health, Chemistry, Spanish: All teacher-led courses</a:t>
            </a:r>
          </a:p>
          <a:p>
            <a:pPr lvl="1"/>
            <a:r>
              <a:rPr lang="en-US" dirty="0" smtClean="0"/>
              <a:t>277 students taking 357 courses: 48 (17%) AA; 128 (46%) Latino; 30 (10%) Chinese, 25 (9%) Filipino</a:t>
            </a:r>
          </a:p>
          <a:p>
            <a:pPr lvl="1"/>
            <a:endParaRPr lang="en-US" dirty="0"/>
          </a:p>
          <a:p>
            <a:pPr marL="170752" lvl="1" indent="0">
              <a:buNone/>
            </a:pPr>
            <a:r>
              <a:rPr lang="en-US" dirty="0" smtClean="0"/>
              <a:t>Site-Specific Credit Recovery: Approximately 1525 students taking 2115 courses at their home school sites. Combination of teacher-led and on-line courses.  830 of the 2115 courses are on-line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225600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SOHO.thmx</Template>
  <TotalTime>179</TotalTime>
  <Words>686</Words>
  <Application>Microsoft Office PowerPoint</Application>
  <PresentationFormat>On-screen Show (4:3)</PresentationFormat>
  <Paragraphs>192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SOHO</vt:lpstr>
      <vt:lpstr>Graduation and credit recovery update</vt:lpstr>
      <vt:lpstr> Overview </vt:lpstr>
      <vt:lpstr>Cohort Graduation Rates</vt:lpstr>
      <vt:lpstr>Cohort Graduation Rates: School to Highlight and Learn From…</vt:lpstr>
      <vt:lpstr>Current Grad Status of Class of 2014</vt:lpstr>
      <vt:lpstr>Bar Chart </vt:lpstr>
      <vt:lpstr>On/Off Track Status by Ethnicity &amp; Program</vt:lpstr>
      <vt:lpstr>Activities to Date</vt:lpstr>
      <vt:lpstr>Summary of Current Credit Recovery Activities</vt:lpstr>
      <vt:lpstr>Budget Summary of City Funds</vt:lpstr>
      <vt:lpstr>Summer School Overview: (see handout for details)</vt:lpstr>
      <vt:lpstr>Youth Commission: We need your support!</vt:lpstr>
    </vt:vector>
  </TitlesOfParts>
  <Company>oconne1106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of 2014 Status and credit recovery update</dc:title>
  <dc:creator>Janet Schulze</dc:creator>
  <cp:lastModifiedBy>ptruong</cp:lastModifiedBy>
  <cp:revision>12</cp:revision>
  <dcterms:created xsi:type="dcterms:W3CDTF">2013-04-01T21:55:58Z</dcterms:created>
  <dcterms:modified xsi:type="dcterms:W3CDTF">2013-05-21T19:45:24Z</dcterms:modified>
</cp:coreProperties>
</file>