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71" r:id="rId2"/>
    <p:sldId id="313" r:id="rId3"/>
    <p:sldId id="347" r:id="rId4"/>
    <p:sldId id="357" r:id="rId5"/>
    <p:sldId id="359" r:id="rId6"/>
    <p:sldId id="374" r:id="rId7"/>
    <p:sldId id="354" r:id="rId8"/>
    <p:sldId id="373" r:id="rId9"/>
    <p:sldId id="367" r:id="rId10"/>
    <p:sldId id="315" r:id="rId11"/>
    <p:sldId id="31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Shea" initials="KS" lastIdx="11" clrIdx="0"/>
  <p:cmAuthor id="1" name="Katie Albright" initials="" lastIdx="22" clrIdx="1"/>
  <p:cmAuthor id="2" name="Katie Albright" initials="K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2382"/>
    <a:srgbClr val="0066A4"/>
    <a:srgbClr val="0067A4"/>
    <a:srgbClr val="F6A319"/>
    <a:srgbClr val="676767"/>
    <a:srgbClr val="63B645"/>
    <a:srgbClr val="7BAB3D"/>
    <a:srgbClr val="5F1960"/>
    <a:srgbClr val="982899"/>
    <a:srgbClr val="105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62023" autoAdjust="0"/>
  </p:normalViewPr>
  <p:slideViewPr>
    <p:cSldViewPr>
      <p:cViewPr>
        <p:scale>
          <a:sx n="71" d="100"/>
          <a:sy n="71" d="100"/>
        </p:scale>
        <p:origin x="-1032" y="-72"/>
      </p:cViewPr>
      <p:guideLst>
        <p:guide orient="horz" pos="2160"/>
        <p:guide pos="2880"/>
      </p:guideLst>
    </p:cSldViewPr>
  </p:slideViewPr>
  <p:notesTextViewPr>
    <p:cViewPr>
      <p:scale>
        <a:sx n="1" d="1"/>
        <a:sy n="1" d="1"/>
      </p:scale>
      <p:origin x="0" y="0"/>
    </p:cViewPr>
  </p:notesTextViewPr>
  <p:sorterViewPr>
    <p:cViewPr>
      <p:scale>
        <a:sx n="100" d="100"/>
        <a:sy n="100" d="100"/>
      </p:scale>
      <p:origin x="0" y="4056"/>
    </p:cViewPr>
  </p:sorterViewPr>
  <p:notesViewPr>
    <p:cSldViewPr>
      <p:cViewPr varScale="1">
        <p:scale>
          <a:sx n="95" d="100"/>
          <a:sy n="95" d="100"/>
        </p:scale>
        <p:origin x="-3208" y="-128"/>
      </p:cViewPr>
      <p:guideLst>
        <p:guide orient="horz" pos="2928"/>
        <p:guide pos="220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DDEA1C18-27A6-404D-88EF-B0A16FF85EE4}" type="datetimeFigureOut">
              <a:rPr lang="en-US" smtClean="0"/>
              <a:pPr/>
              <a:t>10/22/2014</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2058B299-3046-4866-8CFF-24C388525959}" type="slidenum">
              <a:rPr lang="en-US" smtClean="0"/>
              <a:pPr/>
              <a:t>‹#›</a:t>
            </a:fld>
            <a:endParaRPr lang="en-US"/>
          </a:p>
        </p:txBody>
      </p:sp>
    </p:spTree>
    <p:extLst>
      <p:ext uri="{BB962C8B-B14F-4D97-AF65-F5344CB8AC3E}">
        <p14:creationId xmlns:p14="http://schemas.microsoft.com/office/powerpoint/2010/main" val="869387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807F8B52-C27B-4781-BA23-7D41CDF32ACA}" type="datetimeFigureOut">
              <a:rPr lang="en-US" smtClean="0"/>
              <a:pPr/>
              <a:t>10/22/2014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E3A3DA2-22D6-449B-AC6C-FC31815EF46D}" type="slidenum">
              <a:rPr lang="en-US" smtClean="0"/>
              <a:pPr/>
              <a:t>‹#›</a:t>
            </a:fld>
            <a:endParaRPr lang="en-US"/>
          </a:p>
        </p:txBody>
      </p:sp>
    </p:spTree>
    <p:extLst>
      <p:ext uri="{BB962C8B-B14F-4D97-AF65-F5344CB8AC3E}">
        <p14:creationId xmlns:p14="http://schemas.microsoft.com/office/powerpoint/2010/main" val="103300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partners include: APA Family Support Services; Instituto Familiar de la Raza and at the OMI Family Resource Center.  </a:t>
            </a:r>
            <a:endParaRPr lang="en-US" dirty="0"/>
          </a:p>
        </p:txBody>
      </p:sp>
      <p:sp>
        <p:nvSpPr>
          <p:cNvPr id="4" name="Slide Number Placeholder 3"/>
          <p:cNvSpPr>
            <a:spLocks noGrp="1"/>
          </p:cNvSpPr>
          <p:nvPr>
            <p:ph type="sldNum" sz="quarter" idx="10"/>
          </p:nvPr>
        </p:nvSpPr>
        <p:spPr/>
        <p:txBody>
          <a:bodyPr/>
          <a:lstStyle/>
          <a:p>
            <a:fld id="{2E3A3DA2-22D6-449B-AC6C-FC31815EF46D}" type="slidenum">
              <a:rPr lang="en-US" smtClean="0"/>
              <a:pPr/>
              <a:t>1</a:t>
            </a:fld>
            <a:endParaRPr lang="en-US"/>
          </a:p>
        </p:txBody>
      </p:sp>
    </p:spTree>
    <p:extLst>
      <p:ext uri="{BB962C8B-B14F-4D97-AF65-F5344CB8AC3E}">
        <p14:creationId xmlns:p14="http://schemas.microsoft.com/office/powerpoint/2010/main" val="396853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SafeStart</a:t>
            </a:r>
            <a:r>
              <a:rPr lang="en-US" baseline="0" dirty="0" smtClean="0"/>
              <a:t> advocates are located throughout the city.  Our main office and partner agencies are located in various neighborhoods highlighted in green.  However, all our partners are very mobile and often times will meet families in other locations that is most convenient for them.  </a:t>
            </a:r>
            <a:endParaRPr lang="en-US" dirty="0"/>
          </a:p>
        </p:txBody>
      </p:sp>
      <p:sp>
        <p:nvSpPr>
          <p:cNvPr id="4" name="Slide Number Placeholder 3"/>
          <p:cNvSpPr>
            <a:spLocks noGrp="1"/>
          </p:cNvSpPr>
          <p:nvPr>
            <p:ph type="sldNum" sz="quarter" idx="10"/>
          </p:nvPr>
        </p:nvSpPr>
        <p:spPr/>
        <p:txBody>
          <a:bodyPr/>
          <a:lstStyle/>
          <a:p>
            <a:fld id="{2E3A3DA2-22D6-449B-AC6C-FC31815EF46D}" type="slidenum">
              <a:rPr lang="en-US" smtClean="0"/>
              <a:pPr/>
              <a:t>2</a:t>
            </a:fld>
            <a:endParaRPr lang="en-US"/>
          </a:p>
        </p:txBody>
      </p:sp>
    </p:spTree>
    <p:extLst>
      <p:ext uri="{BB962C8B-B14F-4D97-AF65-F5344CB8AC3E}">
        <p14:creationId xmlns:p14="http://schemas.microsoft.com/office/powerpoint/2010/main" val="323208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Aside from working with various family</a:t>
            </a:r>
            <a:r>
              <a:rPr lang="en-US" baseline="0" dirty="0" smtClean="0">
                <a:solidFill>
                  <a:schemeClr val="tx1"/>
                </a:solidFill>
              </a:rPr>
              <a:t> resource centers.  We also have a strong partnership with the San Francisco Police Department.  We regularly pick up police reports from the Special Victims Unit and offer our services to families who qualify for our program.  We also work with United Family Court and receive referrals for families who may be interested in our services.  And since the inception of our program, SafeStart has had a strong partnership with the Child Trauma Research Program.  For many years, we worked with CTRP to provide our advocates with support with guidance in our case consultations and ongoing trainings from folks who are the leading experts in working with children who are dealing with trauma.  And lastly, SafeStart also works with Victim Services from the District Attorney’s office.  We specifically work together to promote the Child Witness Program that offers up to $5000 for child or youth to pay for mental health services if they witnessed a violent crime.  </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E3A3DA2-22D6-449B-AC6C-FC31815EF46D}" type="slidenum">
              <a:rPr lang="en-US" smtClean="0"/>
              <a:pPr/>
              <a:t>3</a:t>
            </a:fld>
            <a:endParaRPr lang="en-US"/>
          </a:p>
        </p:txBody>
      </p:sp>
    </p:spTree>
    <p:extLst>
      <p:ext uri="{BB962C8B-B14F-4D97-AF65-F5344CB8AC3E}">
        <p14:creationId xmlns:p14="http://schemas.microsoft.com/office/powerpoint/2010/main" val="375361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2E3A3DA2-22D6-449B-AC6C-FC31815EF4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924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2E3A3DA2-22D6-449B-AC6C-FC31815EF46D}" type="slidenum">
              <a:rPr lang="en-US" smtClean="0"/>
              <a:pPr/>
              <a:t>6</a:t>
            </a:fld>
            <a:endParaRPr lang="en-US"/>
          </a:p>
        </p:txBody>
      </p:sp>
    </p:spTree>
    <p:extLst>
      <p:ext uri="{BB962C8B-B14F-4D97-AF65-F5344CB8AC3E}">
        <p14:creationId xmlns:p14="http://schemas.microsoft.com/office/powerpoint/2010/main" val="334332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we define</a:t>
            </a:r>
            <a:r>
              <a:rPr lang="en-US" baseline="0" dirty="0" smtClean="0"/>
              <a:t> violence as a child who may be exposed to the aftermath of an incident at home.  For example, a child who comes home to a house that is torn up after a violent fight, or seeing a parent’s injuries, or by hearing their parents argue either in front of them or in another room.  </a:t>
            </a:r>
            <a:endParaRPr lang="en-US" dirty="0"/>
          </a:p>
        </p:txBody>
      </p:sp>
      <p:sp>
        <p:nvSpPr>
          <p:cNvPr id="4" name="Slide Number Placeholder 3"/>
          <p:cNvSpPr>
            <a:spLocks noGrp="1"/>
          </p:cNvSpPr>
          <p:nvPr>
            <p:ph type="sldNum" sz="quarter" idx="10"/>
          </p:nvPr>
        </p:nvSpPr>
        <p:spPr/>
        <p:txBody>
          <a:bodyPr/>
          <a:lstStyle/>
          <a:p>
            <a:fld id="{2E3A3DA2-22D6-449B-AC6C-FC31815EF46D}" type="slidenum">
              <a:rPr lang="en-US" smtClean="0"/>
              <a:pPr/>
              <a:t>7</a:t>
            </a:fld>
            <a:endParaRPr lang="en-US"/>
          </a:p>
        </p:txBody>
      </p:sp>
    </p:spTree>
    <p:extLst>
      <p:ext uri="{BB962C8B-B14F-4D97-AF65-F5344CB8AC3E}">
        <p14:creationId xmlns:p14="http://schemas.microsoft.com/office/powerpoint/2010/main" val="216921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Most households with domestic violence have children living in them. Despite mothers’ best efforts to shield their children from violence, 68-87% of domestic violence incidents are witnessed by children. </a:t>
            </a:r>
            <a:r>
              <a:rPr lang="en-US" altLang="en-US" smtClean="0"/>
              <a:t>Children can be deeply affected by the violence they witness, and may develop a view of the world as a dangerous place – this in turn affects how they function and interact with others. </a:t>
            </a:r>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2E3A3DA2-22D6-449B-AC6C-FC31815EF46D}" type="slidenum">
              <a:rPr lang="en-US" smtClean="0"/>
              <a:pPr/>
              <a:t>8</a:t>
            </a:fld>
            <a:endParaRPr lang="en-US"/>
          </a:p>
        </p:txBody>
      </p:sp>
    </p:spTree>
    <p:extLst>
      <p:ext uri="{BB962C8B-B14F-4D97-AF65-F5344CB8AC3E}">
        <p14:creationId xmlns:p14="http://schemas.microsoft.com/office/powerpoint/2010/main" val="273058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1200"/>
              </a:spcAft>
              <a:buFont typeface="Arial" pitchFamily="34" charset="0"/>
              <a:buNone/>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E3A3DA2-22D6-449B-AC6C-FC31815EF46D}" type="slidenum">
              <a:rPr lang="en-US" smtClean="0"/>
              <a:pPr/>
              <a:t>9</a:t>
            </a:fld>
            <a:endParaRPr lang="en-US"/>
          </a:p>
        </p:txBody>
      </p:sp>
    </p:spTree>
    <p:extLst>
      <p:ext uri="{BB962C8B-B14F-4D97-AF65-F5344CB8AC3E}">
        <p14:creationId xmlns:p14="http://schemas.microsoft.com/office/powerpoint/2010/main" val="302163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2E3A3DA2-22D6-449B-AC6C-FC31815EF46D}" type="slidenum">
              <a:rPr lang="en-US" smtClean="0"/>
              <a:pPr/>
              <a:t>10</a:t>
            </a:fld>
            <a:endParaRPr lang="en-US"/>
          </a:p>
        </p:txBody>
      </p:sp>
    </p:spTree>
    <p:extLst>
      <p:ext uri="{BB962C8B-B14F-4D97-AF65-F5344CB8AC3E}">
        <p14:creationId xmlns:p14="http://schemas.microsoft.com/office/powerpoint/2010/main" val="349771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3552396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2641679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36698999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2401468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41596070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5220106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pic>
        <p:nvPicPr>
          <p:cNvPr id="1026" name="Picture 2" descr="C:\Users\Mark\Desktop\work-bblox\SF Child Abuse Center\prevention center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6273316"/>
            <a:ext cx="1080120" cy="594585"/>
          </a:xfrm>
          <a:prstGeom prst="rect">
            <a:avLst/>
          </a:prstGeom>
          <a:noFill/>
          <a:effectLst>
            <a:outerShdw blurRad="88900" dir="2700000" algn="tl" rotWithShape="0">
              <a:prstClr val="black">
                <a:alpha val="7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912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0"/>
            <a:ext cx="9144000" cy="2492896"/>
          </a:xfrm>
          <a:prstGeom prst="rect">
            <a:avLst/>
          </a:prstGeom>
          <a:solidFill>
            <a:srgbClr val="4E6F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420888"/>
            <a:ext cx="9144000" cy="4437112"/>
          </a:xfrm>
          <a:prstGeom prst="rect">
            <a:avLst/>
          </a:prstGeom>
          <a:solidFill>
            <a:srgbClr val="7AA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MEDIA\PHOTOS\Family Photos_Portrait Project\SFCAPC_FamilyPhotos-6.JPG"/>
          <p:cNvPicPr>
            <a:picLocks noChangeAspect="1" noChangeArrowheads="1"/>
          </p:cNvPicPr>
          <p:nvPr userDrawn="1"/>
        </p:nvPicPr>
        <p:blipFill rotWithShape="1">
          <a:blip r:embed="rId2" cstate="print">
            <a:grayscl/>
            <a:alphaModFix amt="51000"/>
            <a:extLst>
              <a:ext uri="{28A0092B-C50C-407E-A947-70E740481C1C}">
                <a14:useLocalDpi xmlns:a14="http://schemas.microsoft.com/office/drawing/2010/main" val="0"/>
              </a:ext>
            </a:extLst>
          </a:blip>
          <a:srcRect l="21574" t="16146" r="23315" b="30712"/>
          <a:stretch/>
        </p:blipFill>
        <p:spPr bwMode="auto">
          <a:xfrm>
            <a:off x="-102108" y="914399"/>
            <a:ext cx="9246108" cy="594360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sp>
        <p:nvSpPr>
          <p:cNvPr id="13" name="Rectangle 12"/>
          <p:cNvSpPr/>
          <p:nvPr userDrawn="1"/>
        </p:nvSpPr>
        <p:spPr>
          <a:xfrm>
            <a:off x="-4066" y="908720"/>
            <a:ext cx="9144000" cy="1620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722313" y="2816932"/>
            <a:ext cx="7772400" cy="1595502"/>
          </a:xfrm>
        </p:spPr>
        <p:txBody>
          <a:bodyPr anchor="ctr" anchorCtr="0">
            <a:normAutofit/>
          </a:bodyPr>
          <a:lstStyle>
            <a:lvl1pPr algn="ctr">
              <a:defRPr sz="3600" b="1" cap="all">
                <a:solidFill>
                  <a:schemeClr val="bg1"/>
                </a:solidFill>
              </a:defRPr>
            </a:lvl1pPr>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9363" y="1052736"/>
            <a:ext cx="410368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6832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userDrawn="1"/>
        </p:nvSpPr>
        <p:spPr>
          <a:xfrm>
            <a:off x="0" y="0"/>
            <a:ext cx="9144000" cy="2492896"/>
          </a:xfrm>
          <a:prstGeom prst="rect">
            <a:avLst/>
          </a:prstGeom>
          <a:solidFill>
            <a:srgbClr val="0B3C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420888"/>
            <a:ext cx="9144000" cy="4437112"/>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816932"/>
            <a:ext cx="7772400" cy="1595502"/>
          </a:xfrm>
        </p:spPr>
        <p:txBody>
          <a:bodyPr anchor="ctr" anchorCtr="0">
            <a:normAutofit/>
          </a:bodyPr>
          <a:lstStyle>
            <a:lvl1pPr algn="ctr">
              <a:defRPr sz="3600" b="1" cap="all">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sp>
        <p:nvSpPr>
          <p:cNvPr id="12" name="Rectangle 11"/>
          <p:cNvSpPr/>
          <p:nvPr userDrawn="1"/>
        </p:nvSpPr>
        <p:spPr>
          <a:xfrm>
            <a:off x="-4066" y="908720"/>
            <a:ext cx="9144000" cy="1620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C:\Users\Mark\Desktop\sf skyline.jpg"/>
          <p:cNvPicPr>
            <a:picLocks noChangeAspect="1" noChangeArrowheads="1"/>
          </p:cNvPicPr>
          <p:nvPr userDrawn="1"/>
        </p:nvPicPr>
        <p:blipFill rotWithShape="1">
          <a:blip r:embed="rId2" cstate="print">
            <a:alphaModFix amt="52000"/>
            <a:extLst>
              <a:ext uri="{BEBA8EAE-BF5A-486C-A8C5-ECC9F3942E4B}">
                <a14:imgProps xmlns:a14="http://schemas.microsoft.com/office/drawing/2010/main">
                  <a14:imgLayer r:embed="rId3">
                    <a14:imgEffect>
                      <a14:sharpenSoften amount="-81000"/>
                    </a14:imgEffect>
                    <a14:imgEffect>
                      <a14:brightnessContrast bright="-30000"/>
                    </a14:imgEffect>
                  </a14:imgLayer>
                </a14:imgProps>
              </a:ext>
              <a:ext uri="{28A0092B-C50C-407E-A947-70E740481C1C}">
                <a14:useLocalDpi xmlns:a14="http://schemas.microsoft.com/office/drawing/2010/main" val="0"/>
              </a:ext>
            </a:extLst>
          </a:blip>
          <a:srcRect t="36731" b="168"/>
          <a:stretch/>
        </p:blipFill>
        <p:spPr bwMode="auto">
          <a:xfrm>
            <a:off x="0" y="2540000"/>
            <a:ext cx="9155041" cy="43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9363" y="1052736"/>
            <a:ext cx="410368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328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Rectangle 7"/>
          <p:cNvSpPr/>
          <p:nvPr userDrawn="1"/>
        </p:nvSpPr>
        <p:spPr>
          <a:xfrm>
            <a:off x="0" y="2420888"/>
            <a:ext cx="9144000" cy="4437112"/>
          </a:xfrm>
          <a:prstGeom prst="rect">
            <a:avLst/>
          </a:prstGeom>
          <a:solidFill>
            <a:srgbClr val="F6A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S:\MEDIA\PHOTOS\Family Photos_Portrait Project\SFCAPC_FamilyPhotos-19.JPG"/>
          <p:cNvPicPr>
            <a:picLocks noChangeAspect="1" noChangeArrowheads="1"/>
          </p:cNvPicPr>
          <p:nvPr userDrawn="1"/>
        </p:nvPicPr>
        <p:blipFill rotWithShape="1">
          <a:blip r:embed="rId2" cstate="print">
            <a:grayscl/>
            <a:alphaModFix amt="48000"/>
            <a:extLst>
              <a:ext uri="{28A0092B-C50C-407E-A947-70E740481C1C}">
                <a14:useLocalDpi xmlns:a14="http://schemas.microsoft.com/office/drawing/2010/main" val="0"/>
              </a:ext>
            </a:extLst>
          </a:blip>
          <a:srcRect t="27202" r="20000" b="44948"/>
          <a:stretch/>
        </p:blipFill>
        <p:spPr bwMode="auto">
          <a:xfrm>
            <a:off x="0" y="2539288"/>
            <a:ext cx="9144000" cy="4318712"/>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0"/>
            <a:ext cx="9144000" cy="2492896"/>
          </a:xfrm>
          <a:prstGeom prst="rect">
            <a:avLst/>
          </a:prstGeom>
          <a:solidFill>
            <a:srgbClr val="F6A3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066" y="908720"/>
            <a:ext cx="9144000" cy="1620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sp>
        <p:nvSpPr>
          <p:cNvPr id="12" name="Title 1"/>
          <p:cNvSpPr>
            <a:spLocks noGrp="1"/>
          </p:cNvSpPr>
          <p:nvPr>
            <p:ph type="title"/>
          </p:nvPr>
        </p:nvSpPr>
        <p:spPr>
          <a:xfrm>
            <a:off x="722313" y="2816932"/>
            <a:ext cx="7772400" cy="1595502"/>
          </a:xfrm>
        </p:spPr>
        <p:txBody>
          <a:bodyPr anchor="ctr" anchorCtr="0">
            <a:normAutofit/>
          </a:bodyPr>
          <a:lstStyle>
            <a:lvl1pPr algn="ctr">
              <a:defRPr sz="3600" b="1" cap="all">
                <a:solidFill>
                  <a:schemeClr val="bg1"/>
                </a:solidFill>
              </a:defRPr>
            </a:lvl1pPr>
          </a:lstStyle>
          <a:p>
            <a:r>
              <a:rPr lang="en-US" dirty="0" smtClean="0"/>
              <a:t>Click to edit Master title style</a:t>
            </a:r>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9363" y="1052736"/>
            <a:ext cx="410368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06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Rectangle 2"/>
          <p:cNvSpPr/>
          <p:nvPr userDrawn="1"/>
        </p:nvSpPr>
        <p:spPr>
          <a:xfrm>
            <a:off x="0" y="0"/>
            <a:ext cx="9144000" cy="2492896"/>
          </a:xfrm>
          <a:prstGeom prst="rect">
            <a:avLst/>
          </a:prstGeom>
          <a:solidFill>
            <a:srgbClr val="5F19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420888"/>
            <a:ext cx="9144000" cy="4437112"/>
          </a:xfrm>
          <a:prstGeom prst="rect">
            <a:avLst/>
          </a:prstGeom>
          <a:solidFill>
            <a:srgbClr val="982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816932"/>
            <a:ext cx="7772400" cy="1595502"/>
          </a:xfrm>
        </p:spPr>
        <p:txBody>
          <a:bodyPr anchor="ctr" anchorCtr="0">
            <a:normAutofit/>
          </a:bodyPr>
          <a:lstStyle>
            <a:lvl1pPr algn="ctr">
              <a:defRPr sz="3600" b="1" cap="all">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C84A-AEF1-4252-B6BB-77D2F2B4CBFC}" type="slidenum">
              <a:rPr lang="en-US" smtClean="0"/>
              <a:pPr/>
              <a:t>‹#›</a:t>
            </a:fld>
            <a:endParaRPr lang="en-US"/>
          </a:p>
        </p:txBody>
      </p:sp>
      <p:sp>
        <p:nvSpPr>
          <p:cNvPr id="12" name="Rectangle 11"/>
          <p:cNvSpPr/>
          <p:nvPr userDrawn="1"/>
        </p:nvSpPr>
        <p:spPr>
          <a:xfrm>
            <a:off x="-4066" y="908720"/>
            <a:ext cx="9144000" cy="1620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descr="S:\MEDIA\PHOTOS\SFCAPC_Historical photos\IMG_0067.JPG"/>
          <p:cNvPicPr>
            <a:picLocks noChangeAspect="1" noChangeArrowheads="1"/>
          </p:cNvPicPr>
          <p:nvPr userDrawn="1"/>
        </p:nvPicPr>
        <p:blipFill rotWithShape="1">
          <a:blip r:embed="rId2" cstate="print">
            <a:grayscl/>
            <a:alphaModFix amt="42000"/>
            <a:extLst>
              <a:ext uri="{28A0092B-C50C-407E-A947-70E740481C1C}">
                <a14:useLocalDpi xmlns:a14="http://schemas.microsoft.com/office/drawing/2010/main" val="0"/>
              </a:ext>
            </a:extLst>
          </a:blip>
          <a:srcRect t="46913" b="17465"/>
          <a:stretch/>
        </p:blipFill>
        <p:spPr bwMode="auto">
          <a:xfrm>
            <a:off x="-508" y="2514600"/>
            <a:ext cx="9144508" cy="4343400"/>
          </a:xfrm>
          <a:prstGeom prst="rect">
            <a:avLst/>
          </a:prstGeom>
          <a:noFill/>
          <a:effectLst/>
          <a:extLst/>
        </p:spPr>
      </p:pic>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9363" y="1052736"/>
            <a:ext cx="410368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038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3721385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644134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26F0D-B67D-4D8C-B707-5AE982045B8A}" type="datetimeFigureOut">
              <a:rPr lang="en-US" smtClean="0"/>
              <a:pPr/>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D1C84A-AEF1-4252-B6BB-77D2F2B4CBFC}" type="slidenum">
              <a:rPr lang="en-US" smtClean="0"/>
              <a:pPr/>
              <a:t>‹#›</a:t>
            </a:fld>
            <a:endParaRPr lang="en-US"/>
          </a:p>
        </p:txBody>
      </p:sp>
    </p:spTree>
    <p:extLst>
      <p:ext uri="{BB962C8B-B14F-4D97-AF65-F5344CB8AC3E}">
        <p14:creationId xmlns:p14="http://schemas.microsoft.com/office/powerpoint/2010/main" val="21287152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26F0D-B67D-4D8C-B707-5AE982045B8A}" type="datetimeFigureOut">
              <a:rPr lang="en-US" smtClean="0"/>
              <a:pPr/>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1C84A-AEF1-4252-B6BB-77D2F2B4CBFC}" type="slidenum">
              <a:rPr lang="en-US" smtClean="0"/>
              <a:pPr/>
              <a:t>‹#›</a:t>
            </a:fld>
            <a:endParaRPr lang="en-US"/>
          </a:p>
        </p:txBody>
      </p:sp>
    </p:spTree>
    <p:extLst>
      <p:ext uri="{BB962C8B-B14F-4D97-AF65-F5344CB8AC3E}">
        <p14:creationId xmlns:p14="http://schemas.microsoft.com/office/powerpoint/2010/main" val="1093842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3"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afestart@sfcapc.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imgres?imgurl=http://www.webhelpdesk.com/webhelpdesk/media/images/parent-child.jpg&amp;imgrefurl=http://www.webhelpdesk.com/help-desk-software/asset-management/&amp;h=126&amp;w=108&amp;tbnid=m28MFLODO-keEM:&amp;zoom=1&amp;docid=7k1p4ZbiP1MvHM&amp;ei=eMesU-z3KI32oAT2moCYDw&amp;tbm=isch&amp;ved=0CFoQMyhSMFI4ZA&amp;iact=rc&amp;uact=3&amp;dur=758&amp;page=7&amp;start=163&amp;ndsp=31" TargetMode="External"/><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94760"/>
            <a:ext cx="4752020" cy="3063240"/>
          </a:xfrm>
          <a:prstGeom prst="rect">
            <a:avLst/>
          </a:prstGeom>
          <a:solidFill>
            <a:srgbClr val="7AA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3797474"/>
          </a:xfrm>
          <a:prstGeom prst="rect">
            <a:avLst/>
          </a:prstGeom>
          <a:solidFill>
            <a:srgbClr val="105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5810" y="4509120"/>
            <a:ext cx="3716150" cy="1656184"/>
          </a:xfrm>
        </p:spPr>
        <p:txBody>
          <a:bodyPr>
            <a:noAutofit/>
          </a:bodyPr>
          <a:lstStyle/>
          <a:p>
            <a:pPr>
              <a:lnSpc>
                <a:spcPct val="90000"/>
              </a:lnSpc>
            </a:pPr>
            <a:r>
              <a:rPr lang="en-US" sz="4000" b="1" dirty="0" smtClean="0">
                <a:solidFill>
                  <a:schemeClr val="bg1"/>
                </a:solidFill>
              </a:rPr>
              <a:t>SafeStart </a:t>
            </a:r>
          </a:p>
          <a:p>
            <a:pPr>
              <a:lnSpc>
                <a:spcPct val="90000"/>
              </a:lnSpc>
            </a:pPr>
            <a:r>
              <a:rPr lang="en-US" sz="4000" b="1" dirty="0" smtClean="0">
                <a:solidFill>
                  <a:schemeClr val="bg1"/>
                </a:solidFill>
              </a:rPr>
              <a:t>Collaborative </a:t>
            </a:r>
          </a:p>
        </p:txBody>
      </p:sp>
      <p:pic>
        <p:nvPicPr>
          <p:cNvPr id="2" name="Picture 2" descr="C:\Users\Mark\Desktop\prev cent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44000" cy="2306809"/>
          </a:xfrm>
          <a:prstGeom prst="rect">
            <a:avLst/>
          </a:prstGeom>
          <a:solidFill>
            <a:srgbClr val="105291"/>
          </a:solidFill>
          <a:extLst/>
        </p:spPr>
      </p:pic>
      <p:sp>
        <p:nvSpPr>
          <p:cNvPr id="6" name="Rectangle 5"/>
          <p:cNvSpPr/>
          <p:nvPr/>
        </p:nvSpPr>
        <p:spPr>
          <a:xfrm>
            <a:off x="4752020" y="3794760"/>
            <a:ext cx="4409160" cy="3090624"/>
          </a:xfrm>
          <a:prstGeom prst="rect">
            <a:avLst/>
          </a:prstGeom>
          <a:solidFill>
            <a:srgbClr val="F6A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5074631" y="3897052"/>
            <a:ext cx="3848488" cy="28083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sz="2000" b="1" u="sng" dirty="0" smtClean="0">
                <a:solidFill>
                  <a:schemeClr val="bg1"/>
                </a:solidFill>
              </a:rPr>
              <a:t>Lead Agency:</a:t>
            </a:r>
            <a:r>
              <a:rPr lang="en-US" sz="2000" b="1" dirty="0" smtClean="0">
                <a:solidFill>
                  <a:schemeClr val="bg1"/>
                </a:solidFill>
              </a:rPr>
              <a:t> </a:t>
            </a:r>
          </a:p>
          <a:p>
            <a:pPr>
              <a:lnSpc>
                <a:spcPct val="90000"/>
              </a:lnSpc>
            </a:pPr>
            <a:r>
              <a:rPr lang="en-US" sz="2000" b="1" dirty="0" smtClean="0">
                <a:solidFill>
                  <a:schemeClr val="bg1"/>
                </a:solidFill>
              </a:rPr>
              <a:t>San Francisco Child Abuse Prevention Center </a:t>
            </a:r>
          </a:p>
          <a:p>
            <a:pPr>
              <a:lnSpc>
                <a:spcPct val="90000"/>
              </a:lnSpc>
            </a:pPr>
            <a:endParaRPr lang="en-US" sz="2000" b="1" u="sng" dirty="0" smtClean="0">
              <a:solidFill>
                <a:schemeClr val="bg1"/>
              </a:solidFill>
            </a:endParaRPr>
          </a:p>
          <a:p>
            <a:pPr>
              <a:lnSpc>
                <a:spcPct val="90000"/>
              </a:lnSpc>
            </a:pPr>
            <a:r>
              <a:rPr lang="en-US" sz="2000" b="1" u="sng" dirty="0" smtClean="0">
                <a:solidFill>
                  <a:schemeClr val="bg1"/>
                </a:solidFill>
              </a:rPr>
              <a:t>Partner Agencies:</a:t>
            </a:r>
            <a:r>
              <a:rPr lang="en-US" sz="2000" b="1" dirty="0" smtClean="0">
                <a:solidFill>
                  <a:schemeClr val="bg1"/>
                </a:solidFill>
              </a:rPr>
              <a:t> </a:t>
            </a:r>
          </a:p>
          <a:p>
            <a:pPr>
              <a:lnSpc>
                <a:spcPct val="90000"/>
              </a:lnSpc>
            </a:pPr>
            <a:r>
              <a:rPr lang="en-US" sz="2000" b="1" dirty="0" smtClean="0">
                <a:solidFill>
                  <a:schemeClr val="bg1"/>
                </a:solidFill>
              </a:rPr>
              <a:t>-APA Family Support Services </a:t>
            </a:r>
          </a:p>
          <a:p>
            <a:pPr>
              <a:lnSpc>
                <a:spcPct val="90000"/>
              </a:lnSpc>
            </a:pPr>
            <a:r>
              <a:rPr lang="en-US" sz="2000" b="1" dirty="0" smtClean="0">
                <a:solidFill>
                  <a:schemeClr val="bg1"/>
                </a:solidFill>
              </a:rPr>
              <a:t>-Instituto Familiar de la Raza </a:t>
            </a:r>
          </a:p>
          <a:p>
            <a:pPr>
              <a:lnSpc>
                <a:spcPct val="90000"/>
              </a:lnSpc>
            </a:pPr>
            <a:r>
              <a:rPr lang="en-US" sz="2000" b="1" dirty="0" smtClean="0">
                <a:solidFill>
                  <a:schemeClr val="bg1"/>
                </a:solidFill>
              </a:rPr>
              <a:t>-OMI Family Resource Center </a:t>
            </a:r>
            <a:endParaRPr lang="en-US" sz="2000" b="1" dirty="0">
              <a:solidFill>
                <a:schemeClr val="bg1"/>
              </a:solidFill>
            </a:endParaRPr>
          </a:p>
        </p:txBody>
      </p:sp>
    </p:spTree>
    <p:extLst>
      <p:ext uri="{BB962C8B-B14F-4D97-AF65-F5344CB8AC3E}">
        <p14:creationId xmlns:p14="http://schemas.microsoft.com/office/powerpoint/2010/main" val="813157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Stock_000013899873Large.jpg"/>
          <p:cNvPicPr>
            <a:picLocks noChangeAspect="1"/>
          </p:cNvPicPr>
          <p:nvPr/>
        </p:nvPicPr>
        <p:blipFill rotWithShape="1">
          <a:blip r:embed="rId3" cstate="print">
            <a:extLst>
              <a:ext uri="{28A0092B-C50C-407E-A947-70E740481C1C}">
                <a14:useLocalDpi xmlns:a14="http://schemas.microsoft.com/office/drawing/2010/main" val="0"/>
              </a:ext>
            </a:extLst>
          </a:blip>
          <a:srcRect t="217" r="11529" b="-1"/>
          <a:stretch/>
        </p:blipFill>
        <p:spPr>
          <a:xfrm>
            <a:off x="-1" y="-1"/>
            <a:ext cx="9144001" cy="6872941"/>
          </a:xfrm>
          <a:prstGeom prst="rect">
            <a:avLst/>
          </a:prstGeom>
        </p:spPr>
      </p:pic>
      <p:sp>
        <p:nvSpPr>
          <p:cNvPr id="6" name="Rounded Rectangle 5"/>
          <p:cNvSpPr/>
          <p:nvPr/>
        </p:nvSpPr>
        <p:spPr>
          <a:xfrm>
            <a:off x="16943" y="1434518"/>
            <a:ext cx="4104456" cy="1598438"/>
          </a:xfrm>
          <a:prstGeom prst="roundRect">
            <a:avLst/>
          </a:prstGeom>
          <a:solidFill>
            <a:srgbClr val="FFFFFF">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03548" y="1736812"/>
            <a:ext cx="3240360" cy="1368152"/>
          </a:xfrm>
        </p:spPr>
        <p:txBody>
          <a:bodyPr>
            <a:noAutofit/>
          </a:bodyPr>
          <a:lstStyle/>
          <a:p>
            <a:pPr marL="0" indent="0" algn="ctr">
              <a:lnSpc>
                <a:spcPct val="80000"/>
              </a:lnSpc>
              <a:spcBef>
                <a:spcPts val="0"/>
              </a:spcBef>
              <a:spcAft>
                <a:spcPts val="600"/>
              </a:spcAft>
              <a:buNone/>
            </a:pPr>
            <a:r>
              <a:rPr lang="en-US" sz="4000" b="1" dirty="0" smtClean="0">
                <a:solidFill>
                  <a:schemeClr val="accent6">
                    <a:lumMod val="50000"/>
                  </a:schemeClr>
                </a:solidFill>
              </a:rPr>
              <a:t>Most importantly…</a:t>
            </a:r>
            <a:endParaRPr lang="en-US" sz="4000" b="1" dirty="0">
              <a:solidFill>
                <a:srgbClr val="F6A319"/>
              </a:solidFill>
            </a:endParaRPr>
          </a:p>
        </p:txBody>
      </p:sp>
      <p:sp>
        <p:nvSpPr>
          <p:cNvPr id="9" name="Rounded Rectangle 8"/>
          <p:cNvSpPr/>
          <p:nvPr/>
        </p:nvSpPr>
        <p:spPr>
          <a:xfrm>
            <a:off x="5004048" y="4329100"/>
            <a:ext cx="3888432" cy="2448272"/>
          </a:xfrm>
          <a:prstGeom prst="roundRect">
            <a:avLst/>
          </a:prstGeom>
          <a:solidFill>
            <a:srgbClr val="FFFFFF">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5220072" y="4514032"/>
            <a:ext cx="3492388" cy="2299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buFont typeface="Arial" pitchFamily="34" charset="0"/>
              <a:buNone/>
            </a:pPr>
            <a:r>
              <a:rPr lang="en-US" sz="3000" b="1" dirty="0" smtClean="0">
                <a:solidFill>
                  <a:srgbClr val="832382"/>
                </a:solidFill>
              </a:rPr>
              <a:t>…let families know that they are not alone and  that there is help available. </a:t>
            </a:r>
            <a:endParaRPr lang="en-US" sz="3000" b="1" dirty="0">
              <a:solidFill>
                <a:srgbClr val="832382"/>
              </a:solidFill>
            </a:endParaRPr>
          </a:p>
        </p:txBody>
      </p:sp>
    </p:spTree>
    <p:extLst>
      <p:ext uri="{BB962C8B-B14F-4D97-AF65-F5344CB8AC3E}">
        <p14:creationId xmlns:p14="http://schemas.microsoft.com/office/powerpoint/2010/main" val="226932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2816932"/>
            <a:ext cx="7772400" cy="3564396"/>
          </a:xfrm>
        </p:spPr>
        <p:txBody>
          <a:bodyPr>
            <a:noAutofit/>
          </a:bodyPr>
          <a:lstStyle/>
          <a:p>
            <a:pPr>
              <a:lnSpc>
                <a:spcPct val="80000"/>
              </a:lnSpc>
              <a:spcAft>
                <a:spcPts val="2400"/>
              </a:spcAft>
            </a:pPr>
            <a:r>
              <a:rPr lang="en-US" sz="3000" b="0" spc="-120" dirty="0" smtClean="0"/>
              <a:t>For more information about Safestart or to refer a family for services please contact:</a:t>
            </a:r>
            <a:r>
              <a:rPr lang="en-US" sz="4000" b="0" spc="-120" dirty="0" smtClean="0"/>
              <a:t/>
            </a:r>
            <a:br>
              <a:rPr lang="en-US" sz="4000" b="0" spc="-120" dirty="0" smtClean="0"/>
            </a:br>
            <a:r>
              <a:rPr lang="en-US" sz="2800" b="0" spc="-120" dirty="0" smtClean="0"/>
              <a:t/>
            </a:r>
            <a:br>
              <a:rPr lang="en-US" sz="2800" b="0" spc="-120" dirty="0" smtClean="0"/>
            </a:br>
            <a:r>
              <a:rPr lang="en-US" sz="3000" b="0" spc="-120" dirty="0" smtClean="0"/>
              <a:t>blia Moua at </a:t>
            </a:r>
            <a:br>
              <a:rPr lang="en-US" sz="3000" b="0" spc="-120" dirty="0" smtClean="0"/>
            </a:br>
            <a:r>
              <a:rPr lang="en-US" sz="3000" b="0" spc="-120" dirty="0" smtClean="0"/>
              <a:t/>
            </a:r>
            <a:br>
              <a:rPr lang="en-US" sz="3000" b="0" spc="-120" dirty="0" smtClean="0"/>
            </a:br>
            <a:r>
              <a:rPr lang="en-US" sz="3000" b="0" spc="-120" dirty="0" smtClean="0">
                <a:hlinkClick r:id="rId2"/>
              </a:rPr>
              <a:t>safestart@sfcapc.org</a:t>
            </a:r>
            <a:r>
              <a:rPr lang="en-US" sz="3000" b="0" spc="-120" dirty="0" smtClean="0"/>
              <a:t/>
            </a:r>
            <a:br>
              <a:rPr lang="en-US" sz="3000" b="0" spc="-120" dirty="0" smtClean="0"/>
            </a:br>
            <a:r>
              <a:rPr lang="en-US" sz="3000" b="0" spc="-120" dirty="0" smtClean="0"/>
              <a:t/>
            </a:r>
            <a:br>
              <a:rPr lang="en-US" sz="3000" b="0" spc="-120" dirty="0" smtClean="0"/>
            </a:br>
            <a:r>
              <a:rPr lang="en-US" sz="3000" b="0" spc="-120" dirty="0" smtClean="0"/>
              <a:t>or call </a:t>
            </a:r>
            <a:br>
              <a:rPr lang="en-US" sz="3000" b="0" spc="-120" dirty="0" smtClean="0"/>
            </a:br>
            <a:r>
              <a:rPr lang="en-US" sz="3000" b="0" spc="-120" dirty="0" smtClean="0"/>
              <a:t/>
            </a:r>
            <a:br>
              <a:rPr lang="en-US" sz="3000" b="0" spc="-120" dirty="0" smtClean="0"/>
            </a:br>
            <a:r>
              <a:rPr lang="en-US" sz="3000" b="0" spc="-120" dirty="0" smtClean="0"/>
              <a:t>(415) 668 - 0494  ext. 441</a:t>
            </a:r>
            <a:endParaRPr lang="en-US" sz="3000" b="0" spc="-120" dirty="0"/>
          </a:p>
        </p:txBody>
      </p:sp>
    </p:spTree>
    <p:extLst>
      <p:ext uri="{BB962C8B-B14F-4D97-AF65-F5344CB8AC3E}">
        <p14:creationId xmlns:p14="http://schemas.microsoft.com/office/powerpoint/2010/main" val="769201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672916"/>
            <a:ext cx="4555976" cy="4044424"/>
          </a:xfrm>
          <a:prstGeom prst="rect">
            <a:avLst/>
          </a:prstGeom>
          <a:noFill/>
          <a:ln>
            <a:noFill/>
          </a:ln>
        </p:spPr>
      </p:pic>
    </p:spTree>
    <p:extLst>
      <p:ext uri="{BB962C8B-B14F-4D97-AF65-F5344CB8AC3E}">
        <p14:creationId xmlns:p14="http://schemas.microsoft.com/office/powerpoint/2010/main" val="3472679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6A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1560" y="1916832"/>
            <a:ext cx="7920880" cy="4356484"/>
          </a:xfrm>
        </p:spPr>
        <p:txBody>
          <a:bodyPr>
            <a:noAutofit/>
          </a:bodyPr>
          <a:lstStyle/>
          <a:p>
            <a:pPr>
              <a:lnSpc>
                <a:spcPct val="85000"/>
              </a:lnSpc>
              <a:spcAft>
                <a:spcPts val="1800"/>
              </a:spcAft>
            </a:pPr>
            <a:r>
              <a:rPr lang="en-US" sz="4000" b="1" dirty="0" smtClean="0">
                <a:solidFill>
                  <a:srgbClr val="FFFFFF"/>
                </a:solidFill>
              </a:rPr>
              <a:t>San Francisco Police Department: Special Victims Unit (SVU)</a:t>
            </a:r>
          </a:p>
          <a:p>
            <a:pPr>
              <a:lnSpc>
                <a:spcPct val="85000"/>
              </a:lnSpc>
              <a:spcAft>
                <a:spcPts val="1800"/>
              </a:spcAft>
            </a:pPr>
            <a:r>
              <a:rPr lang="en-US" sz="4000" b="1" dirty="0" smtClean="0">
                <a:solidFill>
                  <a:srgbClr val="FFFFFF"/>
                </a:solidFill>
              </a:rPr>
              <a:t>United Family Court </a:t>
            </a:r>
          </a:p>
          <a:p>
            <a:pPr>
              <a:lnSpc>
                <a:spcPct val="85000"/>
              </a:lnSpc>
              <a:spcAft>
                <a:spcPts val="1800"/>
              </a:spcAft>
            </a:pPr>
            <a:r>
              <a:rPr lang="en-US" sz="4000" b="1" dirty="0" smtClean="0">
                <a:solidFill>
                  <a:srgbClr val="FFFFFF"/>
                </a:solidFill>
              </a:rPr>
              <a:t>Child Trauma Research Program </a:t>
            </a:r>
          </a:p>
          <a:p>
            <a:pPr>
              <a:lnSpc>
                <a:spcPct val="85000"/>
              </a:lnSpc>
              <a:spcAft>
                <a:spcPts val="1800"/>
              </a:spcAft>
            </a:pPr>
            <a:r>
              <a:rPr lang="en-US" sz="4000" b="1" dirty="0" smtClean="0">
                <a:solidFill>
                  <a:srgbClr val="FFFFFF"/>
                </a:solidFill>
              </a:rPr>
              <a:t>District Attorney’s Office:                Victim Services Division </a:t>
            </a:r>
          </a:p>
          <a:p>
            <a:pPr marL="0" indent="0">
              <a:lnSpc>
                <a:spcPct val="85000"/>
              </a:lnSpc>
              <a:spcAft>
                <a:spcPts val="1800"/>
              </a:spcAft>
              <a:buNone/>
            </a:pPr>
            <a:endParaRPr lang="en-US" sz="4000" b="1" dirty="0" smtClean="0">
              <a:solidFill>
                <a:srgbClr val="FFFFFF"/>
              </a:solidFill>
            </a:endParaRPr>
          </a:p>
        </p:txBody>
      </p:sp>
      <p:cxnSp>
        <p:nvCxnSpPr>
          <p:cNvPr id="10" name="Straight Connector 9"/>
          <p:cNvCxnSpPr/>
          <p:nvPr/>
        </p:nvCxnSpPr>
        <p:spPr>
          <a:xfrm>
            <a:off x="359532" y="440668"/>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9532" y="6453336"/>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59532" y="980728"/>
            <a:ext cx="4572000" cy="1143000"/>
          </a:xfrm>
        </p:spPr>
        <p:txBody>
          <a:bodyPr>
            <a:noAutofit/>
          </a:bodyPr>
          <a:lstStyle/>
          <a:p>
            <a:pPr algn="l">
              <a:lnSpc>
                <a:spcPct val="80000"/>
              </a:lnSpc>
            </a:pPr>
            <a:r>
              <a:rPr lang="en-US" sz="4200" dirty="0" smtClean="0">
                <a:solidFill>
                  <a:srgbClr val="4C4545"/>
                </a:solidFill>
              </a:rPr>
              <a:t>Other Partners:</a:t>
            </a:r>
            <a:endParaRPr lang="en-US" sz="4200" dirty="0">
              <a:solidFill>
                <a:srgbClr val="4C4545"/>
              </a:solidFill>
            </a:endParaRPr>
          </a:p>
        </p:txBody>
      </p:sp>
    </p:spTree>
    <p:extLst>
      <p:ext uri="{BB962C8B-B14F-4D97-AF65-F5344CB8AC3E}">
        <p14:creationId xmlns:p14="http://schemas.microsoft.com/office/powerpoint/2010/main" val="210918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722313" y="2780928"/>
            <a:ext cx="7772400" cy="3636404"/>
          </a:xfrm>
        </p:spPr>
        <p:txBody>
          <a:bodyPr>
            <a:noAutofit/>
          </a:bodyPr>
          <a:lstStyle/>
          <a:p>
            <a:pPr>
              <a:lnSpc>
                <a:spcPct val="80000"/>
              </a:lnSpc>
              <a:spcAft>
                <a:spcPts val="2400"/>
              </a:spcAft>
            </a:pPr>
            <a:r>
              <a:rPr lang="en-US" sz="3000" u="sng" spc="-120" dirty="0" smtClean="0">
                <a:solidFill>
                  <a:schemeClr val="tx1"/>
                </a:solidFill>
              </a:rPr>
              <a:t>Who qualifies for safestart services?</a:t>
            </a:r>
            <a:r>
              <a:rPr lang="en-US" sz="3000" spc="-120" dirty="0" smtClean="0">
                <a:solidFill>
                  <a:schemeClr val="tx1"/>
                </a:solidFill>
              </a:rPr>
              <a:t/>
            </a:r>
            <a:br>
              <a:rPr lang="en-US" sz="3000" spc="-120" dirty="0" smtClean="0">
                <a:solidFill>
                  <a:schemeClr val="tx1"/>
                </a:solidFill>
              </a:rPr>
            </a:br>
            <a:r>
              <a:rPr lang="en-US" sz="3000" spc="-120" dirty="0">
                <a:solidFill>
                  <a:schemeClr val="tx1"/>
                </a:solidFill>
              </a:rPr>
              <a:t/>
            </a:r>
            <a:br>
              <a:rPr lang="en-US" sz="3000" spc="-120" dirty="0">
                <a:solidFill>
                  <a:schemeClr val="tx1"/>
                </a:solidFill>
              </a:rPr>
            </a:br>
            <a:r>
              <a:rPr lang="en-US" sz="3000" spc="-120" dirty="0" smtClean="0">
                <a:solidFill>
                  <a:schemeClr val="tx1"/>
                </a:solidFill>
              </a:rPr>
              <a:t>-Must reside in san francisco</a:t>
            </a:r>
            <a:br>
              <a:rPr lang="en-US" sz="3000" spc="-120" dirty="0" smtClean="0">
                <a:solidFill>
                  <a:schemeClr val="tx1"/>
                </a:solidFill>
              </a:rPr>
            </a:br>
            <a:r>
              <a:rPr lang="en-US" sz="3000" spc="-120" dirty="0" smtClean="0">
                <a:solidFill>
                  <a:schemeClr val="tx1"/>
                </a:solidFill>
              </a:rPr>
              <a:t/>
            </a:r>
            <a:br>
              <a:rPr lang="en-US" sz="3000" spc="-120" dirty="0" smtClean="0">
                <a:solidFill>
                  <a:schemeClr val="tx1"/>
                </a:solidFill>
              </a:rPr>
            </a:br>
            <a:r>
              <a:rPr lang="en-US" sz="3000" spc="-120" dirty="0" smtClean="0">
                <a:solidFill>
                  <a:schemeClr val="tx1"/>
                </a:solidFill>
              </a:rPr>
              <a:t>-</a:t>
            </a:r>
            <a:r>
              <a:rPr lang="en-US" sz="3000" spc="-120" dirty="0">
                <a:solidFill>
                  <a:schemeClr val="tx1"/>
                </a:solidFill>
              </a:rPr>
              <a:t>-must have at least 1 child between the ages of 0-6 years old </a:t>
            </a:r>
            <a:r>
              <a:rPr lang="en-US" sz="3000" spc="-120" dirty="0" smtClean="0">
                <a:solidFill>
                  <a:schemeClr val="tx1"/>
                </a:solidFill>
              </a:rPr>
              <a:t/>
            </a:r>
            <a:br>
              <a:rPr lang="en-US" sz="3000" spc="-120" dirty="0" smtClean="0">
                <a:solidFill>
                  <a:schemeClr val="tx1"/>
                </a:solidFill>
              </a:rPr>
            </a:br>
            <a:r>
              <a:rPr lang="en-US" sz="3000" spc="-120" dirty="0">
                <a:solidFill>
                  <a:schemeClr val="tx1"/>
                </a:solidFill>
              </a:rPr>
              <a:t/>
            </a:r>
            <a:br>
              <a:rPr lang="en-US" sz="3000" spc="-120" dirty="0">
                <a:solidFill>
                  <a:schemeClr val="tx1"/>
                </a:solidFill>
              </a:rPr>
            </a:br>
            <a:r>
              <a:rPr lang="en-US" sz="3000" spc="-120" dirty="0" smtClean="0">
                <a:solidFill>
                  <a:schemeClr val="tx1"/>
                </a:solidFill>
              </a:rPr>
              <a:t>-must have been exposed to some form of violence</a:t>
            </a:r>
            <a:endParaRPr lang="en-US" sz="3000" spc="-120" dirty="0">
              <a:solidFill>
                <a:schemeClr val="tx1"/>
              </a:solidFill>
            </a:endParaRPr>
          </a:p>
        </p:txBody>
      </p:sp>
    </p:spTree>
    <p:extLst>
      <p:ext uri="{BB962C8B-B14F-4D97-AF65-F5344CB8AC3E}">
        <p14:creationId xmlns:p14="http://schemas.microsoft.com/office/powerpoint/2010/main" val="211377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59532" y="440668"/>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467358" y="657150"/>
            <a:ext cx="8198138" cy="13475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4200" b="1" dirty="0" smtClean="0">
                <a:solidFill>
                  <a:srgbClr val="968C8C">
                    <a:lumMod val="50000"/>
                  </a:srgbClr>
                </a:solidFill>
              </a:rPr>
              <a:t>SafeStart Core Services</a:t>
            </a:r>
          </a:p>
          <a:p>
            <a:pPr algn="l">
              <a:lnSpc>
                <a:spcPct val="80000"/>
              </a:lnSpc>
            </a:pPr>
            <a:endParaRPr lang="en-US" sz="4200" b="1" dirty="0" smtClean="0">
              <a:solidFill>
                <a:srgbClr val="968C8C">
                  <a:lumMod val="50000"/>
                </a:srgbClr>
              </a:solidFill>
            </a:endParaRPr>
          </a:p>
        </p:txBody>
      </p:sp>
      <p:cxnSp>
        <p:nvCxnSpPr>
          <p:cNvPr id="22" name="Straight Connector 21"/>
          <p:cNvCxnSpPr/>
          <p:nvPr/>
        </p:nvCxnSpPr>
        <p:spPr>
          <a:xfrm>
            <a:off x="359532" y="6453336"/>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234204" y="1829378"/>
            <a:ext cx="2724255" cy="1712338"/>
          </a:xfrm>
          <a:prstGeom prst="roundRect">
            <a:avLst/>
          </a:prstGeom>
          <a:solidFill>
            <a:srgbClr val="982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ounded Rectangle 22"/>
          <p:cNvSpPr/>
          <p:nvPr/>
        </p:nvSpPr>
        <p:spPr>
          <a:xfrm>
            <a:off x="1007604" y="4149080"/>
            <a:ext cx="2724255" cy="1712338"/>
          </a:xfrm>
          <a:prstGeom prst="roundRect">
            <a:avLst/>
          </a:prstGeom>
          <a:solidFill>
            <a:srgbClr val="F6A3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a:off x="5328084" y="4149080"/>
            <a:ext cx="2724255" cy="1712338"/>
          </a:xfrm>
          <a:prstGeom prst="roundRect">
            <a:avLst/>
          </a:prstGeom>
          <a:solidFill>
            <a:srgbClr val="7BAB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3377131" y="1605453"/>
            <a:ext cx="2438400" cy="1643527"/>
          </a:xfrm>
          <a:prstGeom prst="rect">
            <a:avLst/>
          </a:prstGeom>
          <a:noFill/>
          <a:scene3d>
            <a:camera prst="orthographicFront">
              <a:rot lat="0" lon="0" rev="0"/>
            </a:camera>
            <a:lightRig rig="threePt" dir="t"/>
          </a:scene3d>
          <a:sp3d/>
        </p:spPr>
        <p:txBody>
          <a:bodyPr wrap="square" rtlCol="0">
            <a:spAutoFit/>
          </a:bodyPr>
          <a:lstStyle/>
          <a:p>
            <a:pPr algn="ctr">
              <a:lnSpc>
                <a:spcPct val="80000"/>
              </a:lnSpc>
            </a:pPr>
            <a:endParaRPr lang="en-US" b="1" dirty="0" smtClean="0">
              <a:solidFill>
                <a:prstClr val="white"/>
              </a:solidFill>
            </a:endParaRPr>
          </a:p>
          <a:p>
            <a:pPr algn="ctr">
              <a:lnSpc>
                <a:spcPct val="80000"/>
              </a:lnSpc>
            </a:pPr>
            <a:endParaRPr lang="en-US" b="1" dirty="0" smtClean="0">
              <a:solidFill>
                <a:prstClr val="white"/>
              </a:solidFill>
            </a:endParaRPr>
          </a:p>
          <a:p>
            <a:pPr algn="ctr">
              <a:lnSpc>
                <a:spcPct val="80000"/>
              </a:lnSpc>
            </a:pPr>
            <a:r>
              <a:rPr lang="en-US" b="1" dirty="0" smtClean="0">
                <a:solidFill>
                  <a:prstClr val="white"/>
                </a:solidFill>
              </a:rPr>
              <a:t>Intensive Case Management</a:t>
            </a:r>
          </a:p>
          <a:p>
            <a:pPr algn="ctr">
              <a:lnSpc>
                <a:spcPct val="80000"/>
              </a:lnSpc>
            </a:pPr>
            <a:endParaRPr lang="en-US" b="1" dirty="0">
              <a:solidFill>
                <a:prstClr val="white"/>
              </a:solidFill>
            </a:endParaRPr>
          </a:p>
          <a:p>
            <a:pPr algn="ctr">
              <a:lnSpc>
                <a:spcPct val="80000"/>
              </a:lnSpc>
            </a:pPr>
            <a:r>
              <a:rPr lang="en-US" b="1" dirty="0" smtClean="0">
                <a:solidFill>
                  <a:prstClr val="white"/>
                </a:solidFill>
              </a:rPr>
              <a:t>&amp; ongoing psycho-education</a:t>
            </a:r>
            <a:endParaRPr lang="en-US" b="1" dirty="0">
              <a:solidFill>
                <a:prstClr val="white"/>
              </a:solidFill>
            </a:endParaRPr>
          </a:p>
        </p:txBody>
      </p:sp>
      <p:sp>
        <p:nvSpPr>
          <p:cNvPr id="12" name="TextBox 11"/>
          <p:cNvSpPr txBox="1"/>
          <p:nvPr/>
        </p:nvSpPr>
        <p:spPr>
          <a:xfrm>
            <a:off x="1079612" y="4167312"/>
            <a:ext cx="2581328" cy="1421928"/>
          </a:xfrm>
          <a:prstGeom prst="rect">
            <a:avLst/>
          </a:prstGeom>
          <a:noFill/>
        </p:spPr>
        <p:txBody>
          <a:bodyPr wrap="square" rtlCol="0">
            <a:spAutoFit/>
          </a:bodyPr>
          <a:lstStyle/>
          <a:p>
            <a:pPr algn="ctr">
              <a:lnSpc>
                <a:spcPct val="80000"/>
              </a:lnSpc>
            </a:pPr>
            <a:endParaRPr lang="en-US" b="1" dirty="0" smtClean="0">
              <a:solidFill>
                <a:prstClr val="white"/>
              </a:solidFill>
            </a:endParaRPr>
          </a:p>
          <a:p>
            <a:pPr algn="ctr">
              <a:lnSpc>
                <a:spcPct val="80000"/>
              </a:lnSpc>
            </a:pPr>
            <a:r>
              <a:rPr lang="en-US" b="1" dirty="0" smtClean="0">
                <a:solidFill>
                  <a:prstClr val="white"/>
                </a:solidFill>
              </a:rPr>
              <a:t>Adults and Children Together (ACT)</a:t>
            </a:r>
          </a:p>
          <a:p>
            <a:pPr algn="ctr">
              <a:lnSpc>
                <a:spcPct val="80000"/>
              </a:lnSpc>
            </a:pPr>
            <a:r>
              <a:rPr lang="en-US" b="1" dirty="0" smtClean="0">
                <a:solidFill>
                  <a:prstClr val="white"/>
                </a:solidFill>
              </a:rPr>
              <a:t>Against Violence </a:t>
            </a:r>
          </a:p>
          <a:p>
            <a:pPr algn="ctr">
              <a:lnSpc>
                <a:spcPct val="80000"/>
              </a:lnSpc>
            </a:pPr>
            <a:endParaRPr lang="en-US" b="1" dirty="0" smtClean="0">
              <a:solidFill>
                <a:prstClr val="white"/>
              </a:solidFill>
            </a:endParaRPr>
          </a:p>
          <a:p>
            <a:pPr algn="ctr">
              <a:lnSpc>
                <a:spcPct val="80000"/>
              </a:lnSpc>
            </a:pPr>
            <a:r>
              <a:rPr lang="en-US" b="1" dirty="0" smtClean="0">
                <a:solidFill>
                  <a:prstClr val="white"/>
                </a:solidFill>
              </a:rPr>
              <a:t>8-week Parenting Class</a:t>
            </a:r>
            <a:endParaRPr lang="en-US" b="1" dirty="0">
              <a:solidFill>
                <a:prstClr val="white"/>
              </a:solidFill>
            </a:endParaRPr>
          </a:p>
        </p:txBody>
      </p:sp>
      <p:sp>
        <p:nvSpPr>
          <p:cNvPr id="14" name="TextBox 13"/>
          <p:cNvSpPr txBox="1"/>
          <p:nvPr/>
        </p:nvSpPr>
        <p:spPr>
          <a:xfrm>
            <a:off x="5471011" y="4005064"/>
            <a:ext cx="2438400" cy="1643527"/>
          </a:xfrm>
          <a:prstGeom prst="rect">
            <a:avLst/>
          </a:prstGeom>
          <a:noFill/>
        </p:spPr>
        <p:txBody>
          <a:bodyPr wrap="square" rtlCol="0">
            <a:spAutoFit/>
          </a:bodyPr>
          <a:lstStyle/>
          <a:p>
            <a:pPr algn="ctr">
              <a:lnSpc>
                <a:spcPct val="80000"/>
              </a:lnSpc>
            </a:pPr>
            <a:endParaRPr lang="en-US" b="1" dirty="0" smtClean="0">
              <a:solidFill>
                <a:prstClr val="white"/>
              </a:solidFill>
            </a:endParaRPr>
          </a:p>
          <a:p>
            <a:pPr algn="ctr">
              <a:lnSpc>
                <a:spcPct val="80000"/>
              </a:lnSpc>
            </a:pPr>
            <a:endParaRPr lang="en-US" b="1" dirty="0" smtClean="0">
              <a:solidFill>
                <a:prstClr val="white"/>
              </a:solidFill>
            </a:endParaRPr>
          </a:p>
          <a:p>
            <a:pPr algn="ctr">
              <a:lnSpc>
                <a:spcPct val="80000"/>
              </a:lnSpc>
            </a:pPr>
            <a:r>
              <a:rPr lang="en-US" b="1" dirty="0" smtClean="0">
                <a:solidFill>
                  <a:prstClr val="white"/>
                </a:solidFill>
              </a:rPr>
              <a:t>Superheroes Group</a:t>
            </a:r>
          </a:p>
          <a:p>
            <a:pPr algn="ctr">
              <a:lnSpc>
                <a:spcPct val="80000"/>
              </a:lnSpc>
            </a:pPr>
            <a:endParaRPr lang="en-US" b="1" dirty="0">
              <a:solidFill>
                <a:prstClr val="white"/>
              </a:solidFill>
            </a:endParaRPr>
          </a:p>
          <a:p>
            <a:pPr algn="ctr">
              <a:lnSpc>
                <a:spcPct val="80000"/>
              </a:lnSpc>
            </a:pPr>
            <a:r>
              <a:rPr lang="en-US" b="1" dirty="0" smtClean="0">
                <a:solidFill>
                  <a:prstClr val="white"/>
                </a:solidFill>
              </a:rPr>
              <a:t>10-week</a:t>
            </a:r>
          </a:p>
          <a:p>
            <a:pPr algn="ctr">
              <a:lnSpc>
                <a:spcPct val="80000"/>
              </a:lnSpc>
            </a:pPr>
            <a:r>
              <a:rPr lang="en-US" b="1" dirty="0" smtClean="0">
                <a:solidFill>
                  <a:prstClr val="white"/>
                </a:solidFill>
              </a:rPr>
              <a:t>Parent &amp; Child </a:t>
            </a:r>
          </a:p>
          <a:p>
            <a:pPr algn="ctr">
              <a:lnSpc>
                <a:spcPct val="80000"/>
              </a:lnSpc>
            </a:pPr>
            <a:r>
              <a:rPr lang="en-US" b="1" dirty="0" smtClean="0">
                <a:solidFill>
                  <a:prstClr val="white"/>
                </a:solidFill>
              </a:rPr>
              <a:t>skill-building </a:t>
            </a:r>
            <a:r>
              <a:rPr lang="en-US" b="1" dirty="0">
                <a:solidFill>
                  <a:prstClr val="white"/>
                </a:solidFill>
              </a:rPr>
              <a:t>g</a:t>
            </a:r>
            <a:r>
              <a:rPr lang="en-US" b="1" dirty="0" smtClean="0">
                <a:solidFill>
                  <a:prstClr val="white"/>
                </a:solidFill>
              </a:rPr>
              <a:t>roup</a:t>
            </a:r>
            <a:endParaRPr lang="en-US" b="1" dirty="0">
              <a:solidFill>
                <a:prstClr val="white"/>
              </a:solidFill>
            </a:endParaRPr>
          </a:p>
        </p:txBody>
      </p:sp>
    </p:spTree>
    <p:extLst>
      <p:ext uri="{BB962C8B-B14F-4D97-AF65-F5344CB8AC3E}">
        <p14:creationId xmlns:p14="http://schemas.microsoft.com/office/powerpoint/2010/main" val="9545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txBox="1">
            <a:spLocks/>
          </p:cNvSpPr>
          <p:nvPr/>
        </p:nvSpPr>
        <p:spPr>
          <a:xfrm>
            <a:off x="431353" y="692696"/>
            <a:ext cx="4464683" cy="28803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200" b="1" dirty="0" smtClean="0">
                <a:solidFill>
                  <a:schemeClr val="accent6">
                    <a:lumMod val="50000"/>
                  </a:schemeClr>
                </a:solidFill>
              </a:rPr>
              <a:t>Protective Factors</a:t>
            </a:r>
          </a:p>
          <a:p>
            <a:pPr algn="l">
              <a:lnSpc>
                <a:spcPct val="80000"/>
              </a:lnSpc>
            </a:pPr>
            <a:endParaRPr lang="en-US" sz="4200" b="1" dirty="0">
              <a:solidFill>
                <a:schemeClr val="accent6">
                  <a:lumMod val="50000"/>
                </a:schemeClr>
              </a:solidFill>
            </a:endParaRPr>
          </a:p>
          <a:p>
            <a:pPr algn="l">
              <a:lnSpc>
                <a:spcPct val="80000"/>
              </a:lnSpc>
            </a:pPr>
            <a:endParaRPr lang="en-US" sz="4200" b="1" dirty="0" smtClean="0">
              <a:solidFill>
                <a:schemeClr val="accent6">
                  <a:lumMod val="50000"/>
                </a:schemeClr>
              </a:solidFill>
            </a:endParaRPr>
          </a:p>
          <a:p>
            <a:pPr algn="l">
              <a:lnSpc>
                <a:spcPct val="80000"/>
              </a:lnSpc>
            </a:pPr>
            <a:endParaRPr lang="en-US" sz="4200" b="1" dirty="0" smtClean="0">
              <a:solidFill>
                <a:schemeClr val="accent6">
                  <a:lumMod val="50000"/>
                </a:schemeClr>
              </a:solidFill>
            </a:endParaRPr>
          </a:p>
        </p:txBody>
      </p:sp>
      <p:sp>
        <p:nvSpPr>
          <p:cNvPr id="2" name="Oval 1"/>
          <p:cNvSpPr/>
          <p:nvPr/>
        </p:nvSpPr>
        <p:spPr>
          <a:xfrm>
            <a:off x="4608004" y="2204864"/>
            <a:ext cx="3517900" cy="351790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9532" y="440668"/>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59532" y="6453336"/>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irl_g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148" y="2492896"/>
            <a:ext cx="921158" cy="3004232"/>
          </a:xfrm>
          <a:prstGeom prst="rect">
            <a:avLst/>
          </a:prstGeom>
        </p:spPr>
      </p:pic>
      <p:grpSp>
        <p:nvGrpSpPr>
          <p:cNvPr id="17" name="Group 16"/>
          <p:cNvGrpSpPr/>
          <p:nvPr/>
        </p:nvGrpSpPr>
        <p:grpSpPr>
          <a:xfrm>
            <a:off x="5832140" y="1843100"/>
            <a:ext cx="1002323" cy="685800"/>
            <a:chOff x="1007604" y="5373216"/>
            <a:chExt cx="684076" cy="468052"/>
          </a:xfrm>
        </p:grpSpPr>
        <p:grpSp>
          <p:nvGrpSpPr>
            <p:cNvPr id="18" name="Group 17"/>
            <p:cNvGrpSpPr/>
            <p:nvPr/>
          </p:nvGrpSpPr>
          <p:grpSpPr>
            <a:xfrm flipH="1">
              <a:off x="1259632" y="5373216"/>
              <a:ext cx="432048" cy="324036"/>
              <a:chOff x="1079612" y="2744924"/>
              <a:chExt cx="432048" cy="324036"/>
            </a:xfrm>
          </p:grpSpPr>
          <p:sp>
            <p:nvSpPr>
              <p:cNvPr id="28" name="Oval Callout 27"/>
              <p:cNvSpPr/>
              <p:nvPr/>
            </p:nvSpPr>
            <p:spPr>
              <a:xfrm>
                <a:off x="1079612" y="2744924"/>
                <a:ext cx="432048" cy="324036"/>
              </a:xfrm>
              <a:prstGeom prst="wedgeEllipseCallout">
                <a:avLst/>
              </a:prstGeom>
              <a:solidFill>
                <a:schemeClr val="bg1"/>
              </a:solidFill>
              <a:ln w="285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151620" y="2852936"/>
                <a:ext cx="278316"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151620" y="2906942"/>
                <a:ext cx="278316"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51620" y="2960948"/>
                <a:ext cx="278316"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1007604" y="5517232"/>
              <a:ext cx="432048" cy="324036"/>
              <a:chOff x="1079612" y="2744924"/>
              <a:chExt cx="432048" cy="324036"/>
            </a:xfrm>
          </p:grpSpPr>
          <p:sp>
            <p:nvSpPr>
              <p:cNvPr id="22" name="Oval Callout 21"/>
              <p:cNvSpPr/>
              <p:nvPr/>
            </p:nvSpPr>
            <p:spPr>
              <a:xfrm>
                <a:off x="1079612" y="2744924"/>
                <a:ext cx="432048" cy="324036"/>
              </a:xfrm>
              <a:prstGeom prst="wedgeEllipseCallout">
                <a:avLst/>
              </a:prstGeom>
              <a:solidFill>
                <a:schemeClr val="bg1"/>
              </a:solidFill>
              <a:ln w="285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151620" y="2852936"/>
                <a:ext cx="278316"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51620" y="2906942"/>
                <a:ext cx="278316"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51620" y="2960948"/>
                <a:ext cx="278316"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grpSp>
      </p:grpSp>
      <p:sp>
        <p:nvSpPr>
          <p:cNvPr id="34" name="Heart 33"/>
          <p:cNvSpPr/>
          <p:nvPr/>
        </p:nvSpPr>
        <p:spPr>
          <a:xfrm>
            <a:off x="4302224" y="4293096"/>
            <a:ext cx="596498" cy="536848"/>
          </a:xfrm>
          <a:prstGeom prst="heart">
            <a:avLst/>
          </a:prstGeom>
          <a:solidFill>
            <a:schemeClr val="bg1"/>
          </a:solidFill>
          <a:ln w="38100" cmpd="sng">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275302" y="2528900"/>
            <a:ext cx="713420" cy="713420"/>
          </a:xfrm>
          <a:prstGeom prst="ellipse">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7668344" y="2816932"/>
            <a:ext cx="713420" cy="713420"/>
            <a:chOff x="7200292" y="3320988"/>
            <a:chExt cx="713420" cy="713420"/>
          </a:xfrm>
        </p:grpSpPr>
        <p:sp>
          <p:nvSpPr>
            <p:cNvPr id="39" name="Oval 38"/>
            <p:cNvSpPr/>
            <p:nvPr/>
          </p:nvSpPr>
          <p:spPr>
            <a:xfrm>
              <a:off x="7200292" y="3320988"/>
              <a:ext cx="713420" cy="713420"/>
            </a:xfrm>
            <a:prstGeom prst="ellipse">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ross 15"/>
            <p:cNvSpPr/>
            <p:nvPr/>
          </p:nvSpPr>
          <p:spPr>
            <a:xfrm>
              <a:off x="7341102" y="3461798"/>
              <a:ext cx="431800" cy="431800"/>
            </a:xfrm>
            <a:prstGeom prst="plus">
              <a:avLst>
                <a:gd name="adj" fmla="val 33333"/>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065789" y="5346503"/>
            <a:ext cx="713420" cy="713420"/>
            <a:chOff x="7668344" y="4041068"/>
            <a:chExt cx="713420" cy="713420"/>
          </a:xfrm>
        </p:grpSpPr>
        <p:sp>
          <p:nvSpPr>
            <p:cNvPr id="44" name="Oval 43"/>
            <p:cNvSpPr/>
            <p:nvPr/>
          </p:nvSpPr>
          <p:spPr>
            <a:xfrm>
              <a:off x="7668344" y="4041068"/>
              <a:ext cx="713420" cy="713420"/>
            </a:xfrm>
            <a:prstGeom prst="ellipse">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descr="network.png"/>
            <p:cNvPicPr>
              <a:picLocks noChangeAspect="1"/>
            </p:cNvPicPr>
            <p:nvPr/>
          </p:nvPicPr>
          <p:blipFill>
            <a:blip r:embed="rId4" cstate="print">
              <a:alphaModFix amt="58000"/>
              <a:extLst>
                <a:ext uri="{BEBA8EAE-BF5A-486C-A8C5-ECC9F3942E4B}">
                  <a14:imgProps xmlns:a14="http://schemas.microsoft.com/office/drawing/2010/main">
                    <a14:imgLayer r:embed="rId5">
                      <a14:imgEffect>
                        <a14:backgroundRemoval t="9633" b="100000" l="613" r="89877">
                          <a14:foregroundMark x1="40491" y1="43578" x2="40491" y2="43578"/>
                          <a14:foregroundMark x1="16871" y1="54587" x2="16871" y2="54587"/>
                          <a14:foregroundMark x1="22393" y1="81651" x2="22393" y2="81651"/>
                          <a14:foregroundMark x1="74847" y1="81651" x2="74847" y2="81651"/>
                          <a14:foregroundMark x1="74847" y1="54587" x2="74847" y2="54587"/>
                        </a14:backgroundRemoval>
                      </a14:imgEffect>
                    </a14:imgLayer>
                  </a14:imgProps>
                </a:ext>
                <a:ext uri="{28A0092B-C50C-407E-A947-70E740481C1C}">
                  <a14:useLocalDpi xmlns:a14="http://schemas.microsoft.com/office/drawing/2010/main" val="0"/>
                </a:ext>
              </a:extLst>
            </a:blip>
            <a:stretch>
              <a:fillRect/>
            </a:stretch>
          </p:blipFill>
          <p:spPr>
            <a:xfrm>
              <a:off x="7738973" y="4149080"/>
              <a:ext cx="613447" cy="410220"/>
            </a:xfrm>
            <a:prstGeom prst="rect">
              <a:avLst/>
            </a:prstGeom>
          </p:spPr>
        </p:pic>
      </p:grpSp>
      <p:sp>
        <p:nvSpPr>
          <p:cNvPr id="46" name="Rectangle 45"/>
          <p:cNvSpPr/>
          <p:nvPr/>
        </p:nvSpPr>
        <p:spPr>
          <a:xfrm>
            <a:off x="5362826" y="1465700"/>
            <a:ext cx="1979712" cy="268984"/>
          </a:xfrm>
          <a:prstGeom prst="rect">
            <a:avLst/>
          </a:prstGeom>
        </p:spPr>
        <p:txBody>
          <a:bodyPr wrap="square">
            <a:spAutoFit/>
          </a:bodyPr>
          <a:lstStyle/>
          <a:p>
            <a:pPr algn="ctr">
              <a:lnSpc>
                <a:spcPct val="80000"/>
              </a:lnSpc>
            </a:pPr>
            <a:r>
              <a:rPr lang="en-US" sz="1400" b="1" dirty="0" smtClean="0">
                <a:solidFill>
                  <a:schemeClr val="accent6">
                    <a:lumMod val="50000"/>
                  </a:schemeClr>
                </a:solidFill>
              </a:rPr>
              <a:t>Parental Resilience</a:t>
            </a:r>
            <a:endParaRPr lang="en-US" sz="1400" b="1" dirty="0"/>
          </a:p>
        </p:txBody>
      </p:sp>
      <p:sp>
        <p:nvSpPr>
          <p:cNvPr id="48" name="Rectangle 47"/>
          <p:cNvSpPr/>
          <p:nvPr/>
        </p:nvSpPr>
        <p:spPr>
          <a:xfrm>
            <a:off x="7056276" y="3645024"/>
            <a:ext cx="1979712" cy="441339"/>
          </a:xfrm>
          <a:prstGeom prst="rect">
            <a:avLst/>
          </a:prstGeom>
        </p:spPr>
        <p:txBody>
          <a:bodyPr wrap="square">
            <a:spAutoFit/>
          </a:bodyPr>
          <a:lstStyle/>
          <a:p>
            <a:pPr algn="ctr">
              <a:lnSpc>
                <a:spcPct val="80000"/>
              </a:lnSpc>
            </a:pPr>
            <a:r>
              <a:rPr lang="en-US" sz="1400" b="1" dirty="0" smtClean="0">
                <a:solidFill>
                  <a:schemeClr val="accent6">
                    <a:lumMod val="50000"/>
                  </a:schemeClr>
                </a:solidFill>
              </a:rPr>
              <a:t>Knowledge of Parenting and Child Development</a:t>
            </a:r>
            <a:endParaRPr lang="en-US" sz="1400" b="1" dirty="0">
              <a:solidFill>
                <a:schemeClr val="accent6">
                  <a:lumMod val="50000"/>
                </a:schemeClr>
              </a:solidFill>
            </a:endParaRPr>
          </a:p>
        </p:txBody>
      </p:sp>
      <p:sp>
        <p:nvSpPr>
          <p:cNvPr id="49" name="Rectangle 48"/>
          <p:cNvSpPr/>
          <p:nvPr/>
        </p:nvSpPr>
        <p:spPr>
          <a:xfrm>
            <a:off x="5453721" y="6102587"/>
            <a:ext cx="1979712" cy="268984"/>
          </a:xfrm>
          <a:prstGeom prst="rect">
            <a:avLst/>
          </a:prstGeom>
        </p:spPr>
        <p:txBody>
          <a:bodyPr wrap="square">
            <a:spAutoFit/>
          </a:bodyPr>
          <a:lstStyle/>
          <a:p>
            <a:pPr algn="ctr">
              <a:lnSpc>
                <a:spcPct val="80000"/>
              </a:lnSpc>
            </a:pPr>
            <a:r>
              <a:rPr lang="en-US" sz="1400" b="1" dirty="0" smtClean="0">
                <a:solidFill>
                  <a:schemeClr val="accent6">
                    <a:lumMod val="50000"/>
                  </a:schemeClr>
                </a:solidFill>
              </a:rPr>
              <a:t>Social Connections</a:t>
            </a:r>
            <a:endParaRPr lang="en-US" sz="1400" b="1" dirty="0">
              <a:solidFill>
                <a:schemeClr val="accent6">
                  <a:lumMod val="50000"/>
                </a:schemeClr>
              </a:solidFill>
            </a:endParaRPr>
          </a:p>
        </p:txBody>
      </p:sp>
      <p:sp>
        <p:nvSpPr>
          <p:cNvPr id="50" name="Rectangle 49"/>
          <p:cNvSpPr/>
          <p:nvPr/>
        </p:nvSpPr>
        <p:spPr>
          <a:xfrm>
            <a:off x="3642156" y="3320988"/>
            <a:ext cx="1979712" cy="441339"/>
          </a:xfrm>
          <a:prstGeom prst="rect">
            <a:avLst/>
          </a:prstGeom>
        </p:spPr>
        <p:txBody>
          <a:bodyPr wrap="square">
            <a:spAutoFit/>
          </a:bodyPr>
          <a:lstStyle/>
          <a:p>
            <a:pPr algn="ctr">
              <a:lnSpc>
                <a:spcPct val="80000"/>
              </a:lnSpc>
            </a:pPr>
            <a:r>
              <a:rPr lang="en-US" sz="1400" b="1" dirty="0" smtClean="0">
                <a:solidFill>
                  <a:schemeClr val="accent6">
                    <a:lumMod val="50000"/>
                  </a:schemeClr>
                </a:solidFill>
              </a:rPr>
              <a:t>Concrete Support in Times of Need</a:t>
            </a:r>
            <a:endParaRPr lang="en-US" sz="1400" b="1" dirty="0">
              <a:solidFill>
                <a:schemeClr val="accent6">
                  <a:lumMod val="50000"/>
                </a:schemeClr>
              </a:solidFill>
            </a:endParaRPr>
          </a:p>
        </p:txBody>
      </p:sp>
      <p:sp>
        <p:nvSpPr>
          <p:cNvPr id="52" name="Rectangle 51"/>
          <p:cNvSpPr/>
          <p:nvPr/>
        </p:nvSpPr>
        <p:spPr>
          <a:xfrm>
            <a:off x="3654152" y="4905164"/>
            <a:ext cx="1979712" cy="441339"/>
          </a:xfrm>
          <a:prstGeom prst="rect">
            <a:avLst/>
          </a:prstGeom>
        </p:spPr>
        <p:txBody>
          <a:bodyPr wrap="square">
            <a:spAutoFit/>
          </a:bodyPr>
          <a:lstStyle/>
          <a:p>
            <a:pPr algn="ctr">
              <a:lnSpc>
                <a:spcPct val="80000"/>
              </a:lnSpc>
            </a:pPr>
            <a:r>
              <a:rPr lang="en-US" sz="1400" b="1" dirty="0" smtClean="0">
                <a:solidFill>
                  <a:schemeClr val="accent6">
                    <a:lumMod val="50000"/>
                  </a:schemeClr>
                </a:solidFill>
              </a:rPr>
              <a:t>Social and Emotional Competence of Children</a:t>
            </a:r>
            <a:endParaRPr lang="en-US" sz="1400" b="1" dirty="0">
              <a:solidFill>
                <a:schemeClr val="accent6">
                  <a:lumMod val="50000"/>
                </a:schemeClr>
              </a:solidFill>
            </a:endParaRPr>
          </a:p>
        </p:txBody>
      </p:sp>
      <p:pic>
        <p:nvPicPr>
          <p:cNvPr id="4" name="Picture 3" descr="mental_health2.png"/>
          <p:cNvPicPr>
            <a:picLocks noChangeAspect="1"/>
          </p:cNvPicPr>
          <p:nvPr/>
        </p:nvPicPr>
        <p:blipFill>
          <a:blip r:embed="rId6">
            <a:alphaModFix amt="72000"/>
            <a:extLst>
              <a:ext uri="{BEBA8EAE-BF5A-486C-A8C5-ECC9F3942E4B}">
                <a14:imgProps xmlns:a14="http://schemas.microsoft.com/office/drawing/2010/main">
                  <a14:imgLayer r:embed="rId7">
                    <a14:imgEffect>
                      <a14:backgroundRemoval t="10000" b="90000" l="10000" r="90000">
                        <a14:foregroundMark x1="37766" y1="23936" x2="37766" y2="23936"/>
                      </a14:backgroundRemoval>
                    </a14:imgEffect>
                  </a14:imgLayer>
                </a14:imgProps>
              </a:ext>
              <a:ext uri="{28A0092B-C50C-407E-A947-70E740481C1C}">
                <a14:useLocalDpi xmlns:a14="http://schemas.microsoft.com/office/drawing/2010/main" val="0"/>
              </a:ext>
            </a:extLst>
          </a:blip>
          <a:stretch>
            <a:fillRect/>
          </a:stretch>
        </p:blipFill>
        <p:spPr>
          <a:xfrm flipH="1">
            <a:off x="4131286" y="2420888"/>
            <a:ext cx="926680" cy="926680"/>
          </a:xfrm>
          <a:prstGeom prst="rect">
            <a:avLst/>
          </a:prstGeom>
        </p:spPr>
      </p:pic>
      <p:pic>
        <p:nvPicPr>
          <p:cNvPr id="35" name="Picture 34" descr="https://encrypted-tbn0.gstatic.com/images?q=tbn:ANd9GcQJkEs31rN4epa0HBdvnzFobqY43mbVPoBwrAOGPvw95RVfKB0s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7595209" y="4506460"/>
            <a:ext cx="812800" cy="948055"/>
          </a:xfrm>
          <a:prstGeom prst="rect">
            <a:avLst/>
          </a:prstGeom>
          <a:noFill/>
          <a:ln>
            <a:noFill/>
          </a:ln>
        </p:spPr>
      </p:pic>
      <p:sp>
        <p:nvSpPr>
          <p:cNvPr id="36" name="Rectangle 35"/>
          <p:cNvSpPr/>
          <p:nvPr/>
        </p:nvSpPr>
        <p:spPr>
          <a:xfrm>
            <a:off x="6948772" y="5481944"/>
            <a:ext cx="1979712" cy="268984"/>
          </a:xfrm>
          <a:prstGeom prst="rect">
            <a:avLst/>
          </a:prstGeom>
        </p:spPr>
        <p:txBody>
          <a:bodyPr wrap="square">
            <a:spAutoFit/>
          </a:bodyPr>
          <a:lstStyle/>
          <a:p>
            <a:pPr algn="ctr">
              <a:lnSpc>
                <a:spcPct val="80000"/>
              </a:lnSpc>
            </a:pPr>
            <a:r>
              <a:rPr lang="en-US" sz="1400" b="1" dirty="0" smtClean="0">
                <a:solidFill>
                  <a:schemeClr val="accent6">
                    <a:lumMod val="50000"/>
                  </a:schemeClr>
                </a:solidFill>
              </a:rPr>
              <a:t>Nurturing &amp; Attachment</a:t>
            </a:r>
            <a:endParaRPr lang="en-US" sz="1400" b="1" dirty="0">
              <a:solidFill>
                <a:schemeClr val="accent6">
                  <a:lumMod val="50000"/>
                </a:schemeClr>
              </a:solidFill>
            </a:endParaRPr>
          </a:p>
        </p:txBody>
      </p:sp>
    </p:spTree>
    <p:extLst>
      <p:ext uri="{BB962C8B-B14F-4D97-AF65-F5344CB8AC3E}">
        <p14:creationId xmlns:p14="http://schemas.microsoft.com/office/powerpoint/2010/main" val="313665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719572" y="2780928"/>
            <a:ext cx="7772400" cy="1595502"/>
          </a:xfrm>
        </p:spPr>
        <p:txBody>
          <a:bodyPr>
            <a:noAutofit/>
          </a:bodyPr>
          <a:lstStyle/>
          <a:p>
            <a:pPr>
              <a:lnSpc>
                <a:spcPct val="80000"/>
              </a:lnSpc>
              <a:spcAft>
                <a:spcPts val="2400"/>
              </a:spcAft>
            </a:pPr>
            <a:r>
              <a:rPr lang="en-US" sz="5000" b="0" spc="-120" dirty="0" smtClean="0"/>
              <a:t>How do we define “exposure to violence”?</a:t>
            </a:r>
            <a:endParaRPr lang="en-US" sz="5000" b="0" spc="-120" dirty="0"/>
          </a:p>
        </p:txBody>
      </p:sp>
      <p:sp>
        <p:nvSpPr>
          <p:cNvPr id="3" name="Title 3"/>
          <p:cNvSpPr txBox="1">
            <a:spLocks/>
          </p:cNvSpPr>
          <p:nvPr/>
        </p:nvSpPr>
        <p:spPr>
          <a:xfrm>
            <a:off x="719572" y="4185084"/>
            <a:ext cx="7772400" cy="241226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3600" b="1" kern="1200" cap="all">
                <a:solidFill>
                  <a:schemeClr val="bg1"/>
                </a:solidFill>
                <a:latin typeface="+mj-lt"/>
                <a:ea typeface="+mj-ea"/>
                <a:cs typeface="+mj-cs"/>
              </a:defRPr>
            </a:lvl1pPr>
          </a:lstStyle>
          <a:p>
            <a:pPr marL="342900" indent="-342900">
              <a:lnSpc>
                <a:spcPct val="80000"/>
              </a:lnSpc>
              <a:spcAft>
                <a:spcPts val="2400"/>
              </a:spcAft>
              <a:buFont typeface="Arial" panose="020B0604020202020204" pitchFamily="34" charset="0"/>
              <a:buChar char="•"/>
            </a:pPr>
            <a:r>
              <a:rPr lang="en-US" sz="2000" spc="-120" dirty="0" smtClean="0"/>
              <a:t>Witness violence (domestic / community)</a:t>
            </a:r>
          </a:p>
          <a:p>
            <a:pPr marL="342900" indent="-342900">
              <a:lnSpc>
                <a:spcPct val="80000"/>
              </a:lnSpc>
              <a:spcAft>
                <a:spcPts val="2400"/>
              </a:spcAft>
              <a:buFont typeface="Arial" panose="020B0604020202020204" pitchFamily="34" charset="0"/>
              <a:buChar char="•"/>
            </a:pPr>
            <a:r>
              <a:rPr lang="en-US" sz="2000" spc="-120" dirty="0" smtClean="0"/>
              <a:t>Hear violence from another room</a:t>
            </a:r>
          </a:p>
          <a:p>
            <a:pPr marL="342900" indent="-342900">
              <a:lnSpc>
                <a:spcPct val="80000"/>
              </a:lnSpc>
              <a:spcAft>
                <a:spcPts val="2400"/>
              </a:spcAft>
              <a:buFont typeface="Arial" panose="020B0604020202020204" pitchFamily="34" charset="0"/>
              <a:buChar char="•"/>
            </a:pPr>
            <a:r>
              <a:rPr lang="en-US" sz="2000" spc="-120" dirty="0" smtClean="0"/>
              <a:t>Direct victim of child abuse or neglect</a:t>
            </a:r>
          </a:p>
          <a:p>
            <a:pPr marL="342900" indent="-342900">
              <a:lnSpc>
                <a:spcPct val="80000"/>
              </a:lnSpc>
              <a:spcAft>
                <a:spcPts val="2400"/>
              </a:spcAft>
              <a:buFont typeface="Arial" panose="020B0604020202020204" pitchFamily="34" charset="0"/>
              <a:buChar char="•"/>
            </a:pPr>
            <a:r>
              <a:rPr lang="en-US" sz="2000" spc="-120" dirty="0" smtClean="0"/>
              <a:t>Exposure to the aftermath </a:t>
            </a:r>
            <a:endParaRPr lang="en-US" sz="2000" spc="-120" dirty="0"/>
          </a:p>
        </p:txBody>
      </p:sp>
    </p:spTree>
    <p:extLst>
      <p:ext uri="{BB962C8B-B14F-4D97-AF65-F5344CB8AC3E}">
        <p14:creationId xmlns:p14="http://schemas.microsoft.com/office/powerpoint/2010/main" val="333220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7BA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59532" y="440668"/>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59532" y="6453336"/>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467357" y="657150"/>
            <a:ext cx="88931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200" b="1" dirty="0" smtClean="0">
                <a:solidFill>
                  <a:schemeClr val="accent6">
                    <a:lumMod val="50000"/>
                  </a:schemeClr>
                </a:solidFill>
              </a:rPr>
              <a:t>Why are we concern? </a:t>
            </a:r>
          </a:p>
          <a:p>
            <a:pPr algn="l">
              <a:lnSpc>
                <a:spcPct val="80000"/>
              </a:lnSpc>
            </a:pPr>
            <a:endParaRPr lang="en-US" sz="4200" b="1" dirty="0" smtClean="0">
              <a:solidFill>
                <a:schemeClr val="accent6">
                  <a:lumMod val="50000"/>
                </a:schemeClr>
              </a:solidFill>
            </a:endParaRPr>
          </a:p>
        </p:txBody>
      </p:sp>
      <p:sp>
        <p:nvSpPr>
          <p:cNvPr id="13" name="Content Placeholder 2"/>
          <p:cNvSpPr txBox="1">
            <a:spLocks/>
          </p:cNvSpPr>
          <p:nvPr/>
        </p:nvSpPr>
        <p:spPr>
          <a:xfrm>
            <a:off x="251520" y="1844824"/>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69863">
              <a:lnSpc>
                <a:spcPct val="90000"/>
              </a:lnSpc>
              <a:spcBef>
                <a:spcPts val="0"/>
              </a:spcBef>
              <a:spcAft>
                <a:spcPts val="900"/>
              </a:spcAft>
            </a:pPr>
            <a:r>
              <a:rPr lang="en-US" sz="3000" b="1" dirty="0" smtClean="0">
                <a:solidFill>
                  <a:schemeClr val="bg1"/>
                </a:solidFill>
              </a:rPr>
              <a:t>Neurobiological Development </a:t>
            </a:r>
          </a:p>
          <a:p>
            <a:pPr marL="173037" indent="0">
              <a:lnSpc>
                <a:spcPct val="90000"/>
              </a:lnSpc>
              <a:spcBef>
                <a:spcPts val="0"/>
              </a:spcBef>
              <a:spcAft>
                <a:spcPts val="900"/>
              </a:spcAft>
              <a:buNone/>
            </a:pPr>
            <a:endParaRPr lang="en-US" sz="3000" b="1" dirty="0">
              <a:solidFill>
                <a:schemeClr val="bg1"/>
              </a:solidFill>
            </a:endParaRPr>
          </a:p>
          <a:p>
            <a:pPr indent="-169863">
              <a:lnSpc>
                <a:spcPct val="90000"/>
              </a:lnSpc>
              <a:spcBef>
                <a:spcPts val="0"/>
              </a:spcBef>
              <a:spcAft>
                <a:spcPts val="900"/>
              </a:spcAft>
            </a:pPr>
            <a:r>
              <a:rPr lang="en-US" sz="3000" b="1" dirty="0" smtClean="0">
                <a:solidFill>
                  <a:schemeClr val="bg1"/>
                </a:solidFill>
              </a:rPr>
              <a:t>Development / Cognitive Development </a:t>
            </a:r>
          </a:p>
          <a:p>
            <a:pPr marL="173037" indent="0">
              <a:lnSpc>
                <a:spcPct val="90000"/>
              </a:lnSpc>
              <a:spcBef>
                <a:spcPts val="0"/>
              </a:spcBef>
              <a:spcAft>
                <a:spcPts val="900"/>
              </a:spcAft>
              <a:buNone/>
            </a:pPr>
            <a:endParaRPr lang="en-US" sz="3000" b="1" dirty="0">
              <a:solidFill>
                <a:schemeClr val="bg1"/>
              </a:solidFill>
            </a:endParaRPr>
          </a:p>
          <a:p>
            <a:pPr indent="-169863">
              <a:lnSpc>
                <a:spcPct val="90000"/>
              </a:lnSpc>
              <a:spcBef>
                <a:spcPts val="0"/>
              </a:spcBef>
              <a:spcAft>
                <a:spcPts val="900"/>
              </a:spcAft>
            </a:pPr>
            <a:r>
              <a:rPr lang="en-US" sz="3000" b="1" dirty="0" smtClean="0">
                <a:solidFill>
                  <a:schemeClr val="bg1"/>
                </a:solidFill>
              </a:rPr>
              <a:t>Behavioral Impacts</a:t>
            </a:r>
          </a:p>
          <a:p>
            <a:pPr marL="173037" indent="0">
              <a:lnSpc>
                <a:spcPct val="90000"/>
              </a:lnSpc>
              <a:spcBef>
                <a:spcPts val="0"/>
              </a:spcBef>
              <a:spcAft>
                <a:spcPts val="900"/>
              </a:spcAft>
              <a:buNone/>
            </a:pPr>
            <a:endParaRPr lang="en-US" sz="3000" b="1" dirty="0">
              <a:solidFill>
                <a:schemeClr val="bg1"/>
              </a:solidFill>
            </a:endParaRPr>
          </a:p>
          <a:p>
            <a:pPr indent="-169863">
              <a:lnSpc>
                <a:spcPct val="90000"/>
              </a:lnSpc>
              <a:spcBef>
                <a:spcPts val="0"/>
              </a:spcBef>
              <a:spcAft>
                <a:spcPts val="900"/>
              </a:spcAft>
            </a:pPr>
            <a:r>
              <a:rPr lang="en-US" sz="3000" b="1" dirty="0" smtClean="0">
                <a:solidFill>
                  <a:schemeClr val="bg1"/>
                </a:solidFill>
              </a:rPr>
              <a:t>Long-term effects on their health</a:t>
            </a:r>
            <a:endParaRPr lang="en-US" sz="3000" b="1" dirty="0">
              <a:solidFill>
                <a:schemeClr val="bg1"/>
              </a:solidFill>
            </a:endParaRPr>
          </a:p>
        </p:txBody>
      </p:sp>
    </p:spTree>
    <p:extLst>
      <p:ext uri="{BB962C8B-B14F-4D97-AF65-F5344CB8AC3E}">
        <p14:creationId xmlns:p14="http://schemas.microsoft.com/office/powerpoint/2010/main" val="23309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03548" y="1664804"/>
            <a:ext cx="8352928" cy="4464496"/>
          </a:xfrm>
          <a:prstGeom prst="roundRect">
            <a:avLst/>
          </a:prstGeom>
          <a:solidFill>
            <a:srgbClr val="0066A4">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359532" y="440668"/>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59532" y="6453336"/>
            <a:ext cx="8568952" cy="0"/>
          </a:xfrm>
          <a:prstGeom prst="line">
            <a:avLst/>
          </a:pr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67357" y="657150"/>
            <a:ext cx="88931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200" b="1" dirty="0" smtClean="0">
                <a:solidFill>
                  <a:schemeClr val="accent6">
                    <a:lumMod val="50000"/>
                  </a:schemeClr>
                </a:solidFill>
              </a:rPr>
              <a:t>How to </a:t>
            </a:r>
            <a:r>
              <a:rPr lang="en-US" sz="4200" b="1" dirty="0">
                <a:solidFill>
                  <a:schemeClr val="accent6">
                    <a:lumMod val="50000"/>
                  </a:schemeClr>
                </a:solidFill>
              </a:rPr>
              <a:t>help families :</a:t>
            </a:r>
          </a:p>
        </p:txBody>
      </p:sp>
      <p:cxnSp>
        <p:nvCxnSpPr>
          <p:cNvPr id="16" name="Straight Connector 15"/>
          <p:cNvCxnSpPr/>
          <p:nvPr/>
        </p:nvCxnSpPr>
        <p:spPr>
          <a:xfrm>
            <a:off x="4572000" y="1965610"/>
            <a:ext cx="0" cy="385765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ounded Rectangular Callout 16"/>
          <p:cNvSpPr/>
          <p:nvPr/>
        </p:nvSpPr>
        <p:spPr>
          <a:xfrm>
            <a:off x="755576" y="2672916"/>
            <a:ext cx="3543052" cy="2124236"/>
          </a:xfrm>
          <a:prstGeom prst="wedgeRoundRectCallout">
            <a:avLst>
              <a:gd name="adj1" fmla="val -31541"/>
              <a:gd name="adj2" fmla="val 79908"/>
              <a:gd name="adj3" fmla="val 1666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92188" y="3419673"/>
            <a:ext cx="3348372" cy="646331"/>
          </a:xfrm>
          <a:prstGeom prst="rect">
            <a:avLst/>
          </a:prstGeom>
          <a:noFill/>
          <a:effectLst/>
        </p:spPr>
        <p:txBody>
          <a:bodyPr wrap="square" rtlCol="0">
            <a:spAutoFit/>
          </a:bodyPr>
          <a:lstStyle/>
          <a:p>
            <a:pPr algn="ctr">
              <a:lnSpc>
                <a:spcPct val="90000"/>
              </a:lnSpc>
              <a:spcAft>
                <a:spcPts val="900"/>
              </a:spcAft>
            </a:pPr>
            <a:r>
              <a:rPr lang="en-US" sz="4000" b="1" i="1" dirty="0" smtClean="0">
                <a:solidFill>
                  <a:srgbClr val="105291"/>
                </a:solidFill>
              </a:rPr>
              <a:t>What can I do? </a:t>
            </a:r>
            <a:endParaRPr lang="en-US" sz="4000" b="1" i="1" dirty="0">
              <a:solidFill>
                <a:srgbClr val="105291"/>
              </a:solidFill>
            </a:endParaRPr>
          </a:p>
        </p:txBody>
      </p:sp>
      <p:sp>
        <p:nvSpPr>
          <p:cNvPr id="15" name="Rectangle 14"/>
          <p:cNvSpPr/>
          <p:nvPr/>
        </p:nvSpPr>
        <p:spPr>
          <a:xfrm>
            <a:off x="4981794" y="1993562"/>
            <a:ext cx="3442634" cy="3139321"/>
          </a:xfrm>
          <a:prstGeom prst="rect">
            <a:avLst/>
          </a:prstGeom>
        </p:spPr>
        <p:txBody>
          <a:bodyPr wrap="square">
            <a:spAutoFit/>
          </a:bodyPr>
          <a:lstStyle/>
          <a:p>
            <a:pPr marL="342900" indent="-342900" algn="ctr">
              <a:lnSpc>
                <a:spcPct val="90000"/>
              </a:lnSpc>
              <a:buFont typeface="Arial" panose="020B0604020202020204" pitchFamily="34" charset="0"/>
              <a:buChar char="•"/>
            </a:pPr>
            <a:r>
              <a:rPr lang="en-US" sz="2000" b="1" dirty="0" smtClean="0">
                <a:solidFill>
                  <a:srgbClr val="0066A4"/>
                </a:solidFill>
              </a:rPr>
              <a:t>Screening for violence</a:t>
            </a:r>
          </a:p>
          <a:p>
            <a:pPr marL="342900" indent="-342900" algn="ctr">
              <a:lnSpc>
                <a:spcPct val="90000"/>
              </a:lnSpc>
              <a:buFont typeface="Arial" panose="020B0604020202020204" pitchFamily="34" charset="0"/>
              <a:buChar char="•"/>
            </a:pPr>
            <a:endParaRPr lang="en-US" sz="2000" b="1" dirty="0">
              <a:solidFill>
                <a:srgbClr val="0066A4"/>
              </a:solidFill>
            </a:endParaRPr>
          </a:p>
          <a:p>
            <a:pPr marL="342900" indent="-342900" algn="ctr">
              <a:lnSpc>
                <a:spcPct val="90000"/>
              </a:lnSpc>
              <a:buFont typeface="Arial" panose="020B0604020202020204" pitchFamily="34" charset="0"/>
              <a:buChar char="•"/>
            </a:pPr>
            <a:r>
              <a:rPr lang="en-US" sz="2000" b="1" dirty="0" smtClean="0">
                <a:solidFill>
                  <a:srgbClr val="0066A4"/>
                </a:solidFill>
              </a:rPr>
              <a:t>Be careful to not blame the parent</a:t>
            </a:r>
          </a:p>
          <a:p>
            <a:pPr marL="342900" indent="-342900" algn="ctr">
              <a:lnSpc>
                <a:spcPct val="90000"/>
              </a:lnSpc>
              <a:buFont typeface="Arial" panose="020B0604020202020204" pitchFamily="34" charset="0"/>
              <a:buChar char="•"/>
            </a:pPr>
            <a:endParaRPr lang="en-US" sz="2000" b="1" dirty="0">
              <a:solidFill>
                <a:srgbClr val="0066A4"/>
              </a:solidFill>
            </a:endParaRPr>
          </a:p>
          <a:p>
            <a:pPr marL="342900" indent="-342900" algn="ctr">
              <a:lnSpc>
                <a:spcPct val="90000"/>
              </a:lnSpc>
              <a:buFont typeface="Arial" panose="020B0604020202020204" pitchFamily="34" charset="0"/>
              <a:buChar char="•"/>
            </a:pPr>
            <a:r>
              <a:rPr lang="en-US" sz="2000" b="1" dirty="0" smtClean="0">
                <a:solidFill>
                  <a:srgbClr val="0066A4"/>
                </a:solidFill>
              </a:rPr>
              <a:t>Validate their experience and thank them for sharing</a:t>
            </a:r>
          </a:p>
          <a:p>
            <a:pPr marL="342900" indent="-342900" algn="ctr">
              <a:lnSpc>
                <a:spcPct val="90000"/>
              </a:lnSpc>
              <a:buFont typeface="Arial" panose="020B0604020202020204" pitchFamily="34" charset="0"/>
              <a:buChar char="•"/>
            </a:pPr>
            <a:endParaRPr lang="en-US" sz="2000" b="1" dirty="0">
              <a:solidFill>
                <a:srgbClr val="0066A4"/>
              </a:solidFill>
            </a:endParaRPr>
          </a:p>
          <a:p>
            <a:pPr marL="342900" indent="-342900" algn="ctr">
              <a:lnSpc>
                <a:spcPct val="90000"/>
              </a:lnSpc>
              <a:buFont typeface="Arial" panose="020B0604020202020204" pitchFamily="34" charset="0"/>
              <a:buChar char="•"/>
            </a:pPr>
            <a:r>
              <a:rPr lang="en-US" sz="2000" b="1" dirty="0" smtClean="0">
                <a:solidFill>
                  <a:srgbClr val="0066A4"/>
                </a:solidFill>
              </a:rPr>
              <a:t>Provide families with resources and refer families for help</a:t>
            </a:r>
            <a:endParaRPr lang="en-US" sz="2000" dirty="0">
              <a:solidFill>
                <a:srgbClr val="0066A4"/>
              </a:solidFill>
            </a:endParaRPr>
          </a:p>
        </p:txBody>
      </p:sp>
    </p:spTree>
    <p:extLst>
      <p:ext uri="{BB962C8B-B14F-4D97-AF65-F5344CB8AC3E}">
        <p14:creationId xmlns:p14="http://schemas.microsoft.com/office/powerpoint/2010/main" val="1012058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10836</TotalTime>
  <Words>627</Words>
  <Application>Microsoft Office PowerPoint</Application>
  <PresentationFormat>On-screen Show (4:3)</PresentationFormat>
  <Paragraphs>80</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Other Partners:</vt:lpstr>
      <vt:lpstr>Who qualifies for safestart services?  -Must reside in san francisco  --must have at least 1 child between the ages of 0-6 years old   -must have been exposed to some form of violence</vt:lpstr>
      <vt:lpstr>PowerPoint Presentation</vt:lpstr>
      <vt:lpstr>PowerPoint Presentation</vt:lpstr>
      <vt:lpstr>How do we define “exposure to violence”?</vt:lpstr>
      <vt:lpstr>PowerPoint Presentation</vt:lpstr>
      <vt:lpstr>PowerPoint Presentation</vt:lpstr>
      <vt:lpstr>PowerPoint Presentation</vt:lpstr>
      <vt:lpstr>For more information about Safestart or to refer a family for services please contact:  blia Moua at   safestart@sfcapc.org  or call   (415) 668 - 0494  ext. 441</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SFCAPC</dc:title>
  <dc:creator>Mark</dc:creator>
  <cp:lastModifiedBy>KAREN L COHN</cp:lastModifiedBy>
  <cp:revision>390</cp:revision>
  <cp:lastPrinted>2012-08-20T18:17:00Z</cp:lastPrinted>
  <dcterms:created xsi:type="dcterms:W3CDTF">2012-11-07T17:23:30Z</dcterms:created>
  <dcterms:modified xsi:type="dcterms:W3CDTF">2014-10-22T17:28:38Z</dcterms:modified>
</cp:coreProperties>
</file>