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10" r:id="rId2"/>
    <p:sldMasterId id="2147483722" r:id="rId3"/>
  </p:sldMasterIdLst>
  <p:notesMasterIdLst>
    <p:notesMasterId r:id="rId35"/>
  </p:notesMasterIdLst>
  <p:handoutMasterIdLst>
    <p:handoutMasterId r:id="rId36"/>
  </p:handoutMasterIdLst>
  <p:sldIdLst>
    <p:sldId id="402" r:id="rId4"/>
    <p:sldId id="408" r:id="rId5"/>
    <p:sldId id="403" r:id="rId6"/>
    <p:sldId id="414" r:id="rId7"/>
    <p:sldId id="410" r:id="rId8"/>
    <p:sldId id="411" r:id="rId9"/>
    <p:sldId id="412" r:id="rId10"/>
    <p:sldId id="282" r:id="rId11"/>
    <p:sldId id="288" r:id="rId12"/>
    <p:sldId id="436" r:id="rId13"/>
    <p:sldId id="415" r:id="rId14"/>
    <p:sldId id="416" r:id="rId15"/>
    <p:sldId id="417" r:id="rId16"/>
    <p:sldId id="418" r:id="rId17"/>
    <p:sldId id="420" r:id="rId18"/>
    <p:sldId id="421" r:id="rId19"/>
    <p:sldId id="423" r:id="rId20"/>
    <p:sldId id="428" r:id="rId21"/>
    <p:sldId id="422" r:id="rId22"/>
    <p:sldId id="424" r:id="rId23"/>
    <p:sldId id="427" r:id="rId24"/>
    <p:sldId id="426" r:id="rId25"/>
    <p:sldId id="425" r:id="rId26"/>
    <p:sldId id="429" r:id="rId27"/>
    <p:sldId id="430" r:id="rId28"/>
    <p:sldId id="407" r:id="rId29"/>
    <p:sldId id="406" r:id="rId30"/>
    <p:sldId id="419" r:id="rId31"/>
    <p:sldId id="440" r:id="rId32"/>
    <p:sldId id="438" r:id="rId33"/>
    <p:sldId id="434" r:id="rId34"/>
  </p:sldIdLst>
  <p:sldSz cx="9144000" cy="6858000" type="screen4x3"/>
  <p:notesSz cx="6858000" cy="9418638"/>
  <p:defaultTextStyle>
    <a:defPPr>
      <a:defRPr lang="en-US"/>
    </a:defPPr>
    <a:lvl1pPr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1pPr>
    <a:lvl2pPr marL="457146"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2pPr>
    <a:lvl3pPr marL="914293"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3pPr>
    <a:lvl4pPr marL="1371440"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4pPr>
    <a:lvl5pPr marL="1828586" algn="l" rtl="0" fontAlgn="base">
      <a:spcBef>
        <a:spcPct val="0"/>
      </a:spcBef>
      <a:spcAft>
        <a:spcPct val="0"/>
      </a:spcAft>
      <a:defRPr sz="2400" kern="1200">
        <a:solidFill>
          <a:schemeClr val="tx1"/>
        </a:solidFill>
        <a:latin typeface="Arial" pitchFamily="127" charset="0"/>
        <a:ea typeface="ＭＳ Ｐゴシック" pitchFamily="127" charset="-128"/>
        <a:cs typeface="ＭＳ Ｐゴシック" pitchFamily="127" charset="-128"/>
      </a:defRPr>
    </a:lvl5pPr>
    <a:lvl6pPr marL="2285733" algn="l" defTabSz="457146"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6pPr>
    <a:lvl7pPr marL="2742879" algn="l" defTabSz="457146"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7pPr>
    <a:lvl8pPr marL="3200026" algn="l" defTabSz="457146"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8pPr>
    <a:lvl9pPr marL="3657172" algn="l" defTabSz="457146" rtl="0" eaLnBrk="1" latinLnBrk="0" hangingPunct="1">
      <a:defRPr sz="2400" kern="1200">
        <a:solidFill>
          <a:schemeClr val="tx1"/>
        </a:solidFill>
        <a:latin typeface="Arial" pitchFamily="127" charset="0"/>
        <a:ea typeface="ＭＳ Ｐゴシック" pitchFamily="127" charset="-128"/>
        <a:cs typeface="ＭＳ Ｐゴシック" pitchFamily="127" charset="-128"/>
      </a:defRPr>
    </a:lvl9pPr>
  </p:defaultTextStyle>
  <p:extLst>
    <p:ext uri="{521415D9-36F7-43E2-AB2F-B90AF26B5E84}">
      <p14:sectionLst xmlns:p14="http://schemas.microsoft.com/office/powerpoint/2010/main">
        <p14:section name="Default Section" id="{44926ABB-290B-4984-88E5-B77F3FBC07EC}">
          <p14:sldIdLst>
            <p14:sldId id="402"/>
            <p14:sldId id="408"/>
            <p14:sldId id="403"/>
            <p14:sldId id="414"/>
            <p14:sldId id="410"/>
            <p14:sldId id="411"/>
            <p14:sldId id="412"/>
            <p14:sldId id="282"/>
            <p14:sldId id="288"/>
            <p14:sldId id="436"/>
            <p14:sldId id="415"/>
            <p14:sldId id="416"/>
            <p14:sldId id="417"/>
            <p14:sldId id="418"/>
            <p14:sldId id="420"/>
            <p14:sldId id="421"/>
            <p14:sldId id="423"/>
            <p14:sldId id="428"/>
            <p14:sldId id="422"/>
            <p14:sldId id="424"/>
            <p14:sldId id="427"/>
            <p14:sldId id="426"/>
            <p14:sldId id="425"/>
            <p14:sldId id="429"/>
            <p14:sldId id="430"/>
            <p14:sldId id="407"/>
            <p14:sldId id="406"/>
            <p14:sldId id="419"/>
            <p14:sldId id="440"/>
            <p14:sldId id="438"/>
            <p14:sldId id="434"/>
          </p14:sldIdLst>
        </p14:section>
        <p14:section name="Untitled Section" id="{AC61D510-0363-463E-97CA-8D284E24CAFE}">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632"/>
    <a:srgbClr val="FFFF99"/>
    <a:srgbClr val="CCECFF"/>
    <a:srgbClr val="66CCFF"/>
    <a:srgbClr val="FBFCE8"/>
    <a:srgbClr val="CCFFFF"/>
    <a:srgbClr val="CCFF99"/>
    <a:srgbClr val="FFCC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06" autoAdjust="0"/>
    <p:restoredTop sz="71304" autoAdjust="0"/>
  </p:normalViewPr>
  <p:slideViewPr>
    <p:cSldViewPr>
      <p:cViewPr>
        <p:scale>
          <a:sx n="82" d="100"/>
          <a:sy n="82" d="100"/>
        </p:scale>
        <p:origin x="-53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acphd.ph.local\PublicHealth\DeptShares\OOD\CAPE\Projects-Reports\The%20Report%202013\Key%20Indicator%20Project\Graphs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pPr>
            <a:r>
              <a:rPr lang="en-US" sz="2200" dirty="0"/>
              <a:t>Rates</a:t>
            </a:r>
            <a:r>
              <a:rPr lang="en-US" sz="2200" baseline="0" dirty="0"/>
              <a:t> of Visits to the Emergency Department for </a:t>
            </a:r>
            <a:r>
              <a:rPr lang="en-US" sz="2200" baseline="0" dirty="0" smtClean="0"/>
              <a:t/>
            </a:r>
            <a:br>
              <a:rPr lang="en-US" sz="2200" baseline="0" dirty="0" smtClean="0"/>
            </a:br>
            <a:r>
              <a:rPr lang="en-US" sz="2200" baseline="0" dirty="0" smtClean="0"/>
              <a:t>Select </a:t>
            </a:r>
            <a:r>
              <a:rPr lang="en-US" sz="2200" baseline="0" dirty="0"/>
              <a:t>Conditions </a:t>
            </a:r>
            <a:r>
              <a:rPr lang="en-US" sz="2200" dirty="0"/>
              <a:t>by Neighborhood Poverty Level*</a:t>
            </a:r>
          </a:p>
        </c:rich>
      </c:tx>
      <c:layout>
        <c:manualLayout>
          <c:xMode val="edge"/>
          <c:yMode val="edge"/>
          <c:x val="0.164409548507572"/>
          <c:y val="1.1898445702568155E-2"/>
        </c:manualLayout>
      </c:layout>
      <c:overlay val="0"/>
    </c:title>
    <c:autoTitleDeleted val="0"/>
    <c:plotArea>
      <c:layout>
        <c:manualLayout>
          <c:layoutTarget val="inner"/>
          <c:xMode val="edge"/>
          <c:yMode val="edge"/>
          <c:x val="0.13715730935931858"/>
          <c:y val="0.14160067342695987"/>
          <c:w val="0.83391619151054397"/>
          <c:h val="0.56528490549202559"/>
        </c:manualLayout>
      </c:layout>
      <c:barChart>
        <c:barDir val="col"/>
        <c:grouping val="clustered"/>
        <c:varyColors val="0"/>
        <c:ser>
          <c:idx val="0"/>
          <c:order val="0"/>
          <c:tx>
            <c:strRef>
              <c:f>'Morbidity Social Gradients'!$F$2</c:f>
              <c:strCache>
                <c:ptCount val="1"/>
                <c:pt idx="0">
                  <c:v> &lt;10%</c:v>
                </c:pt>
              </c:strCache>
            </c:strRef>
          </c:tx>
          <c:spPr>
            <a:solidFill>
              <a:srgbClr val="FFFF80"/>
            </a:solidFill>
          </c:spPr>
          <c:invertIfNegative val="0"/>
          <c:cat>
            <c:strRef>
              <c:f>'Morbidity Social Gradients'!$G$1:$J$1</c:f>
              <c:strCache>
                <c:ptCount val="4"/>
                <c:pt idx="0">
                  <c:v>Diabetes
  </c:v>
                </c:pt>
                <c:pt idx="1">
                  <c:v>Asthma
  </c:v>
                </c:pt>
                <c:pt idx="2">
                  <c:v>Obesity
  </c:v>
                </c:pt>
                <c:pt idx="3">
                  <c:v>Assault
  </c:v>
                </c:pt>
              </c:strCache>
            </c:strRef>
          </c:cat>
          <c:val>
            <c:numRef>
              <c:f>'Morbidity Social Gradients'!$G$2:$J$2</c:f>
              <c:numCache>
                <c:formatCode>#,##0</c:formatCode>
                <c:ptCount val="4"/>
                <c:pt idx="0">
                  <c:v>1909.7719853200701</c:v>
                </c:pt>
                <c:pt idx="1">
                  <c:v>471.04902209606792</c:v>
                </c:pt>
                <c:pt idx="2">
                  <c:v>335.41489074594273</c:v>
                </c:pt>
                <c:pt idx="3">
                  <c:v>242.10634594680693</c:v>
                </c:pt>
              </c:numCache>
            </c:numRef>
          </c:val>
        </c:ser>
        <c:ser>
          <c:idx val="1"/>
          <c:order val="1"/>
          <c:tx>
            <c:strRef>
              <c:f>'Morbidity Social Gradients'!$F$3</c:f>
              <c:strCache>
                <c:ptCount val="1"/>
                <c:pt idx="0">
                  <c:v>10%-20%</c:v>
                </c:pt>
              </c:strCache>
            </c:strRef>
          </c:tx>
          <c:spPr>
            <a:solidFill>
              <a:srgbClr val="F7C348"/>
            </a:solidFill>
          </c:spPr>
          <c:invertIfNegative val="0"/>
          <c:cat>
            <c:strRef>
              <c:f>'Morbidity Social Gradients'!$G$1:$J$1</c:f>
              <c:strCache>
                <c:ptCount val="4"/>
                <c:pt idx="0">
                  <c:v>Diabetes
  </c:v>
                </c:pt>
                <c:pt idx="1">
                  <c:v>Asthma
  </c:v>
                </c:pt>
                <c:pt idx="2">
                  <c:v>Obesity
  </c:v>
                </c:pt>
                <c:pt idx="3">
                  <c:v>Assault
  </c:v>
                </c:pt>
              </c:strCache>
            </c:strRef>
          </c:cat>
          <c:val>
            <c:numRef>
              <c:f>'Morbidity Social Gradients'!$G$3:$J$3</c:f>
              <c:numCache>
                <c:formatCode>#,##0</c:formatCode>
                <c:ptCount val="4"/>
                <c:pt idx="0">
                  <c:v>3255.1124134308625</c:v>
                </c:pt>
                <c:pt idx="1">
                  <c:v>915.58495974810455</c:v>
                </c:pt>
                <c:pt idx="2">
                  <c:v>621.61311573853482</c:v>
                </c:pt>
                <c:pt idx="3">
                  <c:v>583.12301571946045</c:v>
                </c:pt>
              </c:numCache>
            </c:numRef>
          </c:val>
        </c:ser>
        <c:ser>
          <c:idx val="2"/>
          <c:order val="2"/>
          <c:tx>
            <c:strRef>
              <c:f>'Morbidity Social Gradients'!$F$4</c:f>
              <c:strCache>
                <c:ptCount val="1"/>
                <c:pt idx="0">
                  <c:v> 20%+</c:v>
                </c:pt>
              </c:strCache>
            </c:strRef>
          </c:tx>
          <c:spPr>
            <a:solidFill>
              <a:srgbClr val="B36219"/>
            </a:solidFill>
          </c:spPr>
          <c:invertIfNegative val="0"/>
          <c:cat>
            <c:strRef>
              <c:f>'Morbidity Social Gradients'!$G$1:$J$1</c:f>
              <c:strCache>
                <c:ptCount val="4"/>
                <c:pt idx="0">
                  <c:v>Diabetes
  </c:v>
                </c:pt>
                <c:pt idx="1">
                  <c:v>Asthma
  </c:v>
                </c:pt>
                <c:pt idx="2">
                  <c:v>Obesity
  </c:v>
                </c:pt>
                <c:pt idx="3">
                  <c:v>Assault
  </c:v>
                </c:pt>
              </c:strCache>
            </c:strRef>
          </c:cat>
          <c:val>
            <c:numRef>
              <c:f>'Morbidity Social Gradients'!$G$4:$J$4</c:f>
              <c:numCache>
                <c:formatCode>#,##0</c:formatCode>
                <c:ptCount val="4"/>
                <c:pt idx="0">
                  <c:v>4343.4051829472965</c:v>
                </c:pt>
                <c:pt idx="1">
                  <c:v>1155.1028656514659</c:v>
                </c:pt>
                <c:pt idx="2">
                  <c:v>704.06800748267847</c:v>
                </c:pt>
                <c:pt idx="3">
                  <c:v>986.84870733099422</c:v>
                </c:pt>
              </c:numCache>
            </c:numRef>
          </c:val>
        </c:ser>
        <c:dLbls>
          <c:showLegendKey val="0"/>
          <c:showVal val="0"/>
          <c:showCatName val="0"/>
          <c:showSerName val="0"/>
          <c:showPercent val="0"/>
          <c:showBubbleSize val="0"/>
        </c:dLbls>
        <c:gapWidth val="150"/>
        <c:overlap val="-10"/>
        <c:axId val="36038528"/>
        <c:axId val="36040064"/>
      </c:barChart>
      <c:catAx>
        <c:axId val="36038528"/>
        <c:scaling>
          <c:orientation val="minMax"/>
        </c:scaling>
        <c:delete val="0"/>
        <c:axPos val="b"/>
        <c:majorTickMark val="out"/>
        <c:minorTickMark val="none"/>
        <c:tickLblPos val="nextTo"/>
        <c:crossAx val="36040064"/>
        <c:crosses val="autoZero"/>
        <c:auto val="1"/>
        <c:lblAlgn val="ctr"/>
        <c:lblOffset val="100"/>
        <c:noMultiLvlLbl val="0"/>
      </c:catAx>
      <c:valAx>
        <c:axId val="36040064"/>
        <c:scaling>
          <c:orientation val="minMax"/>
        </c:scaling>
        <c:delete val="0"/>
        <c:axPos val="l"/>
        <c:majorGridlines>
          <c:spPr>
            <a:ln>
              <a:solidFill>
                <a:schemeClr val="bg1">
                  <a:lumMod val="85000"/>
                </a:schemeClr>
              </a:solidFill>
            </a:ln>
          </c:spPr>
        </c:majorGridlines>
        <c:title>
          <c:tx>
            <c:rich>
              <a:bodyPr rot="-5400000" vert="horz"/>
              <a:lstStyle/>
              <a:p>
                <a:pPr>
                  <a:defRPr/>
                </a:pPr>
                <a:r>
                  <a:rPr lang="en-US"/>
                  <a:t>Rate per 100,000</a:t>
                </a:r>
              </a:p>
            </c:rich>
          </c:tx>
          <c:layout>
            <c:manualLayout>
              <c:xMode val="edge"/>
              <c:yMode val="edge"/>
              <c:x val="3.4194711004980069E-3"/>
              <c:y val="0.33869223772771606"/>
            </c:manualLayout>
          </c:layout>
          <c:overlay val="0"/>
        </c:title>
        <c:numFmt formatCode="#,##0" sourceLinked="0"/>
        <c:majorTickMark val="out"/>
        <c:minorTickMark val="none"/>
        <c:tickLblPos val="nextTo"/>
        <c:crossAx val="36038528"/>
        <c:crosses val="autoZero"/>
        <c:crossBetween val="between"/>
        <c:majorUnit val="1000"/>
      </c:valAx>
    </c:plotArea>
    <c:legend>
      <c:legendPos val="b"/>
      <c:layout>
        <c:manualLayout>
          <c:xMode val="edge"/>
          <c:yMode val="edge"/>
          <c:x val="0.36178258628220927"/>
          <c:y val="0.80554236348768216"/>
          <c:w val="0.55522255365991968"/>
          <c:h val="5.6364669051792923E-2"/>
        </c:manualLayout>
      </c:layout>
      <c:overlay val="0"/>
    </c:legend>
    <c:plotVisOnly val="1"/>
    <c:dispBlanksAs val="gap"/>
    <c:showDLblsOverMax val="0"/>
  </c:chart>
  <c:spPr>
    <a:noFill/>
    <a:ln>
      <a:no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70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7" name="Rectangle 3"/>
          <p:cNvSpPr>
            <a:spLocks noGrp="1" noChangeArrowheads="1"/>
          </p:cNvSpPr>
          <p:nvPr>
            <p:ph type="dt" sz="quarter" idx="1"/>
          </p:nvPr>
        </p:nvSpPr>
        <p:spPr bwMode="auto">
          <a:xfrm>
            <a:off x="3886200" y="0"/>
            <a:ext cx="2971800" cy="4709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fld id="{05A3C700-A93A-4213-B199-EC1557F11480}" type="datetimeFigureOut">
              <a:rPr lang="en-US"/>
              <a:pPr>
                <a:defRPr/>
              </a:pPr>
              <a:t>10/9/2014</a:t>
            </a:fld>
            <a:endParaRPr lang="en-US"/>
          </a:p>
        </p:txBody>
      </p:sp>
      <p:sp>
        <p:nvSpPr>
          <p:cNvPr id="1028" name="Rectangle 4"/>
          <p:cNvSpPr>
            <a:spLocks noGrp="1" noChangeArrowheads="1"/>
          </p:cNvSpPr>
          <p:nvPr>
            <p:ph type="ftr" sz="quarter" idx="2"/>
          </p:nvPr>
        </p:nvSpPr>
        <p:spPr bwMode="auto">
          <a:xfrm>
            <a:off x="0" y="8947706"/>
            <a:ext cx="2971800" cy="4709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9" name="Rectangle 5"/>
          <p:cNvSpPr>
            <a:spLocks noGrp="1" noChangeArrowheads="1"/>
          </p:cNvSpPr>
          <p:nvPr>
            <p:ph type="sldNum" sz="quarter" idx="3"/>
          </p:nvPr>
        </p:nvSpPr>
        <p:spPr bwMode="auto">
          <a:xfrm>
            <a:off x="3886200" y="8947706"/>
            <a:ext cx="2971800" cy="4709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6B666F0-A4F8-46A8-A9BA-A9945796D5C4}" type="slidenum">
              <a:rPr lang="en-US"/>
              <a:pPr>
                <a:defRPr/>
              </a:pPr>
              <a:t>‹#›</a:t>
            </a:fld>
            <a:endParaRPr lang="en-US"/>
          </a:p>
        </p:txBody>
      </p:sp>
    </p:spTree>
    <p:extLst>
      <p:ext uri="{BB962C8B-B14F-4D97-AF65-F5344CB8AC3E}">
        <p14:creationId xmlns:p14="http://schemas.microsoft.com/office/powerpoint/2010/main" val="2147508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0932"/>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70932"/>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B48A21DC-1932-46BD-9ABF-097ADA6B5239}" type="datetimeFigureOut">
              <a:rPr lang="en-US"/>
              <a:pPr>
                <a:defRPr/>
              </a:pPr>
              <a:t>10/9/2014</a:t>
            </a:fld>
            <a:endParaRPr lang="en-US"/>
          </a:p>
        </p:txBody>
      </p:sp>
      <p:sp>
        <p:nvSpPr>
          <p:cNvPr id="4" name="Slide Image Placeholder 3"/>
          <p:cNvSpPr>
            <a:spLocks noGrp="1" noRot="1" noChangeAspect="1"/>
          </p:cNvSpPr>
          <p:nvPr>
            <p:ph type="sldImg" idx="2"/>
          </p:nvPr>
        </p:nvSpPr>
        <p:spPr>
          <a:xfrm>
            <a:off x="1074738" y="706438"/>
            <a:ext cx="4708525" cy="35321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73853"/>
            <a:ext cx="5486400" cy="4238387"/>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46071"/>
            <a:ext cx="2971800" cy="470932"/>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946071"/>
            <a:ext cx="2971800" cy="470932"/>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E50C82B-69ED-4BA8-94F4-B2DCDC803271}" type="slidenum">
              <a:rPr lang="en-US"/>
              <a:pPr>
                <a:defRPr/>
              </a:pPr>
              <a:t>‹#›</a:t>
            </a:fld>
            <a:endParaRPr lang="en-US"/>
          </a:p>
        </p:txBody>
      </p:sp>
    </p:spTree>
    <p:extLst>
      <p:ext uri="{BB962C8B-B14F-4D97-AF65-F5344CB8AC3E}">
        <p14:creationId xmlns:p14="http://schemas.microsoft.com/office/powerpoint/2010/main" val="22143160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7" charset="-128"/>
        <a:cs typeface="ＭＳ Ｐゴシック" pitchFamily="127" charset="-128"/>
      </a:defRPr>
    </a:lvl1pPr>
    <a:lvl2pPr marL="457146"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2pPr>
    <a:lvl3pPr marL="914293"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3pPr>
    <a:lvl4pPr marL="1371440"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4pPr>
    <a:lvl5pPr marL="1828586" algn="l" rtl="0" eaLnBrk="0" fontAlgn="base" hangingPunct="0">
      <a:spcBef>
        <a:spcPct val="30000"/>
      </a:spcBef>
      <a:spcAft>
        <a:spcPct val="0"/>
      </a:spcAft>
      <a:defRPr sz="1200" kern="1200">
        <a:solidFill>
          <a:schemeClr val="tx1"/>
        </a:solidFill>
        <a:latin typeface="+mn-lt"/>
        <a:ea typeface="ＭＳ Ｐゴシック" pitchFamily="127" charset="-128"/>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Heritabl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Epigenetics#cite_note-3" TargetMode="External"/><Relationship Id="rId5" Type="http://schemas.openxmlformats.org/officeDocument/2006/relationships/hyperlink" Target="http://en.wikipedia.org/wiki/DNA" TargetMode="External"/><Relationship Id="rId4" Type="http://schemas.openxmlformats.org/officeDocument/2006/relationships/hyperlink" Target="http://en.wikipedia.org/wiki/Gen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n.wikipedia.org/wiki/Agouti_gen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400" baseline="-25000">
                <a:solidFill>
                  <a:schemeClr val="tx1"/>
                </a:solidFill>
                <a:latin typeface="Arial" charset="0"/>
                <a:ea typeface="ＭＳ Ｐゴシック" charset="0"/>
                <a:cs typeface="ＭＳ Ｐゴシック" charset="0"/>
              </a:defRPr>
            </a:lvl1pPr>
            <a:lvl2pPr marL="742950" indent="-285750" defTabSz="909638">
              <a:defRPr sz="1400" baseline="-25000">
                <a:solidFill>
                  <a:schemeClr val="tx1"/>
                </a:solidFill>
                <a:latin typeface="Arial" charset="0"/>
                <a:ea typeface="ＭＳ Ｐゴシック" charset="0"/>
              </a:defRPr>
            </a:lvl2pPr>
            <a:lvl3pPr marL="1143000" indent="-228600" defTabSz="909638">
              <a:defRPr sz="1400" baseline="-25000">
                <a:solidFill>
                  <a:schemeClr val="tx1"/>
                </a:solidFill>
                <a:latin typeface="Arial" charset="0"/>
                <a:ea typeface="ＭＳ Ｐゴシック" charset="0"/>
              </a:defRPr>
            </a:lvl3pPr>
            <a:lvl4pPr marL="1600200" indent="-228600" defTabSz="909638">
              <a:defRPr sz="1400" baseline="-25000">
                <a:solidFill>
                  <a:schemeClr val="tx1"/>
                </a:solidFill>
                <a:latin typeface="Arial" charset="0"/>
                <a:ea typeface="ＭＳ Ｐゴシック" charset="0"/>
              </a:defRPr>
            </a:lvl4pPr>
            <a:lvl5pPr marL="2057400" indent="-228600" defTabSz="909638">
              <a:defRPr sz="1400" baseline="-25000">
                <a:solidFill>
                  <a:schemeClr val="tx1"/>
                </a:solidFill>
                <a:latin typeface="Arial" charset="0"/>
                <a:ea typeface="ＭＳ Ｐゴシック" charset="0"/>
              </a:defRPr>
            </a:lvl5pPr>
            <a:lvl6pPr marL="2514600" indent="-228600" algn="ctr" defTabSz="909638"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ctr" defTabSz="909638"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ctr" defTabSz="909638"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ctr" defTabSz="909638" eaLnBrk="0" fontAlgn="base" hangingPunct="0">
              <a:spcBef>
                <a:spcPct val="0"/>
              </a:spcBef>
              <a:spcAft>
                <a:spcPct val="0"/>
              </a:spcAft>
              <a:defRPr sz="1400" baseline="-25000">
                <a:solidFill>
                  <a:schemeClr val="tx1"/>
                </a:solidFill>
                <a:latin typeface="Arial" charset="0"/>
                <a:ea typeface="ＭＳ Ｐゴシック" charset="0"/>
              </a:defRPr>
            </a:lvl9pPr>
          </a:lstStyle>
          <a:p>
            <a:fld id="{8F616D5B-1646-3742-BF09-C14E209C86AB}" type="slidenum">
              <a:rPr lang="en-US" sz="1100" baseline="0">
                <a:solidFill>
                  <a:prstClr val="black"/>
                </a:solidFill>
                <a:latin typeface="Times New Roman" charset="0"/>
              </a:rPr>
              <a:pPr/>
              <a:t>1</a:t>
            </a:fld>
            <a:endParaRPr lang="en-US" sz="1100" baseline="0">
              <a:solidFill>
                <a:prstClr val="black"/>
              </a:solidFill>
              <a:latin typeface="Times New Roman" charset="0"/>
            </a:endParaRPr>
          </a:p>
        </p:txBody>
      </p:sp>
      <p:sp>
        <p:nvSpPr>
          <p:cNvPr id="5122" name="Rectangle 2"/>
          <p:cNvSpPr>
            <a:spLocks noGrp="1" noRot="1" noChangeAspect="1" noChangeArrowheads="1" noTextEdit="1"/>
          </p:cNvSpPr>
          <p:nvPr>
            <p:ph type="sldImg"/>
          </p:nvPr>
        </p:nvSpPr>
        <p:spPr>
          <a:xfrm>
            <a:off x="1074738" y="706438"/>
            <a:ext cx="4708525" cy="3532187"/>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Times New Roman" charset="0"/>
                <a:ea typeface="ＭＳ Ｐゴシック" charset="0"/>
                <a:cs typeface="ＭＳ Ｐゴシック" charset="0"/>
              </a:rPr>
              <a:t>Hello,</a:t>
            </a:r>
            <a:r>
              <a:rPr lang="en-US" baseline="0" dirty="0" smtClean="0">
                <a:latin typeface="Times New Roman" charset="0"/>
                <a:ea typeface="ＭＳ Ｐゴシック" charset="0"/>
                <a:cs typeface="ＭＳ Ｐゴシック" charset="0"/>
              </a:rPr>
              <a:t> My name is </a:t>
            </a:r>
            <a:r>
              <a:rPr lang="en-US" baseline="0" dirty="0" err="1" smtClean="0">
                <a:latin typeface="Times New Roman" charset="0"/>
                <a:ea typeface="ＭＳ Ｐゴシック" charset="0"/>
                <a:cs typeface="ＭＳ Ｐゴシック" charset="0"/>
              </a:rPr>
              <a:t>Dayna</a:t>
            </a:r>
            <a:r>
              <a:rPr lang="en-US" baseline="0" dirty="0" smtClean="0">
                <a:latin typeface="Times New Roman" charset="0"/>
                <a:ea typeface="ＭＳ Ｐゴシック" charset="0"/>
                <a:cs typeface="ＭＳ Ｐゴシック" charset="0"/>
              </a:rPr>
              <a:t> Long. I am a pediatrician at UCSF </a:t>
            </a:r>
            <a:r>
              <a:rPr lang="en-US" baseline="0" dirty="0" err="1" smtClean="0">
                <a:latin typeface="Times New Roman" charset="0"/>
                <a:ea typeface="ＭＳ Ｐゴシック" charset="0"/>
                <a:cs typeface="ＭＳ Ｐゴシック" charset="0"/>
              </a:rPr>
              <a:t>Benioff</a:t>
            </a:r>
            <a:r>
              <a:rPr lang="en-US" baseline="0" dirty="0" smtClean="0">
                <a:latin typeface="Times New Roman" charset="0"/>
                <a:ea typeface="ＭＳ Ｐゴシック" charset="0"/>
                <a:cs typeface="ＭＳ Ｐゴシック" charset="0"/>
              </a:rPr>
              <a:t> Children’s Hospital Oakland, Ca.  </a:t>
            </a:r>
            <a:r>
              <a:rPr lang="en-US" dirty="0" smtClean="0">
                <a:effectLst/>
              </a:rPr>
              <a:t>UCSF </a:t>
            </a:r>
            <a:r>
              <a:rPr lang="en-US" dirty="0" err="1" smtClean="0">
                <a:effectLst/>
              </a:rPr>
              <a:t>Benioff</a:t>
            </a:r>
            <a:r>
              <a:rPr lang="en-US" dirty="0" smtClean="0">
                <a:effectLst/>
              </a:rPr>
              <a:t> Children’s Hospital Oakland is a premier, not-for-profit medical center for children in Northern California, and is the only hospital in the East Bay 100% devoted to pediatrics. 70</a:t>
            </a:r>
            <a:r>
              <a:rPr lang="en-US" baseline="0" dirty="0" smtClean="0">
                <a:effectLst/>
              </a:rPr>
              <a:t>% of the families that we serve have government insurance. 50%  of our families are either Black or Latino, Our families speak 58 different languages. In 2013, we had 250,0000  visits. </a:t>
            </a:r>
            <a:endParaRPr lang="en-US" baseline="0" dirty="0" smtClean="0">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140" indent="-228140">
              <a:buFont typeface="Arial" pitchFamily="34" charset="0"/>
              <a:buChar char="•"/>
            </a:pPr>
            <a:r>
              <a:rPr lang="en-US" dirty="0" smtClean="0"/>
              <a:t>There </a:t>
            </a:r>
            <a:r>
              <a:rPr lang="en-US" baseline="0" dirty="0" smtClean="0"/>
              <a:t>are also higher levels of morbidity or disease burden in neighborhoods with higher poverty. </a:t>
            </a:r>
          </a:p>
          <a:p>
            <a:pPr marL="228140" indent="-228140">
              <a:buFont typeface="Arial" pitchFamily="34" charset="0"/>
              <a:buChar char="•"/>
            </a:pPr>
            <a:endParaRPr lang="en-US" baseline="0" dirty="0" smtClean="0"/>
          </a:p>
          <a:p>
            <a:pPr marL="228140" indent="-228140">
              <a:buFont typeface="Arial" pitchFamily="34" charset="0"/>
              <a:buChar char="•"/>
            </a:pPr>
            <a:r>
              <a:rPr lang="en-US" dirty="0" smtClean="0"/>
              <a:t>The rates of visits to the emergency department for diabetes, asthma, obesity, and assault are about 2-4 times higher in high poverty neighborhoods compared to affluent neighborhoods.</a:t>
            </a:r>
            <a:endParaRPr lang="en-US" dirty="0"/>
          </a:p>
        </p:txBody>
      </p:sp>
      <p:sp>
        <p:nvSpPr>
          <p:cNvPr id="4" name="Slide Number Placeholder 3"/>
          <p:cNvSpPr>
            <a:spLocks noGrp="1"/>
          </p:cNvSpPr>
          <p:nvPr>
            <p:ph type="sldNum" sz="quarter" idx="10"/>
          </p:nvPr>
        </p:nvSpPr>
        <p:spPr/>
        <p:txBody>
          <a:bodyPr/>
          <a:lstStyle/>
          <a:p>
            <a:fld id="{3FD16ED4-1042-4981-8931-23F327BD7D6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a:lstStyle/>
          <a:p>
            <a:pPr eaLnBrk="1" hangingPunct="1">
              <a:spcBef>
                <a:spcPct val="0"/>
              </a:spcBef>
            </a:pPr>
            <a:r>
              <a:rPr lang="en-US" sz="2400" dirty="0" smtClean="0">
                <a:latin typeface="Arial" pitchFamily="127" charset="0"/>
              </a:rPr>
              <a:t>The ACE Study is ongoing collaborative research between the Centers for Disease Control and Prevention in Atlanta, GA, and Kaiser Permanente in San Diego, CA.</a:t>
            </a:r>
            <a:r>
              <a:rPr lang="en-US" sz="2400" baseline="0" dirty="0" smtClean="0">
                <a:latin typeface="Arial" pitchFamily="127" charset="0"/>
              </a:rPr>
              <a:t> </a:t>
            </a:r>
            <a:r>
              <a:rPr lang="en-US" sz="2400" dirty="0" smtClean="0">
                <a:latin typeface="Arial" pitchFamily="127" charset="0"/>
              </a:rPr>
              <a:t>The Co-principal Investigators of The Study are Robert F. </a:t>
            </a:r>
            <a:r>
              <a:rPr lang="en-US" sz="2400" dirty="0" err="1" smtClean="0">
                <a:latin typeface="Arial" pitchFamily="127" charset="0"/>
              </a:rPr>
              <a:t>Anda</a:t>
            </a:r>
            <a:r>
              <a:rPr lang="en-US" sz="2400" dirty="0" smtClean="0">
                <a:latin typeface="Arial" pitchFamily="127" charset="0"/>
              </a:rPr>
              <a:t>, MD, MS, with the CDC; and Vincent J. </a:t>
            </a:r>
            <a:r>
              <a:rPr lang="en-US" sz="2400" dirty="0" err="1" smtClean="0">
                <a:latin typeface="Arial" pitchFamily="127" charset="0"/>
              </a:rPr>
              <a:t>Felitti</a:t>
            </a:r>
            <a:r>
              <a:rPr lang="en-US" sz="2400" dirty="0" smtClean="0">
                <a:latin typeface="Arial" pitchFamily="127" charset="0"/>
              </a:rPr>
              <a:t>, MD, with Kaiser Permanente.</a:t>
            </a:r>
            <a:r>
              <a:rPr lang="en-US" sz="2400" baseline="0" dirty="0" smtClean="0">
                <a:latin typeface="Arial" pitchFamily="127" charset="0"/>
              </a:rPr>
              <a:t> </a:t>
            </a:r>
            <a:r>
              <a:rPr lang="en-US" sz="2400" dirty="0" smtClean="0">
                <a:latin typeface="Arial" pitchFamily="127" charset="0"/>
              </a:rPr>
              <a:t>Over 17,000 Kaiser patients participating in routine health screening volunteered to participate in The Study.  Data resulting from their participation continues to be analyzed; it reveals staggering proof of the health, social, and economic risks that result from childhood trauma.</a:t>
            </a:r>
          </a:p>
          <a:p>
            <a:pPr eaLnBrk="1" hangingPunct="1">
              <a:spcBef>
                <a:spcPct val="0"/>
              </a:spcBef>
            </a:pPr>
            <a:r>
              <a:rPr lang="en-US" sz="2400" dirty="0" smtClean="0">
                <a:latin typeface="Arial" pitchFamily="127" charset="0"/>
              </a:rPr>
              <a:t>-parent separation and divorce</a:t>
            </a:r>
          </a:p>
          <a:p>
            <a:pPr eaLnBrk="1" hangingPunct="1">
              <a:spcBef>
                <a:spcPct val="0"/>
              </a:spcBef>
            </a:pPr>
            <a:r>
              <a:rPr lang="en-US" sz="2400" dirty="0" smtClean="0">
                <a:latin typeface="Arial" pitchFamily="127" charset="0"/>
              </a:rPr>
              <a:t>-parental mental health</a:t>
            </a:r>
          </a:p>
          <a:p>
            <a:pPr eaLnBrk="1" hangingPunct="1">
              <a:spcBef>
                <a:spcPct val="0"/>
              </a:spcBef>
            </a:pPr>
            <a:r>
              <a:rPr lang="en-US" sz="2400" dirty="0" smtClean="0">
                <a:latin typeface="Arial" pitchFamily="127" charset="0"/>
              </a:rPr>
              <a:t>-substance abuse</a:t>
            </a:r>
          </a:p>
          <a:p>
            <a:pPr eaLnBrk="1" hangingPunct="1">
              <a:spcBef>
                <a:spcPct val="0"/>
              </a:spcBef>
            </a:pPr>
            <a:endParaRPr lang="en-US" sz="2400" dirty="0" smtClean="0">
              <a:latin typeface="Arial" pitchFamily="127" charset="0"/>
            </a:endParaRPr>
          </a:p>
          <a:p>
            <a:pPr eaLnBrk="1" hangingPunct="1">
              <a:spcBef>
                <a:spcPct val="0"/>
              </a:spcBef>
            </a:pPr>
            <a:r>
              <a:rPr lang="en-US" sz="2400" dirty="0" smtClean="0">
                <a:latin typeface="Arial" pitchFamily="127" charset="0"/>
              </a:rPr>
              <a:t>Results: </a:t>
            </a:r>
            <a:r>
              <a:rPr lang="en-US" dirty="0" smtClean="0"/>
              <a:t>Persons who had experienced four or more categories of childhood exposure, compared to those who had experienced </a:t>
            </a:r>
            <a:r>
              <a:rPr lang="en-US" dirty="0" err="1" smtClean="0"/>
              <a:t>noneshowed</a:t>
            </a:r>
            <a:r>
              <a:rPr lang="en-US" dirty="0" smtClean="0"/>
              <a:t> a graded relationship to the presence of adult diseases including ischemic heart disease, cancer, chronic lung disease, skeletal fractures, and liver disease</a:t>
            </a:r>
          </a:p>
          <a:p>
            <a:pPr eaLnBrk="1" hangingPunct="1">
              <a:spcBef>
                <a:spcPct val="0"/>
              </a:spcBef>
            </a:pPr>
            <a:endParaRPr lang="en-US" sz="2400" dirty="0" smtClean="0">
              <a:latin typeface="Arial" pitchFamily="127" charset="0"/>
            </a:endParaRPr>
          </a:p>
          <a:p>
            <a:pPr eaLnBrk="1" hangingPunct="1">
              <a:spcBef>
                <a:spcPct val="0"/>
              </a:spcBef>
            </a:pPr>
            <a:r>
              <a:rPr lang="en-US" sz="2400" dirty="0" smtClean="0">
                <a:latin typeface="Arial" pitchFamily="127" charset="0"/>
              </a:rPr>
              <a:t>Almost</a:t>
            </a:r>
            <a:r>
              <a:rPr lang="en-US" sz="2400" baseline="0" dirty="0" smtClean="0">
                <a:latin typeface="Arial" pitchFamily="127" charset="0"/>
              </a:rPr>
              <a:t> 2x risk for physical </a:t>
            </a:r>
            <a:r>
              <a:rPr lang="en-US" sz="2400" baseline="0" dirty="0" err="1" smtClean="0">
                <a:latin typeface="Arial" pitchFamily="127" charset="0"/>
              </a:rPr>
              <a:t>inactivty</a:t>
            </a:r>
            <a:r>
              <a:rPr lang="en-US" sz="2400" baseline="0" dirty="0" smtClean="0">
                <a:latin typeface="Arial" pitchFamily="127" charset="0"/>
              </a:rPr>
              <a:t>, obesity</a:t>
            </a:r>
          </a:p>
          <a:p>
            <a:pPr eaLnBrk="1" hangingPunct="1">
              <a:spcBef>
                <a:spcPct val="0"/>
              </a:spcBef>
            </a:pPr>
            <a:r>
              <a:rPr lang="en-US" sz="2400" baseline="0" dirty="0" smtClean="0">
                <a:latin typeface="Arial" pitchFamily="127" charset="0"/>
              </a:rPr>
              <a:t>2-4X risk for smoking, poor self-rated health, risky sexual behaviors </a:t>
            </a:r>
            <a:r>
              <a:rPr lang="en-US" sz="2400" baseline="0" dirty="0" err="1" smtClean="0">
                <a:latin typeface="Arial" pitchFamily="127" charset="0"/>
              </a:rPr>
              <a:t>ansd</a:t>
            </a:r>
            <a:r>
              <a:rPr lang="en-US" sz="2400" baseline="0" dirty="0" smtClean="0">
                <a:latin typeface="Arial" pitchFamily="127" charset="0"/>
              </a:rPr>
              <a:t> STDs</a:t>
            </a:r>
          </a:p>
          <a:p>
            <a:pPr eaLnBrk="1" hangingPunct="1">
              <a:spcBef>
                <a:spcPct val="0"/>
              </a:spcBef>
            </a:pPr>
            <a:r>
              <a:rPr lang="en-US" sz="2400" baseline="0" dirty="0" smtClean="0">
                <a:latin typeface="Arial" pitchFamily="127" charset="0"/>
              </a:rPr>
              <a:t>2-12x risk for ETOH, </a:t>
            </a:r>
            <a:r>
              <a:rPr lang="en-US" sz="2400" baseline="0" dirty="0" err="1" smtClean="0">
                <a:latin typeface="Arial" pitchFamily="127" charset="0"/>
              </a:rPr>
              <a:t>sustance</a:t>
            </a:r>
            <a:r>
              <a:rPr lang="en-US" sz="2400" baseline="0" dirty="0" smtClean="0">
                <a:latin typeface="Arial" pitchFamily="127" charset="0"/>
              </a:rPr>
              <a:t> abuse, depression and suicide attempts.</a:t>
            </a:r>
            <a:endParaRPr lang="en-US" sz="2400" dirty="0" smtClean="0">
              <a:latin typeface="Arial" pitchFamily="127" charset="0"/>
            </a:endParaRPr>
          </a:p>
          <a:p>
            <a:pPr eaLnBrk="1" hangingPunct="1">
              <a:spcBef>
                <a:spcPct val="0"/>
              </a:spcBef>
            </a:pPr>
            <a:endParaRPr lang="en-US" sz="2400" dirty="0" smtClean="0">
              <a:latin typeface="Arial" pitchFamily="127" charset="0"/>
            </a:endParaRP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AEC26D-291D-4471-AA34-191E0AE57ED6}" type="slidenum">
              <a:rPr lang="en-US">
                <a:ea typeface="ＭＳ Ｐゴシック" pitchFamily="127" charset="-128"/>
                <a:cs typeface="ＭＳ Ｐゴシック" pitchFamily="127" charset="-128"/>
              </a:rPr>
              <a:pPr fontAlgn="base">
                <a:spcBef>
                  <a:spcPct val="0"/>
                </a:spcBef>
                <a:spcAft>
                  <a:spcPct val="0"/>
                </a:spcAft>
                <a:defRPr/>
              </a:pPr>
              <a:t>11</a:t>
            </a:fld>
            <a:endParaRPr lang="en-US">
              <a:ea typeface="ＭＳ Ｐゴシック" pitchFamily="127" charset="-128"/>
              <a:cs typeface="ＭＳ Ｐゴシック" pitchFamily="127"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ACE&gt;6, then you can expect to die 20 years earlier</a:t>
            </a:r>
            <a:endParaRPr lang="en-US" dirty="0"/>
          </a:p>
        </p:txBody>
      </p:sp>
      <p:sp>
        <p:nvSpPr>
          <p:cNvPr id="4" name="Slide Number Placeholder 3"/>
          <p:cNvSpPr>
            <a:spLocks noGrp="1"/>
          </p:cNvSpPr>
          <p:nvPr>
            <p:ph type="sldNum" sz="quarter" idx="10"/>
          </p:nvPr>
        </p:nvSpPr>
        <p:spPr/>
        <p:txBody>
          <a:bodyPr/>
          <a:lstStyle/>
          <a:p>
            <a:pPr>
              <a:defRPr/>
            </a:pPr>
            <a:fld id="{FE50C82B-69ED-4BA8-94F4-B2DCDC803271}" type="slidenum">
              <a:rPr lang="en-US" smtClean="0"/>
              <a:pPr>
                <a:defRPr/>
              </a:pPr>
              <a:t>12</a:t>
            </a:fld>
            <a:endParaRPr lang="en-US"/>
          </a:p>
        </p:txBody>
      </p:sp>
    </p:spTree>
    <p:extLst>
      <p:ext uri="{BB962C8B-B14F-4D97-AF65-F5344CB8AC3E}">
        <p14:creationId xmlns:p14="http://schemas.microsoft.com/office/powerpoint/2010/main" val="3540353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1074738" y="706438"/>
            <a:ext cx="4708525" cy="3532187"/>
          </a:xfrm>
          <a:noFill/>
          <a:ln>
            <a:solidFill>
              <a:srgbClr val="000000"/>
            </a:solidFill>
            <a:miter lim="800000"/>
            <a:headEnd/>
            <a:tailEnd/>
          </a:ln>
        </p:spPr>
      </p:sp>
      <p:sp>
        <p:nvSpPr>
          <p:cNvPr id="39938" name="Notes Placeholder 2"/>
          <p:cNvSpPr>
            <a:spLocks noGrp="1"/>
          </p:cNvSpPr>
          <p:nvPr>
            <p:ph type="body" idx="1"/>
          </p:nvPr>
        </p:nvSpPr>
        <p:spPr bwMode="auto">
          <a:noFill/>
        </p:spPr>
        <p:txBody>
          <a:bodyPr/>
          <a:lstStyle/>
          <a:p>
            <a:pPr eaLnBrk="1" hangingPunct="1">
              <a:spcBef>
                <a:spcPct val="0"/>
              </a:spcBef>
            </a:pPr>
            <a:r>
              <a:rPr lang="en-US" sz="2400" b="1" dirty="0" smtClean="0">
                <a:latin typeface="Arial" pitchFamily="127" charset="0"/>
              </a:rPr>
              <a:t>Positive stress response</a:t>
            </a:r>
            <a:r>
              <a:rPr lang="en-US" sz="2400" dirty="0" smtClean="0">
                <a:latin typeface="Arial" pitchFamily="127" charset="0"/>
              </a:rPr>
              <a:t> is a normal and essential part of healthy development, characterized by brief increases in heart rate and mild elevations in hormone levels. Some situations that might trigger a positive stress response are the first day with a new caregiver or receiving an injected immunization.</a:t>
            </a:r>
          </a:p>
          <a:p>
            <a:pPr eaLnBrk="1" hangingPunct="1">
              <a:spcBef>
                <a:spcPct val="0"/>
              </a:spcBef>
            </a:pPr>
            <a:endParaRPr lang="en-US" sz="2400" dirty="0" smtClean="0">
              <a:latin typeface="Arial" pitchFamily="127" charset="0"/>
            </a:endParaRPr>
          </a:p>
          <a:p>
            <a:pPr eaLnBrk="1" hangingPunct="1">
              <a:spcBef>
                <a:spcPct val="0"/>
              </a:spcBef>
            </a:pPr>
            <a:r>
              <a:rPr lang="en-US" sz="2400" b="1" dirty="0" smtClean="0">
                <a:latin typeface="Arial" pitchFamily="127" charset="0"/>
              </a:rPr>
              <a:t>Tolerable stress</a:t>
            </a:r>
            <a:r>
              <a:rPr lang="en-US" sz="2400" dirty="0" smtClean="0">
                <a:latin typeface="Arial" pitchFamily="127" charset="0"/>
              </a:rPr>
              <a:t> </a:t>
            </a:r>
            <a:r>
              <a:rPr lang="en-US" sz="2400" b="1" dirty="0" smtClean="0">
                <a:latin typeface="Arial" pitchFamily="127" charset="0"/>
              </a:rPr>
              <a:t>response </a:t>
            </a:r>
            <a:r>
              <a:rPr lang="en-US" sz="2400" dirty="0" smtClean="0">
                <a:latin typeface="Arial" pitchFamily="127" charset="0"/>
              </a:rPr>
              <a:t>activates the body’s alert systems to a greater degree as a result of more severe, longer-lasting difficulties, such as the loss of a loved one, a natural disaster, or a frightening injury. If the activation is time-limited and buffered social</a:t>
            </a:r>
            <a:r>
              <a:rPr lang="en-US" sz="2400" baseline="0" dirty="0" smtClean="0">
                <a:latin typeface="Arial" pitchFamily="127" charset="0"/>
              </a:rPr>
              <a:t> support </a:t>
            </a:r>
            <a:r>
              <a:rPr lang="en-US" sz="2400" dirty="0" smtClean="0">
                <a:latin typeface="Arial" pitchFamily="127" charset="0"/>
              </a:rPr>
              <a:t>the brain and other organs recover from what might otherwise be damaging effects.</a:t>
            </a:r>
          </a:p>
          <a:p>
            <a:pPr eaLnBrk="1" hangingPunct="1">
              <a:spcBef>
                <a:spcPct val="0"/>
              </a:spcBef>
            </a:pPr>
            <a:endParaRPr lang="en-US" sz="2400" dirty="0" smtClean="0">
              <a:latin typeface="Arial" pitchFamily="127" charset="0"/>
            </a:endParaRPr>
          </a:p>
          <a:p>
            <a:pPr eaLnBrk="1" hangingPunct="1">
              <a:spcBef>
                <a:spcPct val="0"/>
              </a:spcBef>
            </a:pPr>
            <a:r>
              <a:rPr lang="en-US" sz="2400" b="1" dirty="0" smtClean="0">
                <a:latin typeface="Arial" pitchFamily="127" charset="0"/>
              </a:rPr>
              <a:t>Toxic stress response </a:t>
            </a:r>
            <a:r>
              <a:rPr lang="en-US" sz="2400" dirty="0" smtClean="0">
                <a:latin typeface="Arial" pitchFamily="127" charset="0"/>
              </a:rPr>
              <a:t>can occur when a child experiences strong, frequent, and/or prolonged adversity—such as physical or emotional abuse, chronic neglect, caregiver substance abuse or mental illness, exposure to violence, and/or the accumulated burdens of family economic hardship—without adequate adult support. This kind of prolonged activation of the stress response systems can disrupt the development of brain architecture and other organ systems, and increase the risk for stress-related disease and cognitive impairment, well into the adult years.</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5F47D2-EBB3-4491-9820-6F6BAD2F9B3D}" type="slidenum">
              <a:rPr lang="en-US">
                <a:ea typeface="ＭＳ Ｐゴシック" pitchFamily="127" charset="-128"/>
                <a:cs typeface="ＭＳ Ｐゴシック" pitchFamily="127" charset="-128"/>
              </a:rPr>
              <a:pPr fontAlgn="base">
                <a:spcBef>
                  <a:spcPct val="0"/>
                </a:spcBef>
                <a:spcAft>
                  <a:spcPct val="0"/>
                </a:spcAft>
                <a:defRPr/>
              </a:pPr>
              <a:t>13</a:t>
            </a:fld>
            <a:endParaRPr lang="en-US">
              <a:ea typeface="ＭＳ Ｐゴシック" pitchFamily="127" charset="-128"/>
              <a:cs typeface="ＭＳ Ｐゴシック" pitchFamily="127"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xfrm>
            <a:off x="1074738" y="706438"/>
            <a:ext cx="4708525" cy="3532187"/>
          </a:xfrm>
          <a:noFill/>
          <a:ln>
            <a:solidFill>
              <a:srgbClr val="000000"/>
            </a:solidFill>
            <a:miter lim="800000"/>
            <a:headEnd/>
            <a:tailEnd/>
          </a:ln>
        </p:spPr>
      </p:sp>
      <p:sp>
        <p:nvSpPr>
          <p:cNvPr id="41986" name="Placeholder 3"/>
          <p:cNvSpPr>
            <a:spLocks noGrp="1"/>
          </p:cNvSpPr>
          <p:nvPr>
            <p:ph type="body" idx="1"/>
          </p:nvPr>
        </p:nvSpPr>
        <p:spPr bwMode="auto">
          <a:noFill/>
        </p:spPr>
        <p:txBody>
          <a:bodyPr/>
          <a:lstStyle/>
          <a:p>
            <a:r>
              <a:rPr lang="en-US" b="0" dirty="0" smtClean="0"/>
              <a:t>Our experience</a:t>
            </a:r>
            <a:r>
              <a:rPr lang="en-US" b="0" baseline="0" dirty="0" smtClean="0"/>
              <a:t> has a profound affect on our DNA. Our experience changes the way in which our bodies read our genetic code. </a:t>
            </a:r>
          </a:p>
          <a:p>
            <a:endParaRPr lang="en-US" b="0" baseline="0" dirty="0" smtClean="0"/>
          </a:p>
          <a:p>
            <a:r>
              <a:rPr lang="en-US" b="0" baseline="0" dirty="0" smtClean="0"/>
              <a:t>There is a new field of medicine called </a:t>
            </a:r>
            <a:r>
              <a:rPr lang="en-US" b="0" baseline="0" dirty="0" err="1" smtClean="0"/>
              <a:t>epigenitics</a:t>
            </a:r>
            <a:r>
              <a:rPr lang="en-US" b="0" baseline="0" dirty="0" smtClean="0"/>
              <a:t>. </a:t>
            </a:r>
            <a:r>
              <a:rPr lang="en-US" b="1" dirty="0" smtClean="0"/>
              <a:t>Epigenetics</a:t>
            </a:r>
            <a:r>
              <a:rPr lang="en-US" dirty="0" smtClean="0"/>
              <a:t> is the study of </a:t>
            </a:r>
            <a:r>
              <a:rPr lang="en-US" dirty="0" smtClean="0">
                <a:hlinkClick r:id="rId3" tooltip="Heritable"/>
              </a:rPr>
              <a:t>heritable</a:t>
            </a:r>
            <a:r>
              <a:rPr lang="en-US" dirty="0" smtClean="0"/>
              <a:t> changes in </a:t>
            </a:r>
            <a:r>
              <a:rPr lang="en-US" dirty="0" smtClean="0">
                <a:hlinkClick r:id="rId4" tooltip="Gene"/>
              </a:rPr>
              <a:t>gene</a:t>
            </a:r>
            <a:r>
              <a:rPr lang="en-US" dirty="0" smtClean="0"/>
              <a:t> activity that are </a:t>
            </a:r>
            <a:r>
              <a:rPr lang="en-US" i="1" dirty="0" smtClean="0"/>
              <a:t>not</a:t>
            </a:r>
            <a:r>
              <a:rPr lang="en-US" dirty="0" smtClean="0"/>
              <a:t> caused by changes in the </a:t>
            </a:r>
            <a:r>
              <a:rPr lang="en-US" dirty="0" smtClean="0">
                <a:hlinkClick r:id="rId5" tooltip="DNA"/>
              </a:rPr>
              <a:t>DNA</a:t>
            </a:r>
            <a:r>
              <a:rPr lang="en-US" dirty="0" smtClean="0"/>
              <a:t> sequence.</a:t>
            </a:r>
            <a:r>
              <a:rPr lang="en-US" baseline="0" dirty="0" smtClean="0"/>
              <a:t> Changes are made that </a:t>
            </a:r>
            <a:r>
              <a:rPr lang="en-US" dirty="0" smtClean="0"/>
              <a:t>cause the organism's genes to behave (or "express themselves") differently.</a:t>
            </a:r>
            <a:r>
              <a:rPr lang="en-US" baseline="30000" dirty="0" smtClean="0">
                <a:hlinkClick r:id="rId6"/>
              </a:rPr>
              <a:t>[3]</a:t>
            </a:r>
            <a:r>
              <a:rPr lang="en-US" dirty="0" smtClean="0"/>
              <a:t> </a:t>
            </a:r>
          </a:p>
          <a:p>
            <a:endParaRPr lang="en-US" sz="2400" dirty="0" smtClean="0">
              <a:latin typeface="Arial" pitchFamily="127" charset="0"/>
            </a:endParaRPr>
          </a:p>
          <a:p>
            <a:r>
              <a:rPr lang="en-US" sz="2400" dirty="0" smtClean="0">
                <a:latin typeface="Arial" pitchFamily="127" charset="0"/>
              </a:rPr>
              <a:t>The</a:t>
            </a:r>
            <a:r>
              <a:rPr lang="en-US" sz="2400" baseline="0" dirty="0" smtClean="0">
                <a:latin typeface="Arial" pitchFamily="127" charset="0"/>
              </a:rPr>
              <a:t> fact that our environment can change the </a:t>
            </a:r>
            <a:r>
              <a:rPr lang="en-US" sz="2400" baseline="0" dirty="0" err="1" smtClean="0">
                <a:latin typeface="Arial" pitchFamily="127" charset="0"/>
              </a:rPr>
              <a:t>expresssion</a:t>
            </a:r>
            <a:r>
              <a:rPr lang="en-US" sz="2400" baseline="0" dirty="0" smtClean="0">
                <a:latin typeface="Arial" pitchFamily="127" charset="0"/>
              </a:rPr>
              <a:t> on of DNA has HUGE ramifications. Our DNA does not change only in 100’s of 1000s of year by natural selection but within moments.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xfrm>
            <a:off x="1074738" y="706438"/>
            <a:ext cx="4708525" cy="3532187"/>
          </a:xfrm>
          <a:noFill/>
          <a:ln>
            <a:solidFill>
              <a:srgbClr val="000000"/>
            </a:solidFill>
            <a:miter lim="800000"/>
            <a:headEnd/>
            <a:tailEnd/>
          </a:ln>
        </p:spPr>
      </p:sp>
      <p:sp>
        <p:nvSpPr>
          <p:cNvPr id="44034" name="Placeholder 3"/>
          <p:cNvSpPr>
            <a:spLocks noGrp="1"/>
          </p:cNvSpPr>
          <p:nvPr>
            <p:ph type="body" idx="1"/>
          </p:nvPr>
        </p:nvSpPr>
        <p:spPr bwMode="auto">
          <a:noFill/>
        </p:spPr>
        <p:txBody>
          <a:bodyPr/>
          <a:lstStyle/>
          <a:p>
            <a:pPr eaLnBrk="1" hangingPunct="1">
              <a:spcBef>
                <a:spcPct val="0"/>
              </a:spcBef>
            </a:pPr>
            <a:r>
              <a:rPr lang="en-US" dirty="0" smtClean="0"/>
              <a:t>The foundation question</a:t>
            </a:r>
            <a:r>
              <a:rPr lang="en-US" baseline="0" dirty="0" smtClean="0"/>
              <a:t> is, Is our experience </a:t>
            </a:r>
            <a:r>
              <a:rPr lang="en-US" baseline="0" dirty="0" err="1" smtClean="0"/>
              <a:t>hertiable</a:t>
            </a:r>
            <a:r>
              <a:rPr lang="en-US" baseline="0" dirty="0" smtClean="0"/>
              <a:t>? </a:t>
            </a:r>
          </a:p>
          <a:p>
            <a:pPr eaLnBrk="1" hangingPunct="1">
              <a:spcBef>
                <a:spcPct val="0"/>
              </a:spcBef>
            </a:pPr>
            <a:endParaRPr lang="en-US" baseline="0" dirty="0" smtClean="0"/>
          </a:p>
          <a:p>
            <a:pPr eaLnBrk="1" hangingPunct="1">
              <a:spcBef>
                <a:spcPct val="0"/>
              </a:spcBef>
            </a:pPr>
            <a:r>
              <a:rPr lang="en-US" baseline="0" dirty="0" smtClean="0"/>
              <a:t>This mice are genetic clones-they have the same DNA. </a:t>
            </a:r>
            <a:r>
              <a:rPr lang="en-US" dirty="0" smtClean="0"/>
              <a:t>Epigenetic changes have been observed to occur in response to environmental exposure—for example, mice given some dietary supplements have epigenetic changes affecting expression of the </a:t>
            </a:r>
            <a:r>
              <a:rPr lang="en-US" dirty="0" smtClean="0">
                <a:hlinkClick r:id="rId3" tooltip="Agouti gene"/>
              </a:rPr>
              <a:t>agouti gene</a:t>
            </a:r>
            <a:r>
              <a:rPr lang="en-US" dirty="0" smtClean="0"/>
              <a:t>, which affects their fur color, weight, and propensity to develop cancer,</a:t>
            </a:r>
            <a:r>
              <a:rPr lang="en-US" baseline="0" dirty="0" smtClean="0"/>
              <a:t> </a:t>
            </a:r>
            <a:r>
              <a:rPr lang="en-US" dirty="0" smtClean="0"/>
              <a:t>size,</a:t>
            </a:r>
            <a:r>
              <a:rPr lang="en-US" baseline="0" dirty="0" smtClean="0"/>
              <a:t> </a:t>
            </a:r>
            <a:r>
              <a:rPr lang="en-US" dirty="0" smtClean="0"/>
              <a:t>color, as well as the development of disease including diabetes and Chronic Lung disease</a:t>
            </a:r>
            <a:endParaRPr lang="en-US" baseline="30000" dirty="0" smtClean="0"/>
          </a:p>
          <a:p>
            <a:pPr eaLnBrk="1" hangingPunct="1">
              <a:spcBef>
                <a:spcPct val="0"/>
              </a:spcBef>
            </a:pPr>
            <a:endParaRPr lang="en-US" baseline="30000" dirty="0" smtClean="0"/>
          </a:p>
          <a:p>
            <a:pPr eaLnBrk="1" hangingPunct="1">
              <a:spcBef>
                <a:spcPct val="0"/>
              </a:spcBef>
            </a:pPr>
            <a:r>
              <a:rPr lang="en-US" dirty="0" smtClean="0"/>
              <a:t>It is increasingly evident that epigenetic gene regulatory mechanisms play important roles in the etiology of human diseases.</a:t>
            </a:r>
          </a:p>
          <a:p>
            <a:pPr eaLnBrk="1" hangingPunct="1">
              <a:spcBef>
                <a:spcPct val="0"/>
              </a:spcBef>
            </a:pPr>
            <a:endParaRPr lang="en-US" sz="2400" dirty="0" smtClean="0">
              <a:latin typeface="Arial" pitchFamily="127" charset="0"/>
            </a:endParaRPr>
          </a:p>
          <a:p>
            <a:pPr eaLnBrk="1" hangingPunct="1">
              <a:spcBef>
                <a:spcPct val="0"/>
              </a:spcBef>
            </a:pPr>
            <a:r>
              <a:rPr lang="en-US" sz="2400" dirty="0" smtClean="0">
                <a:latin typeface="Arial" pitchFamily="127" charset="0"/>
              </a:rPr>
              <a:t>The</a:t>
            </a:r>
            <a:r>
              <a:rPr lang="en-US" sz="2400" baseline="0" dirty="0" smtClean="0">
                <a:latin typeface="Arial" pitchFamily="127" charset="0"/>
              </a:rPr>
              <a:t> toxic stress from poverty, discrimination, and adversity changes our DNA and leads to poor health outcomes, decrease life expectancy, lack of </a:t>
            </a:r>
            <a:r>
              <a:rPr lang="en-US" sz="2400" baseline="0" dirty="0" err="1" smtClean="0">
                <a:latin typeface="Arial" pitchFamily="127" charset="0"/>
              </a:rPr>
              <a:t>finiancial</a:t>
            </a:r>
            <a:r>
              <a:rPr lang="en-US" sz="2400" baseline="0" dirty="0" smtClean="0">
                <a:latin typeface="Arial" pitchFamily="127" charset="0"/>
              </a:rPr>
              <a:t> success and barriers to academic achievement. The </a:t>
            </a:r>
            <a:r>
              <a:rPr lang="en-US" sz="2400" baseline="0" dirty="0" err="1" smtClean="0">
                <a:latin typeface="Arial" pitchFamily="127" charset="0"/>
              </a:rPr>
              <a:t>epigentic</a:t>
            </a:r>
            <a:r>
              <a:rPr lang="en-US" sz="2400" baseline="0" dirty="0" smtClean="0">
                <a:latin typeface="Arial" pitchFamily="127" charset="0"/>
              </a:rPr>
              <a:t> marks can then be passed down to our children. </a:t>
            </a:r>
          </a:p>
          <a:p>
            <a:pPr eaLnBrk="1" hangingPunct="1">
              <a:spcBef>
                <a:spcPct val="0"/>
              </a:spcBef>
            </a:pPr>
            <a:endParaRPr lang="en-US" sz="2400" baseline="0" dirty="0" smtClean="0">
              <a:latin typeface="Arial" pitchFamily="127" charset="0"/>
            </a:endParaRPr>
          </a:p>
          <a:p>
            <a:pPr eaLnBrk="1" hangingPunct="1">
              <a:spcBef>
                <a:spcPct val="0"/>
              </a:spcBef>
            </a:pPr>
            <a:r>
              <a:rPr lang="en-US" sz="2400" baseline="0" dirty="0" smtClean="0">
                <a:latin typeface="Arial" pitchFamily="127" charset="0"/>
              </a:rPr>
              <a:t>People used to think that DNA was static. But life changes all the time. The </a:t>
            </a:r>
            <a:r>
              <a:rPr lang="en-US" sz="2400" baseline="0" dirty="0" err="1" smtClean="0">
                <a:latin typeface="Arial" pitchFamily="127" charset="0"/>
              </a:rPr>
              <a:t>epigentic</a:t>
            </a:r>
            <a:r>
              <a:rPr lang="en-US" sz="2400" baseline="0" dirty="0" smtClean="0">
                <a:latin typeface="Arial" pitchFamily="127" charset="0"/>
              </a:rPr>
              <a:t> code that controls DNA changes with us. </a:t>
            </a:r>
            <a:r>
              <a:rPr lang="en-US" sz="2400" baseline="0" dirty="0" err="1" smtClean="0">
                <a:latin typeface="Arial" pitchFamily="127" charset="0"/>
              </a:rPr>
              <a:t>Epigenitcs</a:t>
            </a:r>
            <a:r>
              <a:rPr lang="en-US" sz="2400" baseline="0" dirty="0" smtClean="0">
                <a:latin typeface="Arial" pitchFamily="127" charset="0"/>
              </a:rPr>
              <a:t> shows us that our experience-our stories, our narratives, echo over time down to our children.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Toxic stress leads to</a:t>
            </a:r>
            <a:r>
              <a:rPr lang="en-US" baseline="0" dirty="0" smtClean="0"/>
              <a:t> </a:t>
            </a:r>
            <a:r>
              <a:rPr lang="en-US" baseline="0" dirty="0" err="1" smtClean="0"/>
              <a:t>overactivation</a:t>
            </a:r>
            <a:r>
              <a:rPr lang="en-US" baseline="0" dirty="0" smtClean="0"/>
              <a:t> of the body’s stress response. When the body receives a stressor, the brain releases chemical </a:t>
            </a:r>
            <a:r>
              <a:rPr lang="en-US" baseline="0" dirty="0" err="1" smtClean="0"/>
              <a:t>messagers</a:t>
            </a:r>
            <a:r>
              <a:rPr lang="en-US" baseline="0" dirty="0" smtClean="0"/>
              <a:t> to the hypothalamus to release hormones that trigger the pituitary gland. The pituitary gland then releases hormones that stimulate the adrenal gland to produce adrenaline and </a:t>
            </a:r>
            <a:r>
              <a:rPr lang="en-US" baseline="0" dirty="0" err="1" smtClean="0"/>
              <a:t>cortisool</a:t>
            </a:r>
            <a:r>
              <a:rPr lang="en-US" baseline="0" dirty="0" smtClean="0"/>
              <a:t>. Toxic stress increases inflammation in the body. Inflammation is the common pathway for diseases such as asthma, diabetes and heart disease. </a:t>
            </a:r>
            <a:endParaRPr lang="en-US" dirty="0"/>
          </a:p>
        </p:txBody>
      </p:sp>
      <p:sp>
        <p:nvSpPr>
          <p:cNvPr id="4" name="Slide Number Placeholder 3"/>
          <p:cNvSpPr>
            <a:spLocks noGrp="1"/>
          </p:cNvSpPr>
          <p:nvPr>
            <p:ph type="sldNum" sz="quarter" idx="10"/>
          </p:nvPr>
        </p:nvSpPr>
        <p:spPr/>
        <p:txBody>
          <a:bodyPr/>
          <a:lstStyle/>
          <a:p>
            <a:pPr>
              <a:defRPr/>
            </a:pPr>
            <a:fld id="{FE50C82B-69ED-4BA8-94F4-B2DCDC803271}" type="slidenum">
              <a:rPr lang="en-US" smtClean="0"/>
              <a:pPr>
                <a:defRPr/>
              </a:pPr>
              <a:t>16</a:t>
            </a:fld>
            <a:endParaRPr lang="en-US"/>
          </a:p>
        </p:txBody>
      </p:sp>
    </p:spTree>
    <p:extLst>
      <p:ext uri="{BB962C8B-B14F-4D97-AF65-F5344CB8AC3E}">
        <p14:creationId xmlns:p14="http://schemas.microsoft.com/office/powerpoint/2010/main" val="80162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7"/>
          <p:cNvSpPr>
            <a:spLocks noGrp="1" noChangeArrowheads="1"/>
          </p:cNvSpPr>
          <p:nvPr>
            <p:ph type="sldNum" sz="quarter" idx="5"/>
          </p:nvPr>
        </p:nvSpPr>
        <p:spPr>
          <a:noFill/>
        </p:spPr>
        <p:txBody>
          <a:bodyPr/>
          <a:lstStyle/>
          <a:p>
            <a:fld id="{10B307C3-A5B4-41A3-8211-5F2DFCD7F93A}" type="slidenum">
              <a:rPr lang="en-US"/>
              <a:pPr/>
              <a:t>17</a:t>
            </a:fld>
            <a:endParaRPr lang="en-US"/>
          </a:p>
        </p:txBody>
      </p:sp>
      <p:sp>
        <p:nvSpPr>
          <p:cNvPr id="214018" name="Rectangle 2"/>
          <p:cNvSpPr>
            <a:spLocks noGrp="1" noRot="1" noChangeAspect="1" noChangeArrowheads="1" noTextEdit="1"/>
          </p:cNvSpPr>
          <p:nvPr>
            <p:ph type="sldImg"/>
          </p:nvPr>
        </p:nvSpPr>
        <p:spPr>
          <a:xfrm>
            <a:off x="1084263" y="712788"/>
            <a:ext cx="4691062" cy="3519487"/>
          </a:xfrm>
          <a:ln/>
        </p:spPr>
      </p:sp>
      <p:sp>
        <p:nvSpPr>
          <p:cNvPr id="214019" name="Rectangle 3"/>
          <p:cNvSpPr>
            <a:spLocks noGrp="1" noChangeArrowheads="1"/>
          </p:cNvSpPr>
          <p:nvPr>
            <p:ph type="body" idx="1"/>
          </p:nvPr>
        </p:nvSpPr>
        <p:spPr>
          <a:xfrm>
            <a:off x="914711" y="4474497"/>
            <a:ext cx="5028579" cy="4238066"/>
          </a:xfrm>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77B613D3-2838-4C2D-9D53-81FFF3B4BC35}" type="slidenum">
              <a:rPr lang="en-US"/>
              <a:pPr/>
              <a:t>18</a:t>
            </a:fld>
            <a:endParaRPr lang="en-US"/>
          </a:p>
        </p:txBody>
      </p:sp>
      <p:sp>
        <p:nvSpPr>
          <p:cNvPr id="76802" name="Rectangle 2"/>
          <p:cNvSpPr>
            <a:spLocks noGrp="1" noRot="1" noChangeAspect="1" noChangeArrowheads="1" noTextEdit="1"/>
          </p:cNvSpPr>
          <p:nvPr>
            <p:ph type="sldImg"/>
          </p:nvPr>
        </p:nvSpPr>
        <p:spPr>
          <a:xfrm>
            <a:off x="1074738" y="706438"/>
            <a:ext cx="4710112" cy="3533775"/>
          </a:xfrm>
          <a:ln/>
        </p:spPr>
      </p:sp>
      <p:sp>
        <p:nvSpPr>
          <p:cNvPr id="76803" name="Rectangle 3"/>
          <p:cNvSpPr>
            <a:spLocks noGrp="1" noChangeArrowheads="1"/>
          </p:cNvSpPr>
          <p:nvPr>
            <p:ph type="body" idx="1"/>
          </p:nvPr>
        </p:nvSpPr>
        <p:spPr>
          <a:xfrm>
            <a:off x="1093304" y="4513097"/>
            <a:ext cx="4672945" cy="4595125"/>
          </a:xfrm>
        </p:spPr>
        <p:txBody>
          <a:bodyPr/>
          <a:lstStyle/>
          <a:p>
            <a:pPr eaLnBrk="1" hangingPunct="1">
              <a:lnSpc>
                <a:spcPct val="80000"/>
              </a:lnSpc>
            </a:pPr>
            <a:r>
              <a:rPr lang="en-US" b="1" smtClean="0"/>
              <a:t>Inflammation in Asthma</a:t>
            </a:r>
          </a:p>
          <a:p>
            <a:pPr marL="0" lvl="1" indent="1588" eaLnBrk="1" hangingPunct="1">
              <a:lnSpc>
                <a:spcPct val="80000"/>
              </a:lnSpc>
            </a:pPr>
            <a:r>
              <a:rPr lang="en-US" sz="900" smtClean="0"/>
              <a:t>The airway inflammation of asthma involves a variety of cells that are a part of the body’s immune and nonspecific defense mechanisms. We need to understand what some of these cells do on a molecular level and how they contribute to what is known as the inflammatory casade. </a:t>
            </a:r>
          </a:p>
          <a:p>
            <a:pPr marL="0" lvl="1" indent="1588" eaLnBrk="1" hangingPunct="1">
              <a:lnSpc>
                <a:spcPct val="80000"/>
              </a:lnSpc>
              <a:buFontTx/>
              <a:buChar char="•"/>
            </a:pPr>
            <a:r>
              <a:rPr lang="en-US" sz="900" u="sng" smtClean="0"/>
              <a:t>Mast cells </a:t>
            </a:r>
            <a:r>
              <a:rPr lang="en-US" sz="900" smtClean="0"/>
              <a:t>and </a:t>
            </a:r>
            <a:r>
              <a:rPr lang="en-US" sz="900" u="sng" smtClean="0"/>
              <a:t>TH2 cells </a:t>
            </a:r>
            <a:r>
              <a:rPr lang="en-US" sz="900" smtClean="0"/>
              <a:t>in the airway mucosa become sensitized by immunoglobulin E (IgE) and in turn induce the production of chemical mediators of inflammation such as histamine and leukotrienes and cytokines including interleukin-4 and interleukin-5.</a:t>
            </a:r>
            <a:r>
              <a:rPr lang="en-US" sz="900" baseline="30000" smtClean="0"/>
              <a:t>1,2 </a:t>
            </a:r>
            <a:endParaRPr lang="en-US" sz="900" b="1" baseline="30000" smtClean="0"/>
          </a:p>
          <a:p>
            <a:pPr marL="0" lvl="1" indent="1588" eaLnBrk="1" hangingPunct="1">
              <a:lnSpc>
                <a:spcPct val="80000"/>
              </a:lnSpc>
              <a:buFontTx/>
              <a:buChar char="•"/>
            </a:pPr>
            <a:r>
              <a:rPr lang="en-US" sz="900" smtClean="0"/>
              <a:t>IgE antibodies are activated during an allergic response. </a:t>
            </a:r>
            <a:r>
              <a:rPr lang="en-US" sz="900" u="sng" smtClean="0"/>
              <a:t>B-cells</a:t>
            </a:r>
            <a:r>
              <a:rPr lang="en-US" sz="900" smtClean="0"/>
              <a:t> and </a:t>
            </a:r>
            <a:r>
              <a:rPr lang="en-US" sz="900" u="sng" smtClean="0"/>
              <a:t>T-cells</a:t>
            </a:r>
            <a:r>
              <a:rPr lang="en-US" sz="900" smtClean="0"/>
              <a:t> are also involved in the immune response.</a:t>
            </a:r>
            <a:r>
              <a:rPr lang="en-US" sz="900" baseline="30000" smtClean="0"/>
              <a:t>1,2</a:t>
            </a:r>
            <a:endParaRPr lang="en-US" sz="900" b="1" baseline="30000" smtClean="0"/>
          </a:p>
          <a:p>
            <a:pPr marL="0" lvl="1" indent="1588" eaLnBrk="1" hangingPunct="1">
              <a:lnSpc>
                <a:spcPct val="80000"/>
              </a:lnSpc>
              <a:buFontTx/>
              <a:buChar char="•"/>
            </a:pPr>
            <a:r>
              <a:rPr lang="en-US" sz="900" u="sng" smtClean="0"/>
              <a:t>Eosinophils</a:t>
            </a:r>
            <a:r>
              <a:rPr lang="en-US" sz="900" smtClean="0"/>
              <a:t> are a class of white blood cells that migrate to sites of allergic inflammation, where they release cytokines and chemical mediators. Prolonged activation and release of specific mediators can damage the airway epithelium.</a:t>
            </a:r>
            <a:r>
              <a:rPr lang="en-US" sz="900" baseline="30000" smtClean="0"/>
              <a:t>1</a:t>
            </a:r>
          </a:p>
          <a:p>
            <a:pPr marL="0" lvl="1" indent="1588" eaLnBrk="1" hangingPunct="1">
              <a:lnSpc>
                <a:spcPct val="80000"/>
              </a:lnSpc>
              <a:buFontTx/>
              <a:buChar char="•"/>
            </a:pPr>
            <a:r>
              <a:rPr lang="en-US" sz="900" u="sng" smtClean="0"/>
              <a:t>Macrophages</a:t>
            </a:r>
            <a:r>
              <a:rPr lang="en-US" sz="900" smtClean="0"/>
              <a:t> are nonspecific defense cells that are also found in the airway mucosa and secrete cytokines during inflammation.</a:t>
            </a:r>
          </a:p>
          <a:p>
            <a:pPr marL="0" lvl="1" indent="1588" eaLnBrk="1" hangingPunct="1">
              <a:lnSpc>
                <a:spcPct val="80000"/>
              </a:lnSpc>
              <a:buFontTx/>
              <a:buChar char="•"/>
            </a:pPr>
            <a:r>
              <a:rPr lang="en-US" sz="900" smtClean="0"/>
              <a:t>Inflammation plays a central role in both the development of exacerbations and the long-term processes leading to irreversible airflow limitation in asthma.</a:t>
            </a:r>
            <a:r>
              <a:rPr lang="en-US" sz="900" baseline="30000" smtClean="0"/>
              <a:t>1</a:t>
            </a:r>
            <a:endParaRPr lang="en-US" sz="900" b="1" baseline="30000" smtClean="0"/>
          </a:p>
          <a:p>
            <a:pPr marL="0" lvl="1" indent="1588" eaLnBrk="1" hangingPunct="1">
              <a:lnSpc>
                <a:spcPct val="80000"/>
              </a:lnSpc>
              <a:buFontTx/>
              <a:buChar char="•"/>
            </a:pPr>
            <a:r>
              <a:rPr lang="en-US" sz="900" smtClean="0"/>
              <a:t>Following sensitization in allergic asthma, exposure to an asthma trigger (i.e., allergen) creates a cascade of events in the asthmatic lung that ultimately result in airway inflammation. </a:t>
            </a:r>
            <a:r>
              <a:rPr lang="en-US" sz="900" u="sng" smtClean="0"/>
              <a:t>Eosinophils</a:t>
            </a:r>
            <a:r>
              <a:rPr lang="en-US" sz="900" smtClean="0"/>
              <a:t> and </a:t>
            </a:r>
            <a:r>
              <a:rPr lang="en-US" sz="900" u="sng" smtClean="0"/>
              <a:t>mast cells </a:t>
            </a:r>
            <a:r>
              <a:rPr lang="en-US" sz="900" smtClean="0"/>
              <a:t>are the two major cell types involved in acute inflammation.  </a:t>
            </a:r>
            <a:r>
              <a:rPr lang="en-US" sz="900" u="sng" smtClean="0"/>
              <a:t>Mast cells </a:t>
            </a:r>
            <a:r>
              <a:rPr lang="en-US" sz="900" smtClean="0"/>
              <a:t>and </a:t>
            </a:r>
            <a:r>
              <a:rPr lang="en-US" sz="900" u="sng" smtClean="0"/>
              <a:t>macrophages</a:t>
            </a:r>
            <a:r>
              <a:rPr lang="en-US" sz="900" smtClean="0"/>
              <a:t> recruit other inflammatory cells, all of which communicate with each other by secreting cytokines, chemokines, and/or by stimulating the expression of adhesion molecules.</a:t>
            </a:r>
            <a:r>
              <a:rPr lang="en-US" sz="900" baseline="30000" smtClean="0"/>
              <a:t>1,2</a:t>
            </a:r>
          </a:p>
          <a:p>
            <a:pPr marL="0" lvl="1" indent="1588" eaLnBrk="1" hangingPunct="1">
              <a:lnSpc>
                <a:spcPct val="80000"/>
              </a:lnSpc>
              <a:buFontTx/>
              <a:buChar char="•"/>
            </a:pPr>
            <a:r>
              <a:rPr lang="en-US" sz="900" smtClean="0"/>
              <a:t>These processes lead to bronchoconstriction, edema, and increased mucus secretion, narrowing the airways and producing the symptoms of asthma.</a:t>
            </a:r>
            <a:r>
              <a:rPr lang="en-US" sz="900" baseline="30000" smtClean="0"/>
              <a:t>3</a:t>
            </a:r>
            <a:endParaRPr lang="en-US" sz="900" b="1" baseline="30000" smtClean="0"/>
          </a:p>
          <a:p>
            <a:pPr eaLnBrk="1" hangingPunct="1">
              <a:lnSpc>
                <a:spcPct val="80000"/>
              </a:lnSpc>
              <a:spcBef>
                <a:spcPct val="0"/>
              </a:spcBef>
            </a:pPr>
            <a:endParaRPr lang="en-US" sz="800" b="1"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F4426941-3E8B-4929-8F12-DBE47DC390D9}" type="slidenum">
              <a:rPr lang="en-US"/>
              <a:pPr/>
              <a:t>19</a:t>
            </a:fld>
            <a:endParaRPr lang="en-US"/>
          </a:p>
        </p:txBody>
      </p:sp>
      <p:sp>
        <p:nvSpPr>
          <p:cNvPr id="74754" name="Rectangle 2"/>
          <p:cNvSpPr>
            <a:spLocks noGrp="1" noRot="1" noChangeAspect="1" noChangeArrowheads="1" noTextEdit="1"/>
          </p:cNvSpPr>
          <p:nvPr>
            <p:ph type="sldImg"/>
          </p:nvPr>
        </p:nvSpPr>
        <p:spPr>
          <a:xfrm>
            <a:off x="1084263" y="712788"/>
            <a:ext cx="4691062" cy="3519487"/>
          </a:xfrm>
          <a:ln/>
        </p:spPr>
      </p:sp>
      <p:sp>
        <p:nvSpPr>
          <p:cNvPr id="74755" name="Rectangle 3"/>
          <p:cNvSpPr>
            <a:spLocks noGrp="1" noChangeArrowheads="1"/>
          </p:cNvSpPr>
          <p:nvPr>
            <p:ph type="body" idx="1"/>
          </p:nvPr>
        </p:nvSpPr>
        <p:spPr>
          <a:xfrm>
            <a:off x="914711" y="4474497"/>
            <a:ext cx="5028579" cy="4238066"/>
          </a:xfrm>
        </p:spPr>
        <p:txBody>
          <a:bodyPr/>
          <a:lstStyle/>
          <a:p>
            <a:r>
              <a:rPr lang="en-US" smtClean="0"/>
              <a:t>The first and most important factor causing narrowing of the bronchial tubes is inflammation. The bronchial tubes become red, irritated, and swollen. This inflammation increases the thickness of the wall of the bronchial tubes and thus results in a smaller passageway for air to flow through. The inflammation occurs in response to an allergen or irritant and results from the action of chemical mediators (histamine, leukotrienes, and others). The inflamed tissues produce an excess amount of "sticky" mucus into the tubes. The mucus can clump together and form "plugs" that can clog the smaller airways. Specialized allergy and inflammation cells (eosinophils and white blood cells), which accumulate at the site, cause tissue damage. These damaged cells are shed into the airways, thereby contributing to the narrowing.</a:t>
            </a:r>
            <a:endParaRPr lang="en-US" b="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50C82B-69ED-4BA8-94F4-B2DCDC803271}" type="slidenum">
              <a:rPr lang="en-US" smtClean="0"/>
              <a:pPr>
                <a:defRPr/>
              </a:pPr>
              <a:t>2</a:t>
            </a:fld>
            <a:endParaRPr lang="en-US"/>
          </a:p>
        </p:txBody>
      </p:sp>
    </p:spTree>
    <p:extLst>
      <p:ext uri="{BB962C8B-B14F-4D97-AF65-F5344CB8AC3E}">
        <p14:creationId xmlns:p14="http://schemas.microsoft.com/office/powerpoint/2010/main" val="3723472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a:xfrm>
            <a:off x="1074738" y="706438"/>
            <a:ext cx="4708525" cy="3532187"/>
          </a:xfrm>
          <a:ln/>
        </p:spPr>
      </p:sp>
      <p:sp>
        <p:nvSpPr>
          <p:cNvPr id="80898" name="Notes Placeholder 2"/>
          <p:cNvSpPr>
            <a:spLocks noGrp="1"/>
          </p:cNvSpPr>
          <p:nvPr>
            <p:ph type="body" idx="1"/>
          </p:nvPr>
        </p:nvSpPr>
        <p:spPr/>
        <p:txBody>
          <a:bodyPr/>
          <a:lstStyle/>
          <a:p>
            <a:r>
              <a:rPr lang="en-US" smtClean="0"/>
              <a:t>This slide shows the difference between reversibility and remodeling. </a:t>
            </a:r>
          </a:p>
          <a:p>
            <a:r>
              <a:rPr lang="en-US" smtClean="0"/>
              <a:t>Reversibility: after most asthma attacks the inflammation will decrease, the air returns to a more normal caliber and flow of air returns to normal. </a:t>
            </a:r>
          </a:p>
          <a:p>
            <a:r>
              <a:rPr lang="en-US" smtClean="0"/>
              <a:t>After Multiple Attacks, the lungs remodel. Airway lining thickens and becomes fibotic and these changes last. </a:t>
            </a:r>
          </a:p>
          <a:p>
            <a:r>
              <a:rPr lang="en-US" smtClean="0"/>
              <a:t>Asthma exacerbations or poorly controlled asthma can cause remodeling overtime. </a:t>
            </a:r>
          </a:p>
        </p:txBody>
      </p:sp>
      <p:sp>
        <p:nvSpPr>
          <p:cNvPr id="80899" name="Slide Number Placeholder 3"/>
          <p:cNvSpPr>
            <a:spLocks noGrp="1"/>
          </p:cNvSpPr>
          <p:nvPr>
            <p:ph type="sldNum" sz="quarter" idx="5"/>
          </p:nvPr>
        </p:nvSpPr>
        <p:spPr>
          <a:noFill/>
        </p:spPr>
        <p:txBody>
          <a:bodyPr/>
          <a:lstStyle/>
          <a:p>
            <a:fld id="{A5830EC5-D9E6-47B8-BE57-8D9F315E0DBE}"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a:xfrm>
            <a:off x="1074738" y="706438"/>
            <a:ext cx="4708525" cy="3532187"/>
          </a:xfrm>
          <a:ln/>
        </p:spPr>
      </p:sp>
      <p:sp>
        <p:nvSpPr>
          <p:cNvPr id="201730" name="Rectangle 3"/>
          <p:cNvSpPr>
            <a:spLocks noGrp="1" noChangeArrowheads="1"/>
          </p:cNvSpPr>
          <p:nvPr>
            <p:ph type="body" idx="1"/>
          </p:nvPr>
        </p:nvSpPr>
        <p:spPr/>
        <p:txBody>
          <a:bodyPr/>
          <a:lstStyle/>
          <a:p>
            <a:pPr eaLnBrk="1" hangingPunct="1">
              <a:spcBef>
                <a:spcPct val="0"/>
              </a:spcBef>
            </a:pPr>
            <a:r>
              <a:rPr lang="en-US" smtClean="0"/>
              <a:t>26.6% of children 5 to 17 years in Alameda County have been diagnosed with asthma. Over 3x the national average </a:t>
            </a:r>
          </a:p>
          <a:p>
            <a:pPr eaLnBrk="1" hangingPunct="1">
              <a:spcBef>
                <a:spcPct val="0"/>
              </a:spcBef>
            </a:pPr>
            <a:r>
              <a:rPr lang="en-US" smtClean="0"/>
              <a:t>Over half of asthma hospitalizations (2004-2006) among children 5 to 17 years in Alameda County were paid for by Medi-Cal (53.8%). Poor children bear a disproportionate burden of  asthma hospitalizations</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4738" y="706438"/>
            <a:ext cx="4708525" cy="3532187"/>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Blacks bear a disproportionate burden of the morbidity of asthma as compared to Caucasians. </a:t>
            </a:r>
          </a:p>
          <a:p>
            <a:endParaRPr lang="en-US" dirty="0"/>
          </a:p>
        </p:txBody>
      </p:sp>
      <p:sp>
        <p:nvSpPr>
          <p:cNvPr id="4" name="Slide Number Placeholder 3"/>
          <p:cNvSpPr>
            <a:spLocks noGrp="1"/>
          </p:cNvSpPr>
          <p:nvPr>
            <p:ph type="sldNum" sz="quarter" idx="10"/>
          </p:nvPr>
        </p:nvSpPr>
        <p:spPr/>
        <p:txBody>
          <a:bodyPr/>
          <a:lstStyle/>
          <a:p>
            <a:pPr>
              <a:defRPr/>
            </a:pPr>
            <a:fld id="{FE50C82B-69ED-4BA8-94F4-B2DCDC803271}" type="slidenum">
              <a:rPr lang="en-US" smtClean="0"/>
              <a:pPr>
                <a:defRPr/>
              </a:pPr>
              <a:t>22</a:t>
            </a:fld>
            <a:endParaRPr lang="en-US"/>
          </a:p>
        </p:txBody>
      </p:sp>
    </p:spTree>
    <p:extLst>
      <p:ext uri="{BB962C8B-B14F-4D97-AF65-F5344CB8AC3E}">
        <p14:creationId xmlns:p14="http://schemas.microsoft.com/office/powerpoint/2010/main" val="195800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50C82B-69ED-4BA8-94F4-B2DCDC803271}" type="slidenum">
              <a:rPr lang="en-US" smtClean="0"/>
              <a:pPr>
                <a:defRPr/>
              </a:pPr>
              <a:t>23</a:t>
            </a:fld>
            <a:endParaRPr lang="en-US"/>
          </a:p>
        </p:txBody>
      </p:sp>
    </p:spTree>
    <p:extLst>
      <p:ext uri="{BB962C8B-B14F-4D97-AF65-F5344CB8AC3E}">
        <p14:creationId xmlns:p14="http://schemas.microsoft.com/office/powerpoint/2010/main" val="25331436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74738" y="706438"/>
            <a:ext cx="4708525" cy="3532187"/>
          </a:xfr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FFFFFF"/>
                </a:solidFill>
                <a:latin typeface="Arial" pitchFamily="34" charset="0"/>
                <a:ea typeface="MS PGothic" pitchFamily="34" charset="-128"/>
              </a:defRPr>
            </a:lvl1pPr>
            <a:lvl2pPr marL="742950" indent="-285750" eaLnBrk="0" hangingPunct="0">
              <a:defRPr sz="2400">
                <a:solidFill>
                  <a:srgbClr val="FFFFFF"/>
                </a:solidFill>
                <a:latin typeface="Arial" pitchFamily="34" charset="0"/>
                <a:ea typeface="MS PGothic" pitchFamily="34" charset="-128"/>
              </a:defRPr>
            </a:lvl2pPr>
            <a:lvl3pPr marL="1143000" indent="-228600" eaLnBrk="0" hangingPunct="0">
              <a:defRPr sz="2400">
                <a:solidFill>
                  <a:srgbClr val="FFFFFF"/>
                </a:solidFill>
                <a:latin typeface="Arial" pitchFamily="34" charset="0"/>
                <a:ea typeface="MS PGothic" pitchFamily="34" charset="-128"/>
              </a:defRPr>
            </a:lvl3pPr>
            <a:lvl4pPr marL="1600200" indent="-228600" eaLnBrk="0" hangingPunct="0">
              <a:defRPr sz="2400">
                <a:solidFill>
                  <a:srgbClr val="FFFFFF"/>
                </a:solidFill>
                <a:latin typeface="Arial" pitchFamily="34" charset="0"/>
                <a:ea typeface="MS PGothic" pitchFamily="34" charset="-128"/>
              </a:defRPr>
            </a:lvl4pPr>
            <a:lvl5pPr marL="2057400" indent="-228600" eaLnBrk="0" hangingPunct="0">
              <a:defRPr sz="2400">
                <a:solidFill>
                  <a:srgbClr val="FFFFFF"/>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FFFFFF"/>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FFFFFF"/>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FFFFFF"/>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FFFFFF"/>
                </a:solidFill>
                <a:latin typeface="Arial" pitchFamily="34" charset="0"/>
                <a:ea typeface="MS PGothic" pitchFamily="34" charset="-128"/>
              </a:defRPr>
            </a:lvl9pPr>
          </a:lstStyle>
          <a:p>
            <a:fld id="{63702848-30FA-4E0D-9281-FE6D7C411457}" type="slidenum">
              <a:rPr lang="en-US" altLang="en-US" sz="1000" smtClean="0">
                <a:solidFill>
                  <a:schemeClr val="tx1"/>
                </a:solidFill>
                <a:latin typeface="Times New Roman" pitchFamily="18" charset="0"/>
              </a:rPr>
              <a:pPr/>
              <a:t>24</a:t>
            </a:fld>
            <a:endParaRPr lang="en-US" altLang="en-US" sz="1000" smtClean="0">
              <a:solidFill>
                <a:schemeClr val="tx1"/>
              </a:solidFill>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074738" y="706438"/>
            <a:ext cx="4708525" cy="3532187"/>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1287A10-934C-44F2-9BB8-A5029AA7A814}"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50C82B-69ED-4BA8-94F4-B2DCDC803271}" type="slidenum">
              <a:rPr lang="en-US" smtClean="0"/>
              <a:pPr>
                <a:defRPr/>
              </a:pPr>
              <a:t>26</a:t>
            </a:fld>
            <a:endParaRPr lang="en-US"/>
          </a:p>
        </p:txBody>
      </p:sp>
    </p:spTree>
    <p:extLst>
      <p:ext uri="{BB962C8B-B14F-4D97-AF65-F5344CB8AC3E}">
        <p14:creationId xmlns:p14="http://schemas.microsoft.com/office/powerpoint/2010/main" val="3665367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address, generate coordinates</a:t>
            </a:r>
            <a:endParaRPr lang="en-US" dirty="0"/>
          </a:p>
        </p:txBody>
      </p:sp>
      <p:sp>
        <p:nvSpPr>
          <p:cNvPr id="4" name="Slide Number Placeholder 3"/>
          <p:cNvSpPr>
            <a:spLocks noGrp="1"/>
          </p:cNvSpPr>
          <p:nvPr>
            <p:ph type="sldNum" sz="quarter" idx="10"/>
          </p:nvPr>
        </p:nvSpPr>
        <p:spPr/>
        <p:txBody>
          <a:bodyPr/>
          <a:lstStyle/>
          <a:p>
            <a:pPr>
              <a:defRPr/>
            </a:pPr>
            <a:fld id="{FE50C82B-69ED-4BA8-94F4-B2DCDC803271}" type="slidenum">
              <a:rPr lang="en-US" smtClean="0"/>
              <a:pPr>
                <a:defRPr/>
              </a:pPr>
              <a:t>27</a:t>
            </a:fld>
            <a:endParaRPr lang="en-US"/>
          </a:p>
        </p:txBody>
      </p:sp>
    </p:spTree>
    <p:extLst>
      <p:ext uri="{BB962C8B-B14F-4D97-AF65-F5344CB8AC3E}">
        <p14:creationId xmlns:p14="http://schemas.microsoft.com/office/powerpoint/2010/main" val="39980687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Placeholder 2"/>
          <p:cNvSpPr>
            <a:spLocks noGrp="1" noRot="1" noChangeAspect="1"/>
          </p:cNvSpPr>
          <p:nvPr>
            <p:ph type="sldImg"/>
          </p:nvPr>
        </p:nvSpPr>
        <p:spPr bwMode="auto">
          <a:xfrm>
            <a:off x="1074738" y="706438"/>
            <a:ext cx="4708525" cy="3532187"/>
          </a:xfrm>
          <a:noFill/>
          <a:ln>
            <a:solidFill>
              <a:srgbClr val="000000"/>
            </a:solidFill>
            <a:miter lim="800000"/>
            <a:headEnd/>
            <a:tailEnd/>
          </a:ln>
        </p:spPr>
      </p:sp>
      <p:sp>
        <p:nvSpPr>
          <p:cNvPr id="46082" name="Placeholder 3"/>
          <p:cNvSpPr>
            <a:spLocks noGrp="1"/>
          </p:cNvSpPr>
          <p:nvPr>
            <p:ph type="body" idx="1"/>
          </p:nvPr>
        </p:nvSpPr>
        <p:spPr bwMode="auto">
          <a:noFill/>
        </p:spPr>
        <p:txBody>
          <a:bodyPr/>
          <a:lstStyle/>
          <a:p>
            <a:pPr eaLnBrk="1" hangingPunct="1">
              <a:spcBef>
                <a:spcPct val="0"/>
              </a:spcBef>
            </a:pPr>
            <a:endParaRPr lang="en-US" sz="2400">
              <a:latin typeface="Arial" pitchFamily="127"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do we intervene and how do we intervene</a:t>
            </a:r>
          </a:p>
          <a:p>
            <a:r>
              <a:rPr lang="en-US" baseline="0" dirty="0" smtClean="0"/>
              <a:t>Robert Wood Johnson</a:t>
            </a:r>
          </a:p>
          <a:p>
            <a:r>
              <a:rPr lang="en-US" baseline="0" dirty="0" smtClean="0"/>
              <a:t>Story of where to jump in the water. </a:t>
            </a:r>
          </a:p>
        </p:txBody>
      </p:sp>
      <p:sp>
        <p:nvSpPr>
          <p:cNvPr id="4" name="Slide Number Placeholder 3"/>
          <p:cNvSpPr>
            <a:spLocks noGrp="1"/>
          </p:cNvSpPr>
          <p:nvPr>
            <p:ph type="sldNum" sz="quarter" idx="10"/>
          </p:nvPr>
        </p:nvSpPr>
        <p:spPr/>
        <p:txBody>
          <a:bodyPr/>
          <a:lstStyle/>
          <a:p>
            <a:pPr>
              <a:defRPr/>
            </a:pPr>
            <a:fld id="{FE50C82B-69ED-4BA8-94F4-B2DCDC803271}" type="slidenum">
              <a:rPr lang="en-US" smtClean="0"/>
              <a:pPr>
                <a:defRPr/>
              </a:pPr>
              <a:t>29</a:t>
            </a:fld>
            <a:endParaRPr lang="en-US"/>
          </a:p>
        </p:txBody>
      </p:sp>
    </p:spTree>
    <p:extLst>
      <p:ext uri="{BB962C8B-B14F-4D97-AF65-F5344CB8AC3E}">
        <p14:creationId xmlns:p14="http://schemas.microsoft.com/office/powerpoint/2010/main" val="527795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1400" baseline="-25000">
                <a:solidFill>
                  <a:schemeClr val="tx1"/>
                </a:solidFill>
                <a:latin typeface="Arial" charset="0"/>
                <a:ea typeface="ＭＳ Ｐゴシック" charset="0"/>
                <a:cs typeface="ＭＳ Ｐゴシック" charset="0"/>
              </a:defRPr>
            </a:lvl1pPr>
            <a:lvl2pPr marL="742950" indent="-285750" defTabSz="909638">
              <a:defRPr sz="1400" baseline="-25000">
                <a:solidFill>
                  <a:schemeClr val="tx1"/>
                </a:solidFill>
                <a:latin typeface="Arial" charset="0"/>
                <a:ea typeface="ＭＳ Ｐゴシック" charset="0"/>
              </a:defRPr>
            </a:lvl2pPr>
            <a:lvl3pPr marL="1143000" indent="-228600" defTabSz="909638">
              <a:defRPr sz="1400" baseline="-25000">
                <a:solidFill>
                  <a:schemeClr val="tx1"/>
                </a:solidFill>
                <a:latin typeface="Arial" charset="0"/>
                <a:ea typeface="ＭＳ Ｐゴシック" charset="0"/>
              </a:defRPr>
            </a:lvl3pPr>
            <a:lvl4pPr marL="1600200" indent="-228600" defTabSz="909638">
              <a:defRPr sz="1400" baseline="-25000">
                <a:solidFill>
                  <a:schemeClr val="tx1"/>
                </a:solidFill>
                <a:latin typeface="Arial" charset="0"/>
                <a:ea typeface="ＭＳ Ｐゴシック" charset="0"/>
              </a:defRPr>
            </a:lvl4pPr>
            <a:lvl5pPr marL="2057400" indent="-228600" defTabSz="909638">
              <a:defRPr sz="1400" baseline="-25000">
                <a:solidFill>
                  <a:schemeClr val="tx1"/>
                </a:solidFill>
                <a:latin typeface="Arial" charset="0"/>
                <a:ea typeface="ＭＳ Ｐゴシック" charset="0"/>
              </a:defRPr>
            </a:lvl5pPr>
            <a:lvl6pPr marL="2514600" indent="-228600" algn="ctr" defTabSz="909638" eaLnBrk="0" fontAlgn="base" hangingPunct="0">
              <a:spcBef>
                <a:spcPct val="0"/>
              </a:spcBef>
              <a:spcAft>
                <a:spcPct val="0"/>
              </a:spcAft>
              <a:defRPr sz="1400" baseline="-25000">
                <a:solidFill>
                  <a:schemeClr val="tx1"/>
                </a:solidFill>
                <a:latin typeface="Arial" charset="0"/>
                <a:ea typeface="ＭＳ Ｐゴシック" charset="0"/>
              </a:defRPr>
            </a:lvl6pPr>
            <a:lvl7pPr marL="2971800" indent="-228600" algn="ctr" defTabSz="909638" eaLnBrk="0" fontAlgn="base" hangingPunct="0">
              <a:spcBef>
                <a:spcPct val="0"/>
              </a:spcBef>
              <a:spcAft>
                <a:spcPct val="0"/>
              </a:spcAft>
              <a:defRPr sz="1400" baseline="-25000">
                <a:solidFill>
                  <a:schemeClr val="tx1"/>
                </a:solidFill>
                <a:latin typeface="Arial" charset="0"/>
                <a:ea typeface="ＭＳ Ｐゴシック" charset="0"/>
              </a:defRPr>
            </a:lvl7pPr>
            <a:lvl8pPr marL="3429000" indent="-228600" algn="ctr" defTabSz="909638" eaLnBrk="0" fontAlgn="base" hangingPunct="0">
              <a:spcBef>
                <a:spcPct val="0"/>
              </a:spcBef>
              <a:spcAft>
                <a:spcPct val="0"/>
              </a:spcAft>
              <a:defRPr sz="1400" baseline="-25000">
                <a:solidFill>
                  <a:schemeClr val="tx1"/>
                </a:solidFill>
                <a:latin typeface="Arial" charset="0"/>
                <a:ea typeface="ＭＳ Ｐゴシック" charset="0"/>
              </a:defRPr>
            </a:lvl8pPr>
            <a:lvl9pPr marL="3886200" indent="-228600" algn="ctr" defTabSz="909638" eaLnBrk="0" fontAlgn="base" hangingPunct="0">
              <a:spcBef>
                <a:spcPct val="0"/>
              </a:spcBef>
              <a:spcAft>
                <a:spcPct val="0"/>
              </a:spcAft>
              <a:defRPr sz="1400" baseline="-25000">
                <a:solidFill>
                  <a:schemeClr val="tx1"/>
                </a:solidFill>
                <a:latin typeface="Arial" charset="0"/>
                <a:ea typeface="ＭＳ Ｐゴシック" charset="0"/>
              </a:defRPr>
            </a:lvl9pPr>
          </a:lstStyle>
          <a:p>
            <a:fld id="{69C1F6BE-83D3-274C-B96B-E88C8BA7FB5D}" type="slidenum">
              <a:rPr lang="en-US" sz="1100" baseline="0">
                <a:solidFill>
                  <a:prstClr val="black"/>
                </a:solidFill>
                <a:latin typeface="Times New Roman" charset="0"/>
              </a:rPr>
              <a:pPr/>
              <a:t>3</a:t>
            </a:fld>
            <a:endParaRPr lang="en-US" sz="1100" baseline="0">
              <a:solidFill>
                <a:prstClr val="black"/>
              </a:solidFill>
              <a:latin typeface="Times New Roman" charset="0"/>
            </a:endParaRPr>
          </a:p>
        </p:txBody>
      </p:sp>
      <p:sp>
        <p:nvSpPr>
          <p:cNvPr id="7170" name="Rectangle 2"/>
          <p:cNvSpPr>
            <a:spLocks noGrp="1" noRot="1" noChangeAspect="1" noChangeArrowheads="1" noTextEdit="1"/>
          </p:cNvSpPr>
          <p:nvPr>
            <p:ph type="sldImg"/>
          </p:nvPr>
        </p:nvSpPr>
        <p:spPr>
          <a:xfrm>
            <a:off x="1074738" y="708025"/>
            <a:ext cx="4686300" cy="3514725"/>
          </a:xfrm>
          <a:ln/>
        </p:spPr>
      </p:sp>
      <p:sp>
        <p:nvSpPr>
          <p:cNvPr id="7171" name="Rectangle 3"/>
          <p:cNvSpPr>
            <a:spLocks noGrp="1" noChangeArrowheads="1"/>
          </p:cNvSpPr>
          <p:nvPr>
            <p:ph type="body" idx="1"/>
          </p:nvPr>
        </p:nvSpPr>
        <p:spPr>
          <a:xfrm>
            <a:off x="894522" y="4455196"/>
            <a:ext cx="5042556" cy="43007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ea typeface="ＭＳ Ｐゴシック" pitchFamily="34" charset="-128"/>
              </a:rPr>
              <a:t>Social Determinants</a:t>
            </a:r>
            <a:r>
              <a:rPr lang="en-US" baseline="0" dirty="0" smtClean="0">
                <a:ea typeface="ＭＳ Ｐゴシック" pitchFamily="34" charset="-128"/>
              </a:rPr>
              <a:t> of Health</a:t>
            </a:r>
            <a:endParaRPr lang="en-US" dirty="0" smtClean="0">
              <a:ea typeface="ＭＳ Ｐゴシック" pitchFamily="34" charset="-128"/>
            </a:endParaRPr>
          </a:p>
          <a:p>
            <a:r>
              <a:rPr lang="en-US" dirty="0" smtClean="0">
                <a:ea typeface="ＭＳ Ｐゴシック" pitchFamily="34" charset="-128"/>
              </a:rPr>
              <a:t>According to WHO:</a:t>
            </a:r>
          </a:p>
          <a:p>
            <a:r>
              <a:rPr lang="en-US" dirty="0" smtClean="0">
                <a:ea typeface="ＭＳ Ｐゴシック" pitchFamily="34" charset="-128"/>
              </a:rPr>
              <a:t>“The circumstances in which people are born, grow up, live, work, and age, as well as the systems put in place to deal with illness. These circumstances are in turn shaped by a wider set of forces: economics, social policies, and politics.”</a:t>
            </a:r>
          </a:p>
          <a:p>
            <a:endParaRPr lang="en-US" dirty="0" smtClean="0">
              <a:ea typeface="ＭＳ Ｐゴシック" pitchFamily="34" charset="-128"/>
            </a:endParaRPr>
          </a:p>
          <a:p>
            <a:r>
              <a:rPr lang="en-US" i="1" dirty="0" smtClean="0">
                <a:ea typeface="ＭＳ Ｐゴシック" pitchFamily="34" charset="-128"/>
              </a:rPr>
              <a:t>At </a:t>
            </a:r>
            <a:r>
              <a:rPr lang="en-US" i="1" baseline="0" dirty="0" smtClean="0">
                <a:ea typeface="ＭＳ Ｐゴシック" pitchFamily="34" charset="-128"/>
              </a:rPr>
              <a:t> UCSF </a:t>
            </a:r>
            <a:r>
              <a:rPr lang="en-US" i="1" baseline="0" dirty="0" err="1" smtClean="0">
                <a:ea typeface="ＭＳ Ｐゴシック" pitchFamily="34" charset="-128"/>
              </a:rPr>
              <a:t>Benioff</a:t>
            </a:r>
            <a:r>
              <a:rPr lang="en-US" i="1" baseline="0" dirty="0" smtClean="0">
                <a:ea typeface="ＭＳ Ｐゴシック" pitchFamily="34" charset="-128"/>
              </a:rPr>
              <a:t> Children’ s </a:t>
            </a:r>
            <a:r>
              <a:rPr lang="en-US" i="1" baseline="0" dirty="0" err="1" smtClean="0">
                <a:ea typeface="ＭＳ Ｐゴシック" pitchFamily="34" charset="-128"/>
              </a:rPr>
              <a:t>Hosptial</a:t>
            </a:r>
            <a:r>
              <a:rPr lang="en-US" i="1" baseline="0" dirty="0" smtClean="0">
                <a:ea typeface="ＭＳ Ｐゴシック" pitchFamily="34" charset="-128"/>
              </a:rPr>
              <a:t> Oakland we  that</a:t>
            </a:r>
          </a:p>
          <a:p>
            <a:pPr marL="171450" indent="-171450">
              <a:buFont typeface="Arial" pitchFamily="34" charset="0"/>
              <a:buChar char="•"/>
            </a:pPr>
            <a:r>
              <a:rPr lang="en-US" dirty="0" smtClean="0">
                <a:ea typeface="ＭＳ Ｐゴシック" pitchFamily="34" charset="-128"/>
              </a:rPr>
              <a:t>Health is more than healthcare</a:t>
            </a:r>
          </a:p>
          <a:p>
            <a:pPr marL="171450" indent="-171450">
              <a:buFont typeface="Arial" pitchFamily="34" charset="0"/>
              <a:buChar char="•"/>
            </a:pPr>
            <a:r>
              <a:rPr lang="en-US" dirty="0" smtClean="0">
                <a:ea typeface="ＭＳ Ｐゴシック" pitchFamily="34" charset="-128"/>
              </a:rPr>
              <a:t>Health is tied to the distribution of resources</a:t>
            </a:r>
          </a:p>
          <a:p>
            <a:pPr marL="171450" indent="-171450">
              <a:buFont typeface="Arial" pitchFamily="34" charset="0"/>
              <a:buChar char="•"/>
            </a:pPr>
            <a:r>
              <a:rPr lang="en-US" dirty="0" smtClean="0">
                <a:ea typeface="ＭＳ Ｐゴシック" pitchFamily="34" charset="-128"/>
              </a:rPr>
              <a:t>Poverty and economic and political inequality</a:t>
            </a:r>
            <a:r>
              <a:rPr lang="en-US" baseline="0" dirty="0" smtClean="0">
                <a:ea typeface="ＭＳ Ｐゴシック" pitchFamily="34" charset="-128"/>
              </a:rPr>
              <a:t> lead to poor health outcomes</a:t>
            </a:r>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The choices that</a:t>
            </a:r>
            <a:r>
              <a:rPr lang="en-US" baseline="0" dirty="0" smtClean="0">
                <a:ea typeface="ＭＳ Ｐゴシック" pitchFamily="34" charset="-128"/>
              </a:rPr>
              <a:t> our children’s (our patients’) </a:t>
            </a:r>
            <a:r>
              <a:rPr lang="en-US" dirty="0" smtClean="0">
                <a:ea typeface="ＭＳ Ｐゴシック" pitchFamily="34" charset="-128"/>
              </a:rPr>
              <a:t>make are shaped by the choices</a:t>
            </a:r>
            <a:r>
              <a:rPr lang="en-US" baseline="0" dirty="0" smtClean="0">
                <a:ea typeface="ＭＳ Ｐゴシック" pitchFamily="34" charset="-128"/>
              </a:rPr>
              <a:t> that they have</a:t>
            </a:r>
          </a:p>
          <a:p>
            <a:pPr marL="171450" indent="-171450">
              <a:buFont typeface="Arial" pitchFamily="34" charset="0"/>
              <a:buChar char="•"/>
            </a:pPr>
            <a:r>
              <a:rPr lang="en-US" baseline="0" dirty="0" smtClean="0">
                <a:ea typeface="ＭＳ Ｐゴシック" pitchFamily="34" charset="-128"/>
              </a:rPr>
              <a:t>In the face of adversity we see </a:t>
            </a:r>
            <a:r>
              <a:rPr lang="en-US" baseline="0" dirty="0" err="1" smtClean="0">
                <a:ea typeface="ＭＳ Ｐゴシック" pitchFamily="34" charset="-128"/>
              </a:rPr>
              <a:t>resilence</a:t>
            </a:r>
            <a:endParaRPr lang="en-US" dirty="0" smtClean="0">
              <a:ea typeface="ＭＳ Ｐゴシック" pitchFamily="34" charset="-128"/>
            </a:endParaRPr>
          </a:p>
          <a:p>
            <a:pPr marL="171450" indent="-171450">
              <a:buFont typeface="Arial" pitchFamily="34" charset="0"/>
              <a:buChar char="•"/>
            </a:pPr>
            <a:endParaRPr lang="en-US" dirty="0" smtClean="0">
              <a:ea typeface="ＭＳ Ｐゴシック" pitchFamily="34" charset="-128"/>
            </a:endParaRPr>
          </a:p>
          <a:p>
            <a:pPr eaLnBrk="1" hangingPunct="1">
              <a:spcBef>
                <a:spcPct val="0"/>
              </a:spcBef>
            </a:pPr>
            <a:r>
              <a:rPr lang="en-US" sz="1200" b="1" dirty="0" smtClean="0">
                <a:latin typeface="Arial" pitchFamily="127" charset="0"/>
              </a:rPr>
              <a:t>The ACE Study </a:t>
            </a:r>
            <a:r>
              <a:rPr lang="en-US" sz="1200" dirty="0" smtClean="0">
                <a:latin typeface="Arial" pitchFamily="127" charset="0"/>
              </a:rPr>
              <a:t>is ongoing collaborative research between the Centers for Disease Control and Prevention in Atlanta, GA, and Kaiser Permanente in San Diego, CA.</a:t>
            </a:r>
            <a:r>
              <a:rPr lang="en-US" sz="1200" baseline="0" dirty="0" smtClean="0">
                <a:latin typeface="Arial" pitchFamily="127" charset="0"/>
              </a:rPr>
              <a:t> </a:t>
            </a:r>
            <a:r>
              <a:rPr lang="en-US" sz="1200" dirty="0" smtClean="0">
                <a:latin typeface="Arial" pitchFamily="127" charset="0"/>
              </a:rPr>
              <a:t>The Co-principal Investigators of The Study are Robert F. </a:t>
            </a:r>
            <a:r>
              <a:rPr lang="en-US" sz="1200" dirty="0" err="1" smtClean="0">
                <a:latin typeface="Arial" pitchFamily="127" charset="0"/>
              </a:rPr>
              <a:t>Anda</a:t>
            </a:r>
            <a:r>
              <a:rPr lang="en-US" sz="1200" dirty="0" smtClean="0">
                <a:latin typeface="Arial" pitchFamily="127" charset="0"/>
              </a:rPr>
              <a:t>, MD, MS, with the CDC; and Vincent J. </a:t>
            </a:r>
            <a:r>
              <a:rPr lang="en-US" sz="1200" dirty="0" err="1" smtClean="0">
                <a:latin typeface="Arial" pitchFamily="127" charset="0"/>
              </a:rPr>
              <a:t>Felitti</a:t>
            </a:r>
            <a:r>
              <a:rPr lang="en-US" sz="1200" dirty="0" smtClean="0">
                <a:latin typeface="Arial" pitchFamily="127" charset="0"/>
              </a:rPr>
              <a:t>, MD, with Kaiser Permanente.</a:t>
            </a:r>
            <a:r>
              <a:rPr lang="en-US" sz="1200" baseline="0" dirty="0" smtClean="0">
                <a:latin typeface="Arial" pitchFamily="127" charset="0"/>
              </a:rPr>
              <a:t> </a:t>
            </a:r>
            <a:r>
              <a:rPr lang="en-US" sz="1200" dirty="0" smtClean="0">
                <a:latin typeface="Arial" pitchFamily="127" charset="0"/>
              </a:rPr>
              <a:t>Over 17,000 Kaiser patients participating in routine health screening volunteered to participate in The Study.  Data resulting from their participation continues to be analyzed; it reveals staggering proof of the health, social, and economic risks that result from childhood trauma.</a:t>
            </a:r>
          </a:p>
          <a:p>
            <a:pPr eaLnBrk="1" hangingPunct="1">
              <a:spcBef>
                <a:spcPct val="0"/>
              </a:spcBef>
            </a:pPr>
            <a:r>
              <a:rPr lang="en-US" sz="1200" dirty="0" smtClean="0">
                <a:latin typeface="Arial" pitchFamily="127" charset="0"/>
              </a:rPr>
              <a:t>-parent separation and divorce</a:t>
            </a:r>
          </a:p>
          <a:p>
            <a:pPr eaLnBrk="1" hangingPunct="1">
              <a:spcBef>
                <a:spcPct val="0"/>
              </a:spcBef>
            </a:pPr>
            <a:r>
              <a:rPr lang="en-US" sz="1200" dirty="0" smtClean="0">
                <a:latin typeface="Arial" pitchFamily="127" charset="0"/>
              </a:rPr>
              <a:t>-parental mental health</a:t>
            </a:r>
          </a:p>
          <a:p>
            <a:pPr eaLnBrk="1" hangingPunct="1">
              <a:spcBef>
                <a:spcPct val="0"/>
              </a:spcBef>
            </a:pPr>
            <a:r>
              <a:rPr lang="en-US" sz="1200" dirty="0" smtClean="0">
                <a:latin typeface="Arial" pitchFamily="127" charset="0"/>
              </a:rPr>
              <a:t>-substance abuse</a:t>
            </a:r>
          </a:p>
          <a:p>
            <a:pPr eaLnBrk="1" hangingPunct="1">
              <a:spcBef>
                <a:spcPct val="0"/>
              </a:spcBef>
            </a:pPr>
            <a:r>
              <a:rPr lang="en-US" sz="1200" b="1" dirty="0" smtClean="0">
                <a:latin typeface="Arial" pitchFamily="127" charset="0"/>
              </a:rPr>
              <a:t>ACE &lt;4</a:t>
            </a:r>
          </a:p>
          <a:p>
            <a:pPr eaLnBrk="1" hangingPunct="1">
              <a:spcBef>
                <a:spcPct val="0"/>
              </a:spcBef>
            </a:pPr>
            <a:r>
              <a:rPr lang="en-US" sz="1200" dirty="0" smtClean="0">
                <a:latin typeface="Arial" pitchFamily="127" charset="0"/>
              </a:rPr>
              <a:t>drugs</a:t>
            </a:r>
          </a:p>
          <a:p>
            <a:pPr eaLnBrk="1" hangingPunct="1">
              <a:spcBef>
                <a:spcPct val="0"/>
              </a:spcBef>
            </a:pPr>
            <a:r>
              <a:rPr lang="en-US" sz="1200" dirty="0" smtClean="0">
                <a:latin typeface="Arial" pitchFamily="127" charset="0"/>
              </a:rPr>
              <a:t>alcoholic</a:t>
            </a:r>
          </a:p>
          <a:p>
            <a:pPr eaLnBrk="1" hangingPunct="1">
              <a:spcBef>
                <a:spcPct val="0"/>
              </a:spcBef>
            </a:pPr>
            <a:r>
              <a:rPr lang="en-US" sz="1200" dirty="0" smtClean="0">
                <a:latin typeface="Arial" pitchFamily="127" charset="0"/>
              </a:rPr>
              <a:t>heart disease</a:t>
            </a:r>
          </a:p>
          <a:p>
            <a:pPr eaLnBrk="1" hangingPunct="1">
              <a:spcBef>
                <a:spcPct val="0"/>
              </a:spcBef>
            </a:pPr>
            <a:r>
              <a:rPr lang="en-US" sz="1200" dirty="0" smtClean="0">
                <a:latin typeface="Arial" pitchFamily="127" charset="0"/>
              </a:rPr>
              <a:t>cancer</a:t>
            </a:r>
          </a:p>
          <a:p>
            <a:pPr eaLnBrk="1" hangingPunct="1">
              <a:spcBef>
                <a:spcPct val="0"/>
              </a:spcBef>
            </a:pPr>
            <a:r>
              <a:rPr lang="en-US" sz="1200" dirty="0" smtClean="0">
                <a:latin typeface="Arial" pitchFamily="127" charset="0"/>
              </a:rPr>
              <a:t>Diabetes</a:t>
            </a:r>
          </a:p>
          <a:p>
            <a:pPr eaLnBrk="1" hangingPunct="1">
              <a:spcBef>
                <a:spcPct val="0"/>
              </a:spcBef>
            </a:pPr>
            <a:r>
              <a:rPr lang="en-US" sz="1200" dirty="0" smtClean="0">
                <a:latin typeface="Arial" pitchFamily="127" charset="0"/>
              </a:rPr>
              <a:t>obesity</a:t>
            </a:r>
          </a:p>
          <a:p>
            <a:pPr eaLnBrk="1" hangingPunct="1">
              <a:spcBef>
                <a:spcPct val="0"/>
              </a:spcBef>
            </a:pPr>
            <a:r>
              <a:rPr lang="en-US" sz="1200" b="1" dirty="0" smtClean="0">
                <a:latin typeface="Arial" pitchFamily="127" charset="0"/>
              </a:rPr>
              <a:t>ACE &gt;6</a:t>
            </a:r>
          </a:p>
          <a:p>
            <a:pPr eaLnBrk="1" hangingPunct="1">
              <a:spcBef>
                <a:spcPct val="0"/>
              </a:spcBef>
            </a:pPr>
            <a:r>
              <a:rPr lang="en-US" sz="1200" dirty="0" smtClean="0">
                <a:latin typeface="Arial" pitchFamily="127" charset="0"/>
              </a:rPr>
              <a:t>Die</a:t>
            </a:r>
            <a:r>
              <a:rPr lang="en-US" sz="1200" baseline="0" dirty="0" smtClean="0">
                <a:latin typeface="Arial" pitchFamily="127" charset="0"/>
              </a:rPr>
              <a:t> 20 years early.</a:t>
            </a:r>
          </a:p>
          <a:p>
            <a:pPr eaLnBrk="1" hangingPunct="1">
              <a:spcBef>
                <a:spcPct val="0"/>
              </a:spcBef>
            </a:pPr>
            <a:endParaRPr lang="en-US" sz="1200" dirty="0" smtClean="0">
              <a:latin typeface="Arial" pitchFamily="127" charset="0"/>
            </a:endParaRPr>
          </a:p>
          <a:p>
            <a:pPr eaLnBrk="1" hangingPunct="1">
              <a:spcBef>
                <a:spcPct val="0"/>
              </a:spcBef>
            </a:pPr>
            <a:r>
              <a:rPr lang="en-US" sz="1200" b="1" dirty="0" smtClean="0">
                <a:latin typeface="Arial" pitchFamily="127" charset="0"/>
              </a:rPr>
              <a:t>Dr. Jack </a:t>
            </a:r>
            <a:r>
              <a:rPr lang="en-US" sz="1200" b="1" dirty="0" err="1" smtClean="0">
                <a:latin typeface="Arial" pitchFamily="127" charset="0"/>
              </a:rPr>
              <a:t>Shankoff</a:t>
            </a:r>
            <a:r>
              <a:rPr lang="en-US" sz="1200" b="1" baseline="0" dirty="0" smtClean="0">
                <a:latin typeface="Arial" pitchFamily="127" charset="0"/>
              </a:rPr>
              <a:t> at the Harvard Center on the Developing Mind reported that there are different kinds of stress.</a:t>
            </a:r>
            <a:endParaRPr lang="en-US" sz="1200" b="1" dirty="0" smtClean="0">
              <a:latin typeface="Arial" pitchFamily="127" charset="0"/>
            </a:endParaRPr>
          </a:p>
          <a:p>
            <a:pPr eaLnBrk="1" hangingPunct="1">
              <a:spcBef>
                <a:spcPct val="0"/>
              </a:spcBef>
            </a:pPr>
            <a:endParaRPr lang="en-US" sz="1200" b="1" dirty="0" smtClean="0">
              <a:latin typeface="Arial" pitchFamily="127" charset="0"/>
            </a:endParaRPr>
          </a:p>
          <a:p>
            <a:pPr eaLnBrk="1" hangingPunct="1">
              <a:spcBef>
                <a:spcPct val="0"/>
              </a:spcBef>
            </a:pPr>
            <a:r>
              <a:rPr lang="en-US" sz="1200" b="1" dirty="0" smtClean="0">
                <a:latin typeface="Arial" pitchFamily="127" charset="0"/>
              </a:rPr>
              <a:t>Positive stress response</a:t>
            </a:r>
            <a:r>
              <a:rPr lang="en-US" sz="1200" dirty="0" smtClean="0">
                <a:latin typeface="Arial" pitchFamily="127" charset="0"/>
              </a:rPr>
              <a:t> is a normal and essential part of healthy development, characterized by brief increases in heart rate and mild elevations in hormone levels. Some situations that might trigger a positive stress response are the first day with a new caregiver or receiving an injected immunization.</a:t>
            </a:r>
          </a:p>
          <a:p>
            <a:pPr eaLnBrk="1" hangingPunct="1">
              <a:spcBef>
                <a:spcPct val="0"/>
              </a:spcBef>
            </a:pPr>
            <a:endParaRPr lang="en-US" sz="1200" dirty="0" smtClean="0">
              <a:latin typeface="Arial" pitchFamily="127" charset="0"/>
            </a:endParaRPr>
          </a:p>
          <a:p>
            <a:pPr eaLnBrk="1" hangingPunct="1">
              <a:spcBef>
                <a:spcPct val="0"/>
              </a:spcBef>
            </a:pPr>
            <a:r>
              <a:rPr lang="en-US" sz="1200" b="1" dirty="0" smtClean="0">
                <a:latin typeface="Arial" pitchFamily="127" charset="0"/>
              </a:rPr>
              <a:t>Tolerable stress</a:t>
            </a:r>
            <a:r>
              <a:rPr lang="en-US" sz="1200" dirty="0" smtClean="0">
                <a:latin typeface="Arial" pitchFamily="127" charset="0"/>
              </a:rPr>
              <a:t> </a:t>
            </a:r>
            <a:r>
              <a:rPr lang="en-US" sz="1200" b="1" dirty="0" smtClean="0">
                <a:latin typeface="Arial" pitchFamily="127" charset="0"/>
              </a:rPr>
              <a:t>response </a:t>
            </a:r>
            <a:r>
              <a:rPr lang="en-US" sz="1200" dirty="0" smtClean="0">
                <a:latin typeface="Arial" pitchFamily="127" charset="0"/>
              </a:rPr>
              <a:t>activates the body’s alert systems to a greater degree as a result of more severe, longer-lasting difficulties, such as the loss of a loved one, a natural disaster, or a frightening injury. If the activation is time-limited and buffered social</a:t>
            </a:r>
            <a:r>
              <a:rPr lang="en-US" sz="1200" baseline="0" dirty="0" smtClean="0">
                <a:latin typeface="Arial" pitchFamily="127" charset="0"/>
              </a:rPr>
              <a:t> support </a:t>
            </a:r>
            <a:r>
              <a:rPr lang="en-US" sz="1200" dirty="0" smtClean="0">
                <a:latin typeface="Arial" pitchFamily="127" charset="0"/>
              </a:rPr>
              <a:t>the brain and other organs recover from what might otherwise be damaging effects.</a:t>
            </a:r>
          </a:p>
          <a:p>
            <a:pPr eaLnBrk="1" hangingPunct="1">
              <a:spcBef>
                <a:spcPct val="0"/>
              </a:spcBef>
            </a:pPr>
            <a:endParaRPr lang="en-US" sz="1200" dirty="0" smtClean="0">
              <a:latin typeface="Arial" pitchFamily="127" charset="0"/>
            </a:endParaRPr>
          </a:p>
          <a:p>
            <a:pPr eaLnBrk="1" hangingPunct="1">
              <a:spcBef>
                <a:spcPct val="0"/>
              </a:spcBef>
            </a:pPr>
            <a:r>
              <a:rPr lang="en-US" sz="1200" b="1" dirty="0" smtClean="0">
                <a:latin typeface="Arial" pitchFamily="127" charset="0"/>
              </a:rPr>
              <a:t>Toxic stress response </a:t>
            </a:r>
            <a:r>
              <a:rPr lang="en-US" sz="1200" dirty="0" smtClean="0">
                <a:latin typeface="Arial" pitchFamily="127" charset="0"/>
              </a:rPr>
              <a:t>can occur when a child experiences strong, frequent, and/or prolonged adversity—such as physical or emotional abuse, chronic neglect, caregiver substance abuse or mental illness, exposure to violence, and/or the accumulated burdens of family economic hardship—without adequate adult support. This kind of prolonged activation of the stress response systems can disrupt the development of brain architecture and other organ systems, and increase the risk for stress-related disease and cognitive impairment, well into the adult years.</a:t>
            </a:r>
          </a:p>
          <a:p>
            <a:endParaRPr lang="en-US" dirty="0" smtClean="0">
              <a:latin typeface="Times New Roman" charset="0"/>
              <a:ea typeface="ＭＳ Ｐゴシック" charset="0"/>
              <a:cs typeface="ＭＳ Ｐゴシック" charset="0"/>
            </a:endParaRPr>
          </a:p>
          <a:p>
            <a:r>
              <a:rPr lang="en-US" dirty="0" smtClean="0">
                <a:latin typeface="Times New Roman" charset="0"/>
                <a:ea typeface="ＭＳ Ｐゴシック" charset="0"/>
                <a:cs typeface="ＭＳ Ｐゴシック" charset="0"/>
              </a:rPr>
              <a:t>This</a:t>
            </a:r>
            <a:r>
              <a:rPr lang="en-US" baseline="0" dirty="0" smtClean="0">
                <a:latin typeface="Times New Roman" charset="0"/>
                <a:ea typeface="ＭＳ Ｐゴシック" charset="0"/>
                <a:cs typeface="ＭＳ Ｐゴシック" charset="0"/>
              </a:rPr>
              <a:t> kinds of SDOH, Adversity and Toxic Stress really get under your skin and lead to alternation in the way in which our genetic code is read, our hormonal axis functions and the degree of inflammation in our bodies. All of which profoundly and directly leads to poor health outcomes. </a:t>
            </a:r>
            <a:endParaRPr lang="en-US" dirty="0" smtClean="0">
              <a:latin typeface="Times New Roman"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99BE65-D3E8-B546-A44B-9B166C1B8D5A}" type="slidenum">
              <a:rPr lang="en-US" smtClean="0"/>
              <a:pPr/>
              <a:t>30</a:t>
            </a:fld>
            <a:endParaRPr lang="en-US"/>
          </a:p>
        </p:txBody>
      </p:sp>
    </p:spTree>
    <p:extLst>
      <p:ext uri="{BB962C8B-B14F-4D97-AF65-F5344CB8AC3E}">
        <p14:creationId xmlns:p14="http://schemas.microsoft.com/office/powerpoint/2010/main" val="2520197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50C82B-69ED-4BA8-94F4-B2DCDC803271}" type="slidenum">
              <a:rPr lang="en-US" smtClean="0"/>
              <a:pPr>
                <a:defRPr/>
              </a:pPr>
              <a:t>31</a:t>
            </a:fld>
            <a:endParaRPr lang="en-US"/>
          </a:p>
        </p:txBody>
      </p:sp>
    </p:spTree>
    <p:extLst>
      <p:ext uri="{BB962C8B-B14F-4D97-AF65-F5344CB8AC3E}">
        <p14:creationId xmlns:p14="http://schemas.microsoft.com/office/powerpoint/2010/main" val="3215849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ea typeface="ＭＳ Ｐゴシック" pitchFamily="34" charset="-128"/>
              </a:rPr>
              <a:t>At </a:t>
            </a:r>
            <a:r>
              <a:rPr lang="en-US" i="1" baseline="0" dirty="0" smtClean="0">
                <a:ea typeface="ＭＳ Ｐゴシック" pitchFamily="34" charset="-128"/>
              </a:rPr>
              <a:t> UCSF </a:t>
            </a:r>
            <a:r>
              <a:rPr lang="en-US" i="1" baseline="0" dirty="0" err="1" smtClean="0">
                <a:ea typeface="ＭＳ Ｐゴシック" pitchFamily="34" charset="-128"/>
              </a:rPr>
              <a:t>Benioff</a:t>
            </a:r>
            <a:r>
              <a:rPr lang="en-US" i="1" baseline="0" dirty="0" smtClean="0">
                <a:ea typeface="ＭＳ Ｐゴシック" pitchFamily="34" charset="-128"/>
              </a:rPr>
              <a:t> Children’ s </a:t>
            </a:r>
            <a:r>
              <a:rPr lang="en-US" i="1" baseline="0" dirty="0" err="1" smtClean="0">
                <a:ea typeface="ＭＳ Ｐゴシック" pitchFamily="34" charset="-128"/>
              </a:rPr>
              <a:t>Hosptial</a:t>
            </a:r>
            <a:r>
              <a:rPr lang="en-US" i="1" baseline="0" dirty="0" smtClean="0">
                <a:ea typeface="ＭＳ Ｐゴシック" pitchFamily="34" charset="-128"/>
              </a:rPr>
              <a:t> Oakland we  that</a:t>
            </a:r>
          </a:p>
          <a:p>
            <a:pPr marL="171450" indent="-171450">
              <a:buFont typeface="Arial" pitchFamily="34" charset="0"/>
              <a:buChar char="•"/>
            </a:pPr>
            <a:r>
              <a:rPr lang="en-US" dirty="0" smtClean="0">
                <a:ea typeface="ＭＳ Ｐゴシック" pitchFamily="34" charset="-128"/>
              </a:rPr>
              <a:t>Health is more than healthcare</a:t>
            </a:r>
          </a:p>
          <a:p>
            <a:pPr marL="171450" indent="-171450">
              <a:buFont typeface="Arial" pitchFamily="34" charset="0"/>
              <a:buChar char="•"/>
            </a:pPr>
            <a:r>
              <a:rPr lang="en-US" dirty="0" smtClean="0">
                <a:ea typeface="ＭＳ Ｐゴシック" pitchFamily="34" charset="-128"/>
              </a:rPr>
              <a:t>Health is tied to the distribution of resources</a:t>
            </a:r>
          </a:p>
          <a:p>
            <a:pPr marL="171450" indent="-171450">
              <a:buFont typeface="Arial" pitchFamily="34" charset="0"/>
              <a:buChar char="•"/>
            </a:pPr>
            <a:r>
              <a:rPr lang="en-US" dirty="0" smtClean="0">
                <a:ea typeface="ＭＳ Ｐゴシック" pitchFamily="34" charset="-128"/>
              </a:rPr>
              <a:t>Poverty and economic and political inequality</a:t>
            </a:r>
            <a:r>
              <a:rPr lang="en-US" baseline="0" dirty="0" smtClean="0">
                <a:ea typeface="ＭＳ Ｐゴシック" pitchFamily="34" charset="-128"/>
              </a:rPr>
              <a:t> lead to poor health outcomes</a:t>
            </a:r>
            <a:endParaRPr lang="en-US" dirty="0" smtClean="0">
              <a:ea typeface="ＭＳ Ｐゴシック" pitchFamily="34" charset="-128"/>
            </a:endParaRPr>
          </a:p>
          <a:p>
            <a:pPr marL="171450" indent="-171450">
              <a:buFont typeface="Arial" pitchFamily="34" charset="0"/>
              <a:buChar char="•"/>
            </a:pPr>
            <a:r>
              <a:rPr lang="en-US" dirty="0" smtClean="0">
                <a:ea typeface="ＭＳ Ｐゴシック" pitchFamily="34" charset="-128"/>
              </a:rPr>
              <a:t>The choices that</a:t>
            </a:r>
            <a:r>
              <a:rPr lang="en-US" baseline="0" dirty="0" smtClean="0">
                <a:ea typeface="ＭＳ Ｐゴシック" pitchFamily="34" charset="-128"/>
              </a:rPr>
              <a:t> our children’s (our patients’) </a:t>
            </a:r>
            <a:r>
              <a:rPr lang="en-US" dirty="0" smtClean="0">
                <a:ea typeface="ＭＳ Ｐゴシック" pitchFamily="34" charset="-128"/>
              </a:rPr>
              <a:t>make are shaped by the choices</a:t>
            </a:r>
            <a:r>
              <a:rPr lang="en-US" baseline="0" dirty="0" smtClean="0">
                <a:ea typeface="ＭＳ Ｐゴシック" pitchFamily="34" charset="-128"/>
              </a:rPr>
              <a:t> that they have</a:t>
            </a:r>
          </a:p>
          <a:p>
            <a:pPr marL="171450" indent="-171450">
              <a:buFont typeface="Arial" pitchFamily="34" charset="0"/>
              <a:buChar char="•"/>
            </a:pPr>
            <a:r>
              <a:rPr lang="en-US" baseline="0" dirty="0" smtClean="0">
                <a:ea typeface="ＭＳ Ｐゴシック" pitchFamily="34" charset="-128"/>
              </a:rPr>
              <a:t>In the face of adversity we see </a:t>
            </a:r>
            <a:r>
              <a:rPr lang="en-US" baseline="0" dirty="0" err="1" smtClean="0">
                <a:ea typeface="ＭＳ Ｐゴシック" pitchFamily="34" charset="-128"/>
              </a:rPr>
              <a:t>resilence</a:t>
            </a:r>
            <a:endParaRPr lang="en-US" dirty="0"/>
          </a:p>
        </p:txBody>
      </p:sp>
      <p:sp>
        <p:nvSpPr>
          <p:cNvPr id="4" name="Slide Number Placeholder 3"/>
          <p:cNvSpPr>
            <a:spLocks noGrp="1"/>
          </p:cNvSpPr>
          <p:nvPr>
            <p:ph type="sldNum" sz="quarter" idx="10"/>
          </p:nvPr>
        </p:nvSpPr>
        <p:spPr/>
        <p:txBody>
          <a:bodyPr/>
          <a:lstStyle/>
          <a:p>
            <a:fld id="{7ADBEFC0-D1FA-1B4C-B06B-E17C410628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Placeholder 2"/>
          <p:cNvSpPr>
            <a:spLocks noGrp="1" noRot="1" noChangeAspect="1"/>
          </p:cNvSpPr>
          <p:nvPr>
            <p:ph type="sldImg"/>
          </p:nvPr>
        </p:nvSpPr>
        <p:spPr bwMode="auto">
          <a:xfrm>
            <a:off x="1074738" y="706438"/>
            <a:ext cx="4708525" cy="3532187"/>
          </a:xfrm>
          <a:noFill/>
          <a:ln>
            <a:solidFill>
              <a:srgbClr val="000000"/>
            </a:solidFill>
            <a:miter lim="800000"/>
            <a:headEnd/>
            <a:tailEnd/>
          </a:ln>
        </p:spPr>
      </p:sp>
      <p:sp>
        <p:nvSpPr>
          <p:cNvPr id="25602" name="Placeholder 3"/>
          <p:cNvSpPr>
            <a:spLocks noGrp="1"/>
          </p:cNvSpPr>
          <p:nvPr>
            <p:ph type="body" idx="1"/>
          </p:nvPr>
        </p:nvSpPr>
        <p:spPr bwMode="auto">
          <a:noFill/>
        </p:spPr>
        <p:txBody>
          <a:bodyPr/>
          <a:lstStyle/>
          <a:p>
            <a:pPr eaLnBrk="1" hangingPunct="1">
              <a:spcBef>
                <a:spcPct val="0"/>
              </a:spcBef>
            </a:pPr>
            <a:r>
              <a:rPr lang="en-US" sz="2400" dirty="0" smtClean="0">
                <a:latin typeface="Arial" pitchFamily="127" charset="0"/>
              </a:rPr>
              <a:t>This</a:t>
            </a:r>
            <a:r>
              <a:rPr lang="en-US" sz="2400" baseline="0" dirty="0" smtClean="0">
                <a:latin typeface="Arial" pitchFamily="127" charset="0"/>
              </a:rPr>
              <a:t> is the National Interview Study that looked at parents perception of their children’s health. What the researchers found was that parental </a:t>
            </a:r>
            <a:r>
              <a:rPr lang="en-US" sz="2400" baseline="0" dirty="0" err="1" smtClean="0">
                <a:latin typeface="Arial" pitchFamily="127" charset="0"/>
              </a:rPr>
              <a:t>persception</a:t>
            </a:r>
            <a:r>
              <a:rPr lang="en-US" sz="2400" baseline="0" dirty="0" smtClean="0">
                <a:latin typeface="Arial" pitchFamily="127" charset="0"/>
              </a:rPr>
              <a:t> was directly linked to SES. The wealthy the parent, the better they reported their </a:t>
            </a:r>
            <a:r>
              <a:rPr lang="en-US" sz="2400" baseline="0" dirty="0" err="1" smtClean="0">
                <a:latin typeface="Arial" pitchFamily="127" charset="0"/>
              </a:rPr>
              <a:t>childs</a:t>
            </a:r>
            <a:r>
              <a:rPr lang="en-US" sz="2400" baseline="0" dirty="0" smtClean="0">
                <a:latin typeface="Arial" pitchFamily="127" charset="0"/>
              </a:rPr>
              <a:t> health status and the poorer the parent the worse was the reported child health. </a:t>
            </a:r>
            <a:endParaRPr lang="en-US" sz="2400" dirty="0">
              <a:latin typeface="Arial" pitchFamily="127"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xfrm>
            <a:off x="1074738" y="706438"/>
            <a:ext cx="4708525" cy="3532187"/>
          </a:xfrm>
          <a:noFill/>
          <a:ln>
            <a:solidFill>
              <a:srgbClr val="000000"/>
            </a:solidFill>
            <a:miter lim="800000"/>
            <a:headEnd/>
            <a:tailEnd/>
          </a:ln>
        </p:spPr>
      </p:sp>
      <p:sp>
        <p:nvSpPr>
          <p:cNvPr id="27650" name="Notes Placeholder 2"/>
          <p:cNvSpPr>
            <a:spLocks noGrp="1"/>
          </p:cNvSpPr>
          <p:nvPr>
            <p:ph type="body" idx="1"/>
          </p:nvPr>
        </p:nvSpPr>
        <p:spPr bwMode="auto">
          <a:noFill/>
        </p:spPr>
        <p:txBody>
          <a:bodyPr/>
          <a:lstStyle/>
          <a:p>
            <a:pPr eaLnBrk="1" hangingPunct="1">
              <a:spcBef>
                <a:spcPct val="0"/>
              </a:spcBef>
            </a:pPr>
            <a:endParaRPr lang="en-US" sz="2400" dirty="0" smtClean="0">
              <a:latin typeface="Arial" pitchFamily="127" charset="0"/>
            </a:endParaRPr>
          </a:p>
          <a:p>
            <a:pPr eaLnBrk="1" hangingPunct="1">
              <a:spcBef>
                <a:spcPct val="0"/>
              </a:spcBef>
            </a:pPr>
            <a:r>
              <a:rPr lang="en-US" sz="2400" dirty="0" smtClean="0">
                <a:latin typeface="Arial" pitchFamily="127" charset="0"/>
              </a:rPr>
              <a:t>Let’s look at life expectancy</a:t>
            </a:r>
            <a:r>
              <a:rPr lang="en-US" sz="2400" baseline="0" dirty="0" smtClean="0">
                <a:latin typeface="Arial" pitchFamily="127" charset="0"/>
              </a:rPr>
              <a:t> across this county. Life </a:t>
            </a:r>
            <a:r>
              <a:rPr lang="en-US" sz="2400" dirty="0" smtClean="0">
                <a:latin typeface="Arial" pitchFamily="127" charset="0"/>
              </a:rPr>
              <a:t>expectancy tends to be shorter in the states where 30% or more residents live in poverty area, mainly across the south. </a:t>
            </a:r>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0A934D-E0F7-4E09-9F6F-71CA02CB0F34}" type="slidenum">
              <a:rPr lang="en-US">
                <a:ea typeface="ＭＳ Ｐゴシック" pitchFamily="127" charset="-128"/>
                <a:cs typeface="ＭＳ Ｐゴシック" pitchFamily="127" charset="-128"/>
              </a:rPr>
              <a:pPr fontAlgn="base">
                <a:spcBef>
                  <a:spcPct val="0"/>
                </a:spcBef>
                <a:spcAft>
                  <a:spcPct val="0"/>
                </a:spcAft>
                <a:defRPr/>
              </a:pPr>
              <a:t>6</a:t>
            </a:fld>
            <a:endParaRPr lang="en-US">
              <a:ea typeface="ＭＳ Ｐゴシック" pitchFamily="127" charset="-128"/>
              <a:cs typeface="ＭＳ Ｐゴシック" pitchFamily="127"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074738" y="706438"/>
            <a:ext cx="4708525" cy="3532187"/>
          </a:xfrm>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marL="223838" indent="-223838" eaLnBrk="1" hangingPunct="1">
              <a:spcBef>
                <a:spcPct val="0"/>
              </a:spcBef>
              <a:buFontTx/>
              <a:buChar char="•"/>
            </a:pPr>
            <a:endParaRPr lang="en-US" sz="2400" dirty="0" smtClean="0">
              <a:latin typeface="Arial" pitchFamily="127" charset="0"/>
            </a:endParaRPr>
          </a:p>
          <a:p>
            <a:pPr marL="223838" indent="-223838" eaLnBrk="1" hangingPunct="1">
              <a:spcBef>
                <a:spcPct val="0"/>
              </a:spcBef>
              <a:buFontTx/>
              <a:buChar char="•"/>
            </a:pPr>
            <a:r>
              <a:rPr lang="en-US" sz="2400" dirty="0" smtClean="0">
                <a:latin typeface="Arial" pitchFamily="127" charset="0"/>
              </a:rPr>
              <a:t>If we zoom into Oakland, you can see how just a few miles distance can greatly impact life chances.  </a:t>
            </a:r>
          </a:p>
          <a:p>
            <a:pPr marL="223838" indent="-223838" eaLnBrk="1" hangingPunct="1">
              <a:spcBef>
                <a:spcPct val="0"/>
              </a:spcBef>
              <a:buFontTx/>
              <a:buChar char="•"/>
            </a:pPr>
            <a:endParaRPr lang="en-US" sz="2400" dirty="0" smtClean="0">
              <a:latin typeface="Arial" pitchFamily="127" charset="0"/>
            </a:endParaRPr>
          </a:p>
          <a:p>
            <a:pPr marL="223838" indent="-223838" eaLnBrk="1" hangingPunct="1">
              <a:spcBef>
                <a:spcPct val="0"/>
              </a:spcBef>
              <a:buFontTx/>
              <a:buChar char="•"/>
            </a:pPr>
            <a:r>
              <a:rPr lang="en-US" sz="2400" dirty="0" smtClean="0">
                <a:latin typeface="Arial" pitchFamily="127" charset="0"/>
              </a:rPr>
              <a:t>People living in the Northwest Hills can expect to live one decade or more longer than people living in West Oakland, Elmhurst, or Central East Oakland.</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DF53149-82AC-4363-8ED1-1915C35AE33A}" type="slidenum">
              <a:rPr lang="en-US">
                <a:ea typeface="ＭＳ Ｐゴシック" pitchFamily="127" charset="-128"/>
                <a:cs typeface="ＭＳ Ｐゴシック" pitchFamily="127" charset="-128"/>
              </a:rPr>
              <a:pPr fontAlgn="base">
                <a:spcBef>
                  <a:spcPct val="0"/>
                </a:spcBef>
                <a:spcAft>
                  <a:spcPct val="0"/>
                </a:spcAft>
                <a:defRPr/>
              </a:pPr>
              <a:t>7</a:t>
            </a:fld>
            <a:endParaRPr lang="en-US">
              <a:ea typeface="ＭＳ Ｐゴシック" pitchFamily="127" charset="-128"/>
              <a:cs typeface="ＭＳ Ｐゴシック" pitchFamily="127"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xfrm>
            <a:off x="1074738" y="706438"/>
            <a:ext cx="4708525" cy="3532187"/>
          </a:xfrm>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marL="223838" indent="-223838" eaLnBrk="1" hangingPunct="1">
              <a:spcBef>
                <a:spcPct val="0"/>
              </a:spcBef>
              <a:buFontTx/>
              <a:buChar char="•"/>
            </a:pPr>
            <a:r>
              <a:rPr lang="en-US" sz="2400" dirty="0" smtClean="0">
                <a:latin typeface="Arial" pitchFamily="127" charset="0"/>
              </a:rPr>
              <a:t>We</a:t>
            </a:r>
            <a:r>
              <a:rPr lang="en-US" sz="2400" baseline="0" dirty="0" smtClean="0">
                <a:latin typeface="Arial" pitchFamily="127" charset="0"/>
              </a:rPr>
              <a:t> </a:t>
            </a:r>
            <a:r>
              <a:rPr lang="en-US" sz="2400" dirty="0" smtClean="0">
                <a:latin typeface="Arial" pitchFamily="127" charset="0"/>
              </a:rPr>
              <a:t>see even more disparate differences in life chances depending on place and race. </a:t>
            </a:r>
          </a:p>
          <a:p>
            <a:pPr marL="223838" indent="-223838" eaLnBrk="1" hangingPunct="1">
              <a:spcBef>
                <a:spcPct val="0"/>
              </a:spcBef>
            </a:pPr>
            <a:r>
              <a:rPr lang="en-US" sz="2400" dirty="0" smtClean="0">
                <a:latin typeface="Arial" pitchFamily="127" charset="0"/>
              </a:rPr>
              <a:t> </a:t>
            </a:r>
          </a:p>
          <a:p>
            <a:pPr marL="223838" indent="-223838" eaLnBrk="1" hangingPunct="1">
              <a:spcBef>
                <a:spcPct val="0"/>
              </a:spcBef>
              <a:buFontTx/>
              <a:buChar char="•"/>
            </a:pPr>
            <a:r>
              <a:rPr lang="en-US" sz="2400" dirty="0" smtClean="0">
                <a:latin typeface="Arial" pitchFamily="127" charset="0"/>
              </a:rPr>
              <a:t>Compared to a White child born in the affluent Oakland Hills, an African American child born in West Oakland can expect to live 14 fewer years.</a:t>
            </a:r>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62F33A-95C3-4944-9B89-4FE4E9DBE789}" type="slidenum">
              <a:rPr lang="en-US">
                <a:ea typeface="ＭＳ Ｐゴシック" pitchFamily="127" charset="-128"/>
                <a:cs typeface="ＭＳ Ｐゴシック" pitchFamily="127" charset="-128"/>
              </a:rPr>
              <a:pPr fontAlgn="base">
                <a:spcBef>
                  <a:spcPct val="0"/>
                </a:spcBef>
                <a:spcAft>
                  <a:spcPct val="0"/>
                </a:spcAft>
                <a:defRPr/>
              </a:pPr>
              <a:t>8</a:t>
            </a:fld>
            <a:endParaRPr lang="en-US">
              <a:ea typeface="ＭＳ Ｐゴシック" pitchFamily="127" charset="-128"/>
              <a:cs typeface="ＭＳ Ｐゴシック" pitchFamily="127"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xfrm>
            <a:off x="1074738" y="706438"/>
            <a:ext cx="4708525" cy="3532187"/>
          </a:xfrm>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marL="220663" indent="-220663" eaLnBrk="1" hangingPunct="1">
              <a:spcBef>
                <a:spcPct val="0"/>
              </a:spcBef>
              <a:buFontTx/>
              <a:buChar char="•"/>
            </a:pPr>
            <a:r>
              <a:rPr lang="en-US" sz="2400" smtClean="0">
                <a:latin typeface="Arial" pitchFamily="127" charset="0"/>
              </a:rPr>
              <a:t>There are differences in opportunities for health and exposure to health risks that accumulate over the life course.</a:t>
            </a:r>
          </a:p>
          <a:p>
            <a:pPr marL="220663" indent="-220663" eaLnBrk="1" hangingPunct="1">
              <a:spcBef>
                <a:spcPct val="0"/>
              </a:spcBef>
              <a:buFontTx/>
              <a:buChar char="•"/>
            </a:pPr>
            <a:endParaRPr lang="en-US" sz="2400" smtClean="0">
              <a:latin typeface="Arial" pitchFamily="127" charset="0"/>
            </a:endParaRPr>
          </a:p>
          <a:p>
            <a:pPr marL="220663" indent="-220663" eaLnBrk="1" hangingPunct="1">
              <a:spcBef>
                <a:spcPct val="0"/>
              </a:spcBef>
              <a:buFontTx/>
              <a:buChar char="•"/>
            </a:pPr>
            <a:r>
              <a:rPr lang="en-US" sz="2400" smtClean="0">
                <a:latin typeface="Arial" pitchFamily="127" charset="0"/>
              </a:rPr>
              <a:t>Compared to a White child in the affluent Oakland Hills, an African American child born in West Oakland is…</a:t>
            </a:r>
          </a:p>
          <a:p>
            <a:pPr marL="668338" lvl="1" indent="-220663" eaLnBrk="1" hangingPunct="1">
              <a:spcBef>
                <a:spcPct val="0"/>
              </a:spcBef>
              <a:buFontTx/>
              <a:buChar char="•"/>
            </a:pPr>
            <a:r>
              <a:rPr lang="en-US" sz="2400" smtClean="0">
                <a:latin typeface="Arial" pitchFamily="127" charset="0"/>
                <a:cs typeface="ＭＳ Ｐゴシック" pitchFamily="127" charset="-128"/>
              </a:rPr>
              <a:t>2 times more likely to be born low birth weight and 12 times less likely to have a mother who had the opportunity to graduate from college</a:t>
            </a:r>
          </a:p>
          <a:p>
            <a:pPr marL="668338" lvl="1" indent="-220663" eaLnBrk="1" hangingPunct="1">
              <a:spcBef>
                <a:spcPct val="0"/>
              </a:spcBef>
              <a:buFontTx/>
              <a:buChar char="•"/>
            </a:pPr>
            <a:r>
              <a:rPr lang="en-US" sz="2400" smtClean="0">
                <a:latin typeface="Arial" pitchFamily="127" charset="0"/>
                <a:cs typeface="ＭＳ Ｐゴシック" pitchFamily="127" charset="-128"/>
              </a:rPr>
              <a:t>As a child, 13 times more likely to live in poverty and 4 times less likely to read at grade level</a:t>
            </a:r>
          </a:p>
          <a:p>
            <a:pPr marL="668338" lvl="1" indent="-220663" eaLnBrk="1" hangingPunct="1">
              <a:spcBef>
                <a:spcPct val="0"/>
              </a:spcBef>
              <a:buFontTx/>
              <a:buChar char="•"/>
            </a:pPr>
            <a:r>
              <a:rPr lang="en-US" sz="2400" smtClean="0">
                <a:latin typeface="Arial" pitchFamily="127" charset="0"/>
                <a:cs typeface="ＭＳ Ｐゴシック" pitchFamily="127" charset="-128"/>
              </a:rPr>
              <a:t>And as an adult, 5 times more likely to be unemployed and 3 times more likely to die of stroke.</a:t>
            </a:r>
          </a:p>
          <a:p>
            <a:pPr marL="220663" indent="-220663" eaLnBrk="1" hangingPunct="1">
              <a:spcBef>
                <a:spcPct val="0"/>
              </a:spcBef>
            </a:pPr>
            <a:r>
              <a:rPr lang="en-US" sz="2400" smtClean="0">
                <a:latin typeface="Arial" pitchFamily="127" charset="0"/>
              </a:rPr>
              <a:t> </a:t>
            </a:r>
          </a:p>
          <a:p>
            <a:pPr marL="220663" indent="-220663" eaLnBrk="1" hangingPunct="1">
              <a:spcBef>
                <a:spcPct val="0"/>
              </a:spcBef>
              <a:buFontTx/>
              <a:buChar char="•"/>
            </a:pPr>
            <a:r>
              <a:rPr lang="en-US" sz="2400" smtClean="0">
                <a:latin typeface="Arial" pitchFamily="127" charset="0"/>
              </a:rPr>
              <a:t>Over the life course, increased risks such as these have a cumulative impact of 14 years difference in life expectancy.</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C7E02-4A03-4704-89E9-E9086BCB763F}" type="slidenum">
              <a:rPr lang="en-US">
                <a:ea typeface="ＭＳ Ｐゴシック" pitchFamily="127" charset="-128"/>
                <a:cs typeface="ＭＳ Ｐゴシック" pitchFamily="127" charset="-128"/>
              </a:rPr>
              <a:pPr fontAlgn="base">
                <a:spcBef>
                  <a:spcPct val="0"/>
                </a:spcBef>
                <a:spcAft>
                  <a:spcPct val="0"/>
                </a:spcAft>
                <a:defRPr/>
              </a:pPr>
              <a:t>9</a:t>
            </a:fld>
            <a:endParaRPr lang="en-US">
              <a:ea typeface="ＭＳ Ｐゴシック" pitchFamily="127" charset="-128"/>
              <a:cs typeface="ＭＳ Ｐゴシック" pitchFamily="12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CBDDC68-E6CD-4D17-B13A-16181ED5FDB1}" type="datetime1">
              <a:rPr lang="en-US" smtClean="0"/>
              <a:t>10/9/2014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1BC405-59FE-4C38-8E81-70AB1B6C4962}" type="slidenum">
              <a:rPr lang="en-US" smtClean="0"/>
              <a:pPr>
                <a:defRPr/>
              </a:pPr>
              <a:t>‹#›</a:t>
            </a:fld>
            <a:endParaRPr lang="en-US"/>
          </a:p>
        </p:txBody>
      </p:sp>
    </p:spTree>
    <p:extLst>
      <p:ext uri="{BB962C8B-B14F-4D97-AF65-F5344CB8AC3E}">
        <p14:creationId xmlns:p14="http://schemas.microsoft.com/office/powerpoint/2010/main" val="3392560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687E015-8A7F-4A32-A585-CBEA2466491F}" type="datetime1">
              <a:rPr lang="en-US" smtClean="0"/>
              <a:t>10/9/2014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A065949-43D1-4AF5-B49B-B82771746775}" type="slidenum">
              <a:rPr lang="en-US" smtClean="0"/>
              <a:pPr>
                <a:defRPr/>
              </a:pPr>
              <a:t>‹#›</a:t>
            </a:fld>
            <a:endParaRPr lang="en-US"/>
          </a:p>
        </p:txBody>
      </p:sp>
    </p:spTree>
    <p:extLst>
      <p:ext uri="{BB962C8B-B14F-4D97-AF65-F5344CB8AC3E}">
        <p14:creationId xmlns:p14="http://schemas.microsoft.com/office/powerpoint/2010/main" val="172282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B36B6AC-2D73-41DB-8881-D5AC223FC575}" type="datetime1">
              <a:rPr lang="en-US" smtClean="0"/>
              <a:t>10/9/2014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EA78E05-4F46-460F-B986-D8EBEFB00BEF}" type="slidenum">
              <a:rPr lang="en-US" smtClean="0"/>
              <a:pPr>
                <a:defRPr/>
              </a:pPr>
              <a:t>‹#›</a:t>
            </a:fld>
            <a:endParaRPr lang="en-US"/>
          </a:p>
        </p:txBody>
      </p:sp>
    </p:spTree>
    <p:extLst>
      <p:ext uri="{BB962C8B-B14F-4D97-AF65-F5344CB8AC3E}">
        <p14:creationId xmlns:p14="http://schemas.microsoft.com/office/powerpoint/2010/main" val="427563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3" y="2130520"/>
            <a:ext cx="7772977" cy="1469371"/>
          </a:xfrm>
        </p:spPr>
        <p:txBody>
          <a:bodyPr/>
          <a:lstStyle/>
          <a:p>
            <a:r>
              <a:rPr lang="en-US"/>
              <a:t>Click to edit Master title style</a:t>
            </a:r>
          </a:p>
        </p:txBody>
      </p:sp>
      <p:sp>
        <p:nvSpPr>
          <p:cNvPr id="3" name="Subtitle 2"/>
          <p:cNvSpPr>
            <a:spLocks noGrp="1"/>
          </p:cNvSpPr>
          <p:nvPr>
            <p:ph type="subTitle" idx="1"/>
          </p:nvPr>
        </p:nvSpPr>
        <p:spPr>
          <a:xfrm>
            <a:off x="1371024" y="3885640"/>
            <a:ext cx="6401955" cy="1753721"/>
          </a:xfrm>
        </p:spPr>
        <p:txBody>
          <a:bodyPr/>
          <a:lstStyle>
            <a:lvl1pPr marL="0" indent="0" algn="ctr">
              <a:buNone/>
              <a:defRPr/>
            </a:lvl1pPr>
            <a:lvl2pPr marL="410243" indent="0" algn="ctr">
              <a:buNone/>
              <a:defRPr/>
            </a:lvl2pPr>
            <a:lvl3pPr marL="820487" indent="0" algn="ctr">
              <a:buNone/>
              <a:defRPr/>
            </a:lvl3pPr>
            <a:lvl4pPr marL="1230730" indent="0" algn="ctr">
              <a:buNone/>
              <a:defRPr/>
            </a:lvl4pPr>
            <a:lvl5pPr marL="1640973" indent="0" algn="ctr">
              <a:buNone/>
              <a:defRPr/>
            </a:lvl5pPr>
            <a:lvl6pPr marL="2051216" indent="0" algn="ctr">
              <a:buNone/>
              <a:defRPr/>
            </a:lvl6pPr>
            <a:lvl7pPr marL="2461461" indent="0" algn="ctr">
              <a:buNone/>
              <a:defRPr/>
            </a:lvl7pPr>
            <a:lvl8pPr marL="2871703" indent="0" algn="ctr">
              <a:buNone/>
              <a:defRPr/>
            </a:lvl8pPr>
            <a:lvl9pPr marL="3281946" indent="0" algn="ctr">
              <a:buNone/>
              <a:defRPr/>
            </a:lvl9pPr>
          </a:lstStyle>
          <a:p>
            <a:r>
              <a:rPr lang="en-US"/>
              <a:t>Click to edit Master subtitle style</a:t>
            </a:r>
          </a:p>
        </p:txBody>
      </p:sp>
    </p:spTree>
    <p:extLst>
      <p:ext uri="{BB962C8B-B14F-4D97-AF65-F5344CB8AC3E}">
        <p14:creationId xmlns:p14="http://schemas.microsoft.com/office/powerpoint/2010/main" val="219072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7967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6" y="4406713"/>
            <a:ext cx="7771534" cy="136291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3036" y="2906526"/>
            <a:ext cx="7771534" cy="1500187"/>
          </a:xfrm>
        </p:spPr>
        <p:txBody>
          <a:bodyPr anchor="b"/>
          <a:lstStyle>
            <a:lvl1pPr marL="0" indent="0">
              <a:buNone/>
              <a:defRPr sz="1800"/>
            </a:lvl1pPr>
            <a:lvl2pPr marL="410243" indent="0">
              <a:buNone/>
              <a:defRPr sz="1600"/>
            </a:lvl2pPr>
            <a:lvl3pPr marL="820487" indent="0">
              <a:buNone/>
              <a:defRPr sz="1400"/>
            </a:lvl3pPr>
            <a:lvl4pPr marL="1230730" indent="0">
              <a:buNone/>
              <a:defRPr sz="1300"/>
            </a:lvl4pPr>
            <a:lvl5pPr marL="1640973" indent="0">
              <a:buNone/>
              <a:defRPr sz="1300"/>
            </a:lvl5pPr>
            <a:lvl6pPr marL="2051216" indent="0">
              <a:buNone/>
              <a:defRPr sz="1300"/>
            </a:lvl6pPr>
            <a:lvl7pPr marL="2461461" indent="0">
              <a:buNone/>
              <a:defRPr sz="1300"/>
            </a:lvl7pPr>
            <a:lvl8pPr marL="2871703" indent="0">
              <a:buNone/>
              <a:defRPr sz="1300"/>
            </a:lvl8pPr>
            <a:lvl9pPr marL="3281946" indent="0">
              <a:buNone/>
              <a:defRPr sz="1300"/>
            </a:lvl9pPr>
          </a:lstStyle>
          <a:p>
            <a:pPr lvl="0"/>
            <a:r>
              <a:rPr lang="en-US"/>
              <a:t>Click to edit Master text styles</a:t>
            </a:r>
          </a:p>
        </p:txBody>
      </p:sp>
    </p:spTree>
    <p:extLst>
      <p:ext uri="{BB962C8B-B14F-4D97-AF65-F5344CB8AC3E}">
        <p14:creationId xmlns:p14="http://schemas.microsoft.com/office/powerpoint/2010/main" val="247812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514" y="1980640"/>
            <a:ext cx="3817215" cy="41153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980640"/>
            <a:ext cx="3817216" cy="41153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4492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4544"/>
            <a:ext cx="822902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89" y="2175344"/>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4" y="1535206"/>
            <a:ext cx="4040909" cy="640136"/>
          </a:xfrm>
        </p:spPr>
        <p:txBody>
          <a:bodyPr anchor="b"/>
          <a:lstStyle>
            <a:lvl1pPr marL="0" indent="0">
              <a:buNone/>
              <a:defRPr sz="2200" b="1"/>
            </a:lvl1pPr>
            <a:lvl2pPr marL="410243" indent="0">
              <a:buNone/>
              <a:defRPr sz="1800" b="1"/>
            </a:lvl2pPr>
            <a:lvl3pPr marL="820487" indent="0">
              <a:buNone/>
              <a:defRPr sz="1600" b="1"/>
            </a:lvl3pPr>
            <a:lvl4pPr marL="1230730" indent="0">
              <a:buNone/>
              <a:defRPr sz="1400" b="1"/>
            </a:lvl4pPr>
            <a:lvl5pPr marL="1640973" indent="0">
              <a:buNone/>
              <a:defRPr sz="1400" b="1"/>
            </a:lvl5pPr>
            <a:lvl6pPr marL="2051216" indent="0">
              <a:buNone/>
              <a:defRPr sz="1400" b="1"/>
            </a:lvl6pPr>
            <a:lvl7pPr marL="2461461" indent="0">
              <a:buNone/>
              <a:defRPr sz="1400" b="1"/>
            </a:lvl7pPr>
            <a:lvl8pPr marL="2871703" indent="0">
              <a:buNone/>
              <a:defRPr sz="1400" b="1"/>
            </a:lvl8pPr>
            <a:lvl9pPr marL="328194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604" y="2175344"/>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9806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1168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85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90" y="273144"/>
            <a:ext cx="3007591" cy="116261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90" y="1435755"/>
            <a:ext cx="3007591" cy="4691062"/>
          </a:xfrm>
        </p:spPr>
        <p:txBody>
          <a:bodyPr/>
          <a:lstStyle>
            <a:lvl1pPr marL="0" indent="0">
              <a:buNone/>
              <a:defRPr sz="1300"/>
            </a:lvl1pPr>
            <a:lvl2pPr marL="410243" indent="0">
              <a:buNone/>
              <a:defRPr sz="1100"/>
            </a:lvl2pPr>
            <a:lvl3pPr marL="820487" indent="0">
              <a:buNone/>
              <a:defRPr sz="900"/>
            </a:lvl3pPr>
            <a:lvl4pPr marL="1230730" indent="0">
              <a:buNone/>
              <a:defRPr sz="800"/>
            </a:lvl4pPr>
            <a:lvl5pPr marL="1640973" indent="0">
              <a:buNone/>
              <a:defRPr sz="800"/>
            </a:lvl5pPr>
            <a:lvl6pPr marL="2051216" indent="0">
              <a:buNone/>
              <a:defRPr sz="800"/>
            </a:lvl6pPr>
            <a:lvl7pPr marL="2461461" indent="0">
              <a:buNone/>
              <a:defRPr sz="800"/>
            </a:lvl7pPr>
            <a:lvl8pPr marL="2871703" indent="0">
              <a:buNone/>
              <a:defRPr sz="800"/>
            </a:lvl8pPr>
            <a:lvl9pPr marL="3281946" indent="0">
              <a:buNone/>
              <a:defRPr sz="800"/>
            </a:lvl9pPr>
          </a:lstStyle>
          <a:p>
            <a:pPr lvl="0"/>
            <a:r>
              <a:rPr lang="en-US"/>
              <a:t>Click to edit Master text styles</a:t>
            </a:r>
          </a:p>
        </p:txBody>
      </p:sp>
    </p:spTree>
    <p:extLst>
      <p:ext uri="{BB962C8B-B14F-4D97-AF65-F5344CB8AC3E}">
        <p14:creationId xmlns:p14="http://schemas.microsoft.com/office/powerpoint/2010/main" val="110174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23CF573-106B-4F06-9D2B-3A2922D0D3D0}" type="datetime1">
              <a:rPr lang="en-US" smtClean="0"/>
              <a:t>10/9/2014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FE1E9B4-F3D5-4DD0-9459-18DED086F597}" type="slidenum">
              <a:rPr lang="en-US" smtClean="0"/>
              <a:pPr>
                <a:defRPr/>
              </a:pPr>
              <a:t>‹#›</a:t>
            </a:fld>
            <a:endParaRPr lang="en-US"/>
          </a:p>
        </p:txBody>
      </p:sp>
    </p:spTree>
    <p:extLst>
      <p:ext uri="{BB962C8B-B14F-4D97-AF65-F5344CB8AC3E}">
        <p14:creationId xmlns:p14="http://schemas.microsoft.com/office/powerpoint/2010/main" val="429496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3" y="4800322"/>
            <a:ext cx="5486977" cy="567297"/>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433" y="612122"/>
            <a:ext cx="5486977" cy="4115360"/>
          </a:xfrm>
        </p:spPr>
        <p:txBody>
          <a:bodyPr/>
          <a:lstStyle>
            <a:lvl1pPr marL="0" indent="0">
              <a:buNone/>
              <a:defRPr sz="2900"/>
            </a:lvl1pPr>
            <a:lvl2pPr marL="410243" indent="0">
              <a:buNone/>
              <a:defRPr sz="2500"/>
            </a:lvl2pPr>
            <a:lvl3pPr marL="820487" indent="0">
              <a:buNone/>
              <a:defRPr sz="2200"/>
            </a:lvl3pPr>
            <a:lvl4pPr marL="1230730" indent="0">
              <a:buNone/>
              <a:defRPr sz="1800"/>
            </a:lvl4pPr>
            <a:lvl5pPr marL="1640973" indent="0">
              <a:buNone/>
              <a:defRPr sz="1800"/>
            </a:lvl5pPr>
            <a:lvl6pPr marL="2051216" indent="0">
              <a:buNone/>
              <a:defRPr sz="1800"/>
            </a:lvl6pPr>
            <a:lvl7pPr marL="2461461" indent="0">
              <a:buNone/>
              <a:defRPr sz="1800"/>
            </a:lvl7pPr>
            <a:lvl8pPr marL="2871703" indent="0">
              <a:buNone/>
              <a:defRPr sz="1800"/>
            </a:lvl8pPr>
            <a:lvl9pPr marL="3281946" indent="0">
              <a:buNone/>
              <a:defRPr sz="1800"/>
            </a:lvl9pPr>
          </a:lstStyle>
          <a:p>
            <a:pPr lvl="0"/>
            <a:endParaRPr lang="en-US" noProof="0" smtClean="0"/>
          </a:p>
        </p:txBody>
      </p:sp>
      <p:sp>
        <p:nvSpPr>
          <p:cNvPr id="4" name="Text Placeholder 3"/>
          <p:cNvSpPr>
            <a:spLocks noGrp="1"/>
          </p:cNvSpPr>
          <p:nvPr>
            <p:ph type="body" sz="half" idx="2"/>
          </p:nvPr>
        </p:nvSpPr>
        <p:spPr>
          <a:xfrm>
            <a:off x="1792433" y="5367618"/>
            <a:ext cx="5486977" cy="804022"/>
          </a:xfrm>
        </p:spPr>
        <p:txBody>
          <a:bodyPr/>
          <a:lstStyle>
            <a:lvl1pPr marL="0" indent="0">
              <a:buNone/>
              <a:defRPr sz="1300"/>
            </a:lvl1pPr>
            <a:lvl2pPr marL="410243" indent="0">
              <a:buNone/>
              <a:defRPr sz="1100"/>
            </a:lvl2pPr>
            <a:lvl3pPr marL="820487" indent="0">
              <a:buNone/>
              <a:defRPr sz="900"/>
            </a:lvl3pPr>
            <a:lvl4pPr marL="1230730" indent="0">
              <a:buNone/>
              <a:defRPr sz="800"/>
            </a:lvl4pPr>
            <a:lvl5pPr marL="1640973" indent="0">
              <a:buNone/>
              <a:defRPr sz="800"/>
            </a:lvl5pPr>
            <a:lvl6pPr marL="2051216" indent="0">
              <a:buNone/>
              <a:defRPr sz="800"/>
            </a:lvl6pPr>
            <a:lvl7pPr marL="2461461" indent="0">
              <a:buNone/>
              <a:defRPr sz="800"/>
            </a:lvl7pPr>
            <a:lvl8pPr marL="2871703" indent="0">
              <a:buNone/>
              <a:defRPr sz="800"/>
            </a:lvl8pPr>
            <a:lvl9pPr marL="3281946" indent="0">
              <a:buNone/>
              <a:defRPr sz="800"/>
            </a:lvl9pPr>
          </a:lstStyle>
          <a:p>
            <a:pPr lvl="0"/>
            <a:r>
              <a:rPr lang="en-US"/>
              <a:t>Click to edit Master text styles</a:t>
            </a:r>
          </a:p>
        </p:txBody>
      </p:sp>
    </p:spTree>
    <p:extLst>
      <p:ext uri="{BB962C8B-B14F-4D97-AF65-F5344CB8AC3E}">
        <p14:creationId xmlns:p14="http://schemas.microsoft.com/office/powerpoint/2010/main" val="31821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1691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968" y="609321"/>
            <a:ext cx="1942523" cy="54866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513" y="609321"/>
            <a:ext cx="5691909" cy="54866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5356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2" y="2130519"/>
            <a:ext cx="7772977" cy="1469371"/>
          </a:xfrm>
        </p:spPr>
        <p:txBody>
          <a:bodyPr/>
          <a:lstStyle/>
          <a:p>
            <a:r>
              <a:rPr lang="en-US"/>
              <a:t>Click to edit Master title style</a:t>
            </a:r>
          </a:p>
        </p:txBody>
      </p:sp>
      <p:sp>
        <p:nvSpPr>
          <p:cNvPr id="3" name="Subtitle 2"/>
          <p:cNvSpPr>
            <a:spLocks noGrp="1"/>
          </p:cNvSpPr>
          <p:nvPr>
            <p:ph type="subTitle" idx="1"/>
          </p:nvPr>
        </p:nvSpPr>
        <p:spPr>
          <a:xfrm>
            <a:off x="1371023" y="3885640"/>
            <a:ext cx="6401955" cy="1753721"/>
          </a:xfrm>
        </p:spPr>
        <p:txBody>
          <a:bodyPr/>
          <a:lstStyle>
            <a:lvl1pPr marL="0" indent="0" algn="ctr">
              <a:buNone/>
              <a:defRPr/>
            </a:lvl1pPr>
            <a:lvl2pPr marL="410291" indent="0" algn="ctr">
              <a:buNone/>
              <a:defRPr/>
            </a:lvl2pPr>
            <a:lvl3pPr marL="820583" indent="0" algn="ctr">
              <a:buNone/>
              <a:defRPr/>
            </a:lvl3pPr>
            <a:lvl4pPr marL="1230874" indent="0" algn="ctr">
              <a:buNone/>
              <a:defRPr/>
            </a:lvl4pPr>
            <a:lvl5pPr marL="1641165" indent="0" algn="ctr">
              <a:buNone/>
              <a:defRPr/>
            </a:lvl5pPr>
            <a:lvl6pPr marL="2051456" indent="0" algn="ctr">
              <a:buNone/>
              <a:defRPr/>
            </a:lvl6pPr>
            <a:lvl7pPr marL="2461748" indent="0" algn="ctr">
              <a:buNone/>
              <a:defRPr/>
            </a:lvl7pPr>
            <a:lvl8pPr marL="2872039" indent="0" algn="ctr">
              <a:buNone/>
              <a:defRPr/>
            </a:lvl8pPr>
            <a:lvl9pPr marL="3282330" indent="0" algn="ctr">
              <a:buNone/>
              <a:defRPr/>
            </a:lvl9pPr>
          </a:lstStyle>
          <a:p>
            <a:r>
              <a:rPr lang="en-US"/>
              <a:t>Click to edit Master subtitle style</a:t>
            </a:r>
          </a:p>
        </p:txBody>
      </p:sp>
    </p:spTree>
    <p:extLst>
      <p:ext uri="{BB962C8B-B14F-4D97-AF65-F5344CB8AC3E}">
        <p14:creationId xmlns:p14="http://schemas.microsoft.com/office/powerpoint/2010/main" val="37416396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4775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a:t>Click to edit Master text styles</a:t>
            </a:r>
          </a:p>
        </p:txBody>
      </p:sp>
    </p:spTree>
    <p:extLst>
      <p:ext uri="{BB962C8B-B14F-4D97-AF65-F5344CB8AC3E}">
        <p14:creationId xmlns:p14="http://schemas.microsoft.com/office/powerpoint/2010/main" val="4078327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513" y="1980640"/>
            <a:ext cx="3817215" cy="41153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273" y="1980640"/>
            <a:ext cx="3817216" cy="4115360"/>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9659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44577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3470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211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9B97C11-11C4-43FC-8FDC-E9DA55CE84D6}" type="datetime1">
              <a:rPr lang="en-US" smtClean="0"/>
              <a:t>10/9/2014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AA3E50-E6AD-434B-A79D-3C1025199D07}" type="slidenum">
              <a:rPr lang="en-US" smtClean="0"/>
              <a:pPr>
                <a:defRPr/>
              </a:pPr>
              <a:t>‹#›</a:t>
            </a:fld>
            <a:endParaRPr lang="en-US"/>
          </a:p>
        </p:txBody>
      </p:sp>
    </p:spTree>
    <p:extLst>
      <p:ext uri="{BB962C8B-B14F-4D97-AF65-F5344CB8AC3E}">
        <p14:creationId xmlns:p14="http://schemas.microsoft.com/office/powerpoint/2010/main" val="1608876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Tree>
    <p:extLst>
      <p:ext uri="{BB962C8B-B14F-4D97-AF65-F5344CB8AC3E}">
        <p14:creationId xmlns:p14="http://schemas.microsoft.com/office/powerpoint/2010/main" val="699979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smtClean="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a:t>Click to edit Master text styles</a:t>
            </a:r>
          </a:p>
        </p:txBody>
      </p:sp>
    </p:spTree>
    <p:extLst>
      <p:ext uri="{BB962C8B-B14F-4D97-AF65-F5344CB8AC3E}">
        <p14:creationId xmlns:p14="http://schemas.microsoft.com/office/powerpoint/2010/main" val="9429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13458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967" y="609321"/>
            <a:ext cx="1942523" cy="54866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512" y="609321"/>
            <a:ext cx="5691909" cy="54866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5567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0A742ED-DA12-40FC-912B-32A13A6E4D66}" type="datetime1">
              <a:rPr lang="en-US" smtClean="0"/>
              <a:t>10/9/2014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A244677-2CC2-4D4A-9294-1CCCEC6AC32B}" type="slidenum">
              <a:rPr lang="en-US" smtClean="0"/>
              <a:pPr>
                <a:defRPr/>
              </a:pPr>
              <a:t>‹#›</a:t>
            </a:fld>
            <a:endParaRPr lang="en-US"/>
          </a:p>
        </p:txBody>
      </p:sp>
    </p:spTree>
    <p:extLst>
      <p:ext uri="{BB962C8B-B14F-4D97-AF65-F5344CB8AC3E}">
        <p14:creationId xmlns:p14="http://schemas.microsoft.com/office/powerpoint/2010/main" val="311418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62F8C2AD-9948-4834-8DAC-15D85A899D3E}" type="datetime1">
              <a:rPr lang="en-US" smtClean="0"/>
              <a:t>10/9/2014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D43AD3B-F7C1-42B9-B47F-9B3F690123EE}" type="slidenum">
              <a:rPr lang="en-US" smtClean="0"/>
              <a:pPr>
                <a:defRPr/>
              </a:pPr>
              <a:t>‹#›</a:t>
            </a:fld>
            <a:endParaRPr lang="en-US"/>
          </a:p>
        </p:txBody>
      </p:sp>
    </p:spTree>
    <p:extLst>
      <p:ext uri="{BB962C8B-B14F-4D97-AF65-F5344CB8AC3E}">
        <p14:creationId xmlns:p14="http://schemas.microsoft.com/office/powerpoint/2010/main" val="1201333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6B5CB659-98E1-46D2-BCD7-ABBBBCEBE897}" type="datetime1">
              <a:rPr lang="en-US" smtClean="0"/>
              <a:t>10/9/2014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FAE72EB-46A5-427F-AE4F-E281883D971D}" type="slidenum">
              <a:rPr lang="en-US" smtClean="0"/>
              <a:pPr>
                <a:defRPr/>
              </a:pPr>
              <a:t>‹#›</a:t>
            </a:fld>
            <a:endParaRPr lang="en-US"/>
          </a:p>
        </p:txBody>
      </p:sp>
    </p:spTree>
    <p:extLst>
      <p:ext uri="{BB962C8B-B14F-4D97-AF65-F5344CB8AC3E}">
        <p14:creationId xmlns:p14="http://schemas.microsoft.com/office/powerpoint/2010/main" val="18718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56C91EA-D24D-49E5-99B8-07E1460D33F9}" type="datetime1">
              <a:rPr lang="en-US" smtClean="0"/>
              <a:t>10/9/2014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7855EEE-837B-450C-8075-D37EEB92DA32}" type="slidenum">
              <a:rPr lang="en-US" smtClean="0"/>
              <a:pPr>
                <a:defRPr/>
              </a:pPr>
              <a:t>‹#›</a:t>
            </a:fld>
            <a:endParaRPr lang="en-US"/>
          </a:p>
        </p:txBody>
      </p:sp>
    </p:spTree>
    <p:extLst>
      <p:ext uri="{BB962C8B-B14F-4D97-AF65-F5344CB8AC3E}">
        <p14:creationId xmlns:p14="http://schemas.microsoft.com/office/powerpoint/2010/main" val="229558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2B72204-0EE6-4FFE-932E-477BA615B9DA}" type="datetime1">
              <a:rPr lang="en-US" smtClean="0"/>
              <a:t>10/9/2014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9F084A4-1B06-4CC0-BFBC-E5C96181CE94}" type="slidenum">
              <a:rPr lang="en-US" smtClean="0"/>
              <a:pPr>
                <a:defRPr/>
              </a:pPr>
              <a:t>‹#›</a:t>
            </a:fld>
            <a:endParaRPr lang="en-US"/>
          </a:p>
        </p:txBody>
      </p:sp>
    </p:spTree>
    <p:extLst>
      <p:ext uri="{BB962C8B-B14F-4D97-AF65-F5344CB8AC3E}">
        <p14:creationId xmlns:p14="http://schemas.microsoft.com/office/powerpoint/2010/main" val="1810919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49EE42C-73C0-4B80-BAC5-B4C0AC3BD3D9}" type="datetime1">
              <a:rPr lang="en-US" smtClean="0"/>
              <a:t>10/9/2014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AB0EAF-00E5-4F96-9EF0-61E6D4F78B15}" type="slidenum">
              <a:rPr lang="en-US" smtClean="0"/>
              <a:pPr>
                <a:defRPr/>
              </a:pPr>
              <a:t>‹#›</a:t>
            </a:fld>
            <a:endParaRPr lang="en-US"/>
          </a:p>
        </p:txBody>
      </p:sp>
    </p:spTree>
    <p:extLst>
      <p:ext uri="{BB962C8B-B14F-4D97-AF65-F5344CB8AC3E}">
        <p14:creationId xmlns:p14="http://schemas.microsoft.com/office/powerpoint/2010/main" val="159607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pPr>
              <a:defRPr/>
            </a:pPr>
            <a:fld id="{0D765302-5D69-4657-81B0-3E6E9E4E4041}" type="datetime1">
              <a:rPr lang="en-US" smtClean="0"/>
              <a:t>10/9/2014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pPr>
              <a:defRPr/>
            </a:pPr>
            <a:fld id="{7CA3158C-8476-4BB9-9A53-FD39ABAC915D}" type="slidenum">
              <a:rPr lang="en-US" smtClean="0"/>
              <a:pPr>
                <a:defRPr/>
              </a:pPr>
              <a:t>‹#›</a:t>
            </a:fld>
            <a:endParaRPr lang="en-US"/>
          </a:p>
        </p:txBody>
      </p:sp>
      <p:pic>
        <p:nvPicPr>
          <p:cNvPr id="7" name="Picture 6"/>
          <p:cNvPicPr>
            <a:picLocks noChangeAspect="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4114800" y="6477000"/>
            <a:ext cx="731838" cy="204788"/>
          </a:xfrm>
          <a:prstGeom prst="rect">
            <a:avLst/>
          </a:prstGeom>
          <a:noFill/>
          <a:ln w="9525">
            <a:noFill/>
            <a:miter lim="800000"/>
            <a:headEnd/>
            <a:tailEnd/>
          </a:ln>
        </p:spPr>
      </p:pic>
    </p:spTree>
    <p:extLst>
      <p:ext uri="{BB962C8B-B14F-4D97-AF65-F5344CB8AC3E}">
        <p14:creationId xmlns:p14="http://schemas.microsoft.com/office/powerpoint/2010/main" val="34073256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o-header2014.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9144000" cy="443753"/>
          </a:xfrm>
          <a:prstGeom prst="rect">
            <a:avLst/>
          </a:prstGeom>
        </p:spPr>
      </p:pic>
      <p:sp>
        <p:nvSpPr>
          <p:cNvPr id="1026" name="Rectangle 2"/>
          <p:cNvSpPr>
            <a:spLocks noGrp="1" noChangeArrowheads="1"/>
          </p:cNvSpPr>
          <p:nvPr>
            <p:ph type="title"/>
          </p:nvPr>
        </p:nvSpPr>
        <p:spPr bwMode="auto">
          <a:xfrm>
            <a:off x="685513" y="609320"/>
            <a:ext cx="77729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8" tIns="45709" rIns="91418" bIns="4570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513" y="1980640"/>
            <a:ext cx="7772977" cy="41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8" tIns="45709" rIns="91418"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37"/>
          <p:cNvSpPr>
            <a:spLocks noChangeArrowheads="1"/>
          </p:cNvSpPr>
          <p:nvPr/>
        </p:nvSpPr>
        <p:spPr bwMode="auto">
          <a:xfrm>
            <a:off x="8301183" y="134470"/>
            <a:ext cx="692727"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48" tIns="41025" rIns="82048" bIns="41025"/>
          <a:lstStyle/>
          <a:p>
            <a:pPr algn="r" eaLnBrk="0" hangingPunct="0"/>
            <a:fld id="{39D5ADDE-2A03-BE44-8D3F-DF02FAF9E7DE}" type="slidenum">
              <a:rPr lang="en-US" sz="900">
                <a:solidFill>
                  <a:srgbClr val="FFFFFF"/>
                </a:solidFill>
                <a:latin typeface="Arial" charset="0"/>
                <a:ea typeface="ＭＳ Ｐゴシック" charset="0"/>
              </a:rPr>
              <a:pPr algn="r" eaLnBrk="0" hangingPunct="0"/>
              <a:t>‹#›</a:t>
            </a:fld>
            <a:endParaRPr lang="en-US" sz="900"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24018470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501"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defTabSz="914501" rtl="0" eaLnBrk="0" fontAlgn="base" hangingPunct="0">
        <a:spcBef>
          <a:spcPct val="0"/>
        </a:spcBef>
        <a:spcAft>
          <a:spcPct val="0"/>
        </a:spcAft>
        <a:defRPr sz="4400">
          <a:solidFill>
            <a:schemeClr val="tx2"/>
          </a:solidFill>
          <a:latin typeface="Times New Roman" charset="-52"/>
          <a:ea typeface="ＭＳ Ｐゴシック" charset="-128"/>
          <a:cs typeface="ＭＳ Ｐゴシック" charset="-128"/>
        </a:defRPr>
      </a:lvl2pPr>
      <a:lvl3pPr algn="ctr" defTabSz="914501" rtl="0" eaLnBrk="0" fontAlgn="base" hangingPunct="0">
        <a:spcBef>
          <a:spcPct val="0"/>
        </a:spcBef>
        <a:spcAft>
          <a:spcPct val="0"/>
        </a:spcAft>
        <a:defRPr sz="4400">
          <a:solidFill>
            <a:schemeClr val="tx2"/>
          </a:solidFill>
          <a:latin typeface="Times New Roman" charset="-52"/>
          <a:ea typeface="ＭＳ Ｐゴシック" charset="-128"/>
          <a:cs typeface="ＭＳ Ｐゴシック" charset="-128"/>
        </a:defRPr>
      </a:lvl3pPr>
      <a:lvl4pPr algn="ctr" defTabSz="914501" rtl="0" eaLnBrk="0" fontAlgn="base" hangingPunct="0">
        <a:spcBef>
          <a:spcPct val="0"/>
        </a:spcBef>
        <a:spcAft>
          <a:spcPct val="0"/>
        </a:spcAft>
        <a:defRPr sz="4400">
          <a:solidFill>
            <a:schemeClr val="tx2"/>
          </a:solidFill>
          <a:latin typeface="Times New Roman" charset="-52"/>
          <a:ea typeface="ＭＳ Ｐゴシック" charset="-128"/>
          <a:cs typeface="ＭＳ Ｐゴシック" charset="-128"/>
        </a:defRPr>
      </a:lvl4pPr>
      <a:lvl5pPr algn="ctr" defTabSz="914501" rtl="0" eaLnBrk="0" fontAlgn="base" hangingPunct="0">
        <a:spcBef>
          <a:spcPct val="0"/>
        </a:spcBef>
        <a:spcAft>
          <a:spcPct val="0"/>
        </a:spcAft>
        <a:defRPr sz="4400">
          <a:solidFill>
            <a:schemeClr val="tx2"/>
          </a:solidFill>
          <a:latin typeface="Times New Roman" charset="-52"/>
          <a:ea typeface="ＭＳ Ｐゴシック" charset="-128"/>
          <a:cs typeface="ＭＳ Ｐゴシック" charset="-128"/>
        </a:defRPr>
      </a:lvl5pPr>
      <a:lvl6pPr marL="410243" algn="ctr" defTabSz="914501" rtl="0" eaLnBrk="0" fontAlgn="base" hangingPunct="0">
        <a:spcBef>
          <a:spcPct val="0"/>
        </a:spcBef>
        <a:spcAft>
          <a:spcPct val="0"/>
        </a:spcAft>
        <a:defRPr sz="4400">
          <a:solidFill>
            <a:schemeClr val="tx2"/>
          </a:solidFill>
          <a:latin typeface="Times New Roman" charset="-52"/>
        </a:defRPr>
      </a:lvl6pPr>
      <a:lvl7pPr marL="820487" algn="ctr" defTabSz="914501" rtl="0" eaLnBrk="0" fontAlgn="base" hangingPunct="0">
        <a:spcBef>
          <a:spcPct val="0"/>
        </a:spcBef>
        <a:spcAft>
          <a:spcPct val="0"/>
        </a:spcAft>
        <a:defRPr sz="4400">
          <a:solidFill>
            <a:schemeClr val="tx2"/>
          </a:solidFill>
          <a:latin typeface="Times New Roman" charset="-52"/>
        </a:defRPr>
      </a:lvl7pPr>
      <a:lvl8pPr marL="1230730" algn="ctr" defTabSz="914501" rtl="0" eaLnBrk="0" fontAlgn="base" hangingPunct="0">
        <a:spcBef>
          <a:spcPct val="0"/>
        </a:spcBef>
        <a:spcAft>
          <a:spcPct val="0"/>
        </a:spcAft>
        <a:defRPr sz="4400">
          <a:solidFill>
            <a:schemeClr val="tx2"/>
          </a:solidFill>
          <a:latin typeface="Times New Roman" charset="-52"/>
        </a:defRPr>
      </a:lvl8pPr>
      <a:lvl9pPr marL="1640973" algn="ctr" defTabSz="914501" rtl="0" eaLnBrk="0" fontAlgn="base" hangingPunct="0">
        <a:spcBef>
          <a:spcPct val="0"/>
        </a:spcBef>
        <a:spcAft>
          <a:spcPct val="0"/>
        </a:spcAft>
        <a:defRPr sz="4400">
          <a:solidFill>
            <a:schemeClr val="tx2"/>
          </a:solidFill>
          <a:latin typeface="Times New Roman" charset="-52"/>
        </a:defRPr>
      </a:lvl9pPr>
    </p:titleStyle>
    <p:bodyStyle>
      <a:lvl1pPr marL="307682" indent="-307682" algn="l" defTabSz="914501" rtl="0" eaLnBrk="0" fontAlgn="base" hangingPunct="0">
        <a:spcBef>
          <a:spcPct val="0"/>
        </a:spcBef>
        <a:spcAft>
          <a:spcPct val="35000"/>
        </a:spcAft>
        <a:buChar char="•"/>
        <a:defRPr sz="1200">
          <a:solidFill>
            <a:schemeClr val="tx1"/>
          </a:solidFill>
          <a:latin typeface="+mn-lt"/>
          <a:ea typeface="ＭＳ Ｐゴシック" charset="-128"/>
          <a:cs typeface="ＭＳ Ｐゴシック" charset="-128"/>
        </a:defRPr>
      </a:lvl1pPr>
      <a:lvl2pPr marL="153841" indent="-152417" algn="l" defTabSz="914501" rtl="0" eaLnBrk="0" fontAlgn="base" hangingPunct="0">
        <a:spcBef>
          <a:spcPct val="0"/>
        </a:spcBef>
        <a:spcAft>
          <a:spcPct val="35000"/>
        </a:spcAft>
        <a:buChar char="•"/>
        <a:defRPr sz="1200">
          <a:solidFill>
            <a:schemeClr val="tx1"/>
          </a:solidFill>
          <a:latin typeface="+mn-lt"/>
          <a:ea typeface="ＭＳ Ｐゴシック" charset="-128"/>
        </a:defRPr>
      </a:lvl2pPr>
      <a:lvl3pPr marL="307682" indent="-152417" algn="l" defTabSz="914501" rtl="0" eaLnBrk="0" fontAlgn="base" hangingPunct="0">
        <a:spcBef>
          <a:spcPct val="0"/>
        </a:spcBef>
        <a:spcAft>
          <a:spcPct val="35000"/>
        </a:spcAft>
        <a:buChar char="–"/>
        <a:defRPr sz="1200">
          <a:solidFill>
            <a:schemeClr val="tx1"/>
          </a:solidFill>
          <a:latin typeface="+mn-lt"/>
          <a:ea typeface="ＭＳ Ｐゴシック" charset="-128"/>
        </a:defRPr>
      </a:lvl3pPr>
      <a:lvl4pPr marL="508531" indent="-199424" algn="l" defTabSz="914501" rtl="0" eaLnBrk="0" fontAlgn="base" hangingPunct="0">
        <a:spcBef>
          <a:spcPct val="0"/>
        </a:spcBef>
        <a:spcAft>
          <a:spcPct val="35000"/>
        </a:spcAft>
        <a:buChar char="–"/>
        <a:defRPr sz="1200">
          <a:solidFill>
            <a:schemeClr val="tx1"/>
          </a:solidFill>
          <a:latin typeface="+mn-lt"/>
          <a:ea typeface="ＭＳ Ｐゴシック" charset="-128"/>
        </a:defRPr>
      </a:lvl4pPr>
      <a:lvl5pPr marL="666645" indent="-156690" algn="l" defTabSz="914501" rtl="0" eaLnBrk="0" fontAlgn="base" hangingPunct="0">
        <a:spcBef>
          <a:spcPct val="0"/>
        </a:spcBef>
        <a:spcAft>
          <a:spcPct val="35000"/>
        </a:spcAft>
        <a:buChar char="–"/>
        <a:defRPr sz="1200">
          <a:solidFill>
            <a:schemeClr val="tx1"/>
          </a:solidFill>
          <a:latin typeface="+mn-lt"/>
          <a:ea typeface="ＭＳ Ｐゴシック" charset="-128"/>
        </a:defRPr>
      </a:lvl5pPr>
      <a:lvl6pPr marL="1076889" indent="-156690" algn="l" defTabSz="914501" rtl="0" eaLnBrk="0" fontAlgn="base" hangingPunct="0">
        <a:spcBef>
          <a:spcPct val="0"/>
        </a:spcBef>
        <a:spcAft>
          <a:spcPct val="35000"/>
        </a:spcAft>
        <a:buChar char="–"/>
        <a:defRPr sz="1200">
          <a:solidFill>
            <a:schemeClr val="tx1"/>
          </a:solidFill>
          <a:latin typeface="+mn-lt"/>
          <a:ea typeface="ＭＳ Ｐゴシック" charset="-128"/>
        </a:defRPr>
      </a:lvl6pPr>
      <a:lvl7pPr marL="1487132" indent="-156690" algn="l" defTabSz="914501" rtl="0" eaLnBrk="0" fontAlgn="base" hangingPunct="0">
        <a:spcBef>
          <a:spcPct val="0"/>
        </a:spcBef>
        <a:spcAft>
          <a:spcPct val="35000"/>
        </a:spcAft>
        <a:buChar char="–"/>
        <a:defRPr sz="1200">
          <a:solidFill>
            <a:schemeClr val="tx1"/>
          </a:solidFill>
          <a:latin typeface="+mn-lt"/>
          <a:ea typeface="ＭＳ Ｐゴシック" charset="-128"/>
        </a:defRPr>
      </a:lvl7pPr>
      <a:lvl8pPr marL="1897376" indent="-156690" algn="l" defTabSz="914501" rtl="0" eaLnBrk="0" fontAlgn="base" hangingPunct="0">
        <a:spcBef>
          <a:spcPct val="0"/>
        </a:spcBef>
        <a:spcAft>
          <a:spcPct val="35000"/>
        </a:spcAft>
        <a:buChar char="–"/>
        <a:defRPr sz="1200">
          <a:solidFill>
            <a:schemeClr val="tx1"/>
          </a:solidFill>
          <a:latin typeface="+mn-lt"/>
          <a:ea typeface="ＭＳ Ｐゴシック" charset="-128"/>
        </a:defRPr>
      </a:lvl8pPr>
      <a:lvl9pPr marL="2307618" indent="-156690" algn="l" defTabSz="914501" rtl="0" eaLnBrk="0" fontAlgn="base" hangingPunct="0">
        <a:spcBef>
          <a:spcPct val="0"/>
        </a:spcBef>
        <a:spcAft>
          <a:spcPct val="35000"/>
        </a:spcAft>
        <a:buChar char="–"/>
        <a:defRPr sz="1200">
          <a:solidFill>
            <a:schemeClr val="tx1"/>
          </a:solidFill>
          <a:latin typeface="+mn-lt"/>
          <a:ea typeface="ＭＳ Ｐゴシック" charset="-128"/>
        </a:defRPr>
      </a:lvl9pPr>
    </p:bodyStyle>
    <p:otherStyle>
      <a:defPPr>
        <a:defRPr lang="en-US"/>
      </a:defPPr>
      <a:lvl1pPr marL="0" algn="l" defTabSz="410243" rtl="0" eaLnBrk="1" latinLnBrk="0" hangingPunct="1">
        <a:defRPr sz="1600" kern="1200">
          <a:solidFill>
            <a:schemeClr val="tx1"/>
          </a:solidFill>
          <a:latin typeface="+mn-lt"/>
          <a:ea typeface="+mn-ea"/>
          <a:cs typeface="+mn-cs"/>
        </a:defRPr>
      </a:lvl1pPr>
      <a:lvl2pPr marL="410243" algn="l" defTabSz="410243" rtl="0" eaLnBrk="1" latinLnBrk="0" hangingPunct="1">
        <a:defRPr sz="1600" kern="1200">
          <a:solidFill>
            <a:schemeClr val="tx1"/>
          </a:solidFill>
          <a:latin typeface="+mn-lt"/>
          <a:ea typeface="+mn-ea"/>
          <a:cs typeface="+mn-cs"/>
        </a:defRPr>
      </a:lvl2pPr>
      <a:lvl3pPr marL="820487" algn="l" defTabSz="410243" rtl="0" eaLnBrk="1" latinLnBrk="0" hangingPunct="1">
        <a:defRPr sz="1600" kern="1200">
          <a:solidFill>
            <a:schemeClr val="tx1"/>
          </a:solidFill>
          <a:latin typeface="+mn-lt"/>
          <a:ea typeface="+mn-ea"/>
          <a:cs typeface="+mn-cs"/>
        </a:defRPr>
      </a:lvl3pPr>
      <a:lvl4pPr marL="1230730" algn="l" defTabSz="410243" rtl="0" eaLnBrk="1" latinLnBrk="0" hangingPunct="1">
        <a:defRPr sz="1600" kern="1200">
          <a:solidFill>
            <a:schemeClr val="tx1"/>
          </a:solidFill>
          <a:latin typeface="+mn-lt"/>
          <a:ea typeface="+mn-ea"/>
          <a:cs typeface="+mn-cs"/>
        </a:defRPr>
      </a:lvl4pPr>
      <a:lvl5pPr marL="1640973" algn="l" defTabSz="410243" rtl="0" eaLnBrk="1" latinLnBrk="0" hangingPunct="1">
        <a:defRPr sz="1600" kern="1200">
          <a:solidFill>
            <a:schemeClr val="tx1"/>
          </a:solidFill>
          <a:latin typeface="+mn-lt"/>
          <a:ea typeface="+mn-ea"/>
          <a:cs typeface="+mn-cs"/>
        </a:defRPr>
      </a:lvl5pPr>
      <a:lvl6pPr marL="2051216" algn="l" defTabSz="410243" rtl="0" eaLnBrk="1" latinLnBrk="0" hangingPunct="1">
        <a:defRPr sz="1600" kern="1200">
          <a:solidFill>
            <a:schemeClr val="tx1"/>
          </a:solidFill>
          <a:latin typeface="+mn-lt"/>
          <a:ea typeface="+mn-ea"/>
          <a:cs typeface="+mn-cs"/>
        </a:defRPr>
      </a:lvl6pPr>
      <a:lvl7pPr marL="2461461" algn="l" defTabSz="410243" rtl="0" eaLnBrk="1" latinLnBrk="0" hangingPunct="1">
        <a:defRPr sz="1600" kern="1200">
          <a:solidFill>
            <a:schemeClr val="tx1"/>
          </a:solidFill>
          <a:latin typeface="+mn-lt"/>
          <a:ea typeface="+mn-ea"/>
          <a:cs typeface="+mn-cs"/>
        </a:defRPr>
      </a:lvl7pPr>
      <a:lvl8pPr marL="2871703" algn="l" defTabSz="410243" rtl="0" eaLnBrk="1" latinLnBrk="0" hangingPunct="1">
        <a:defRPr sz="1600" kern="1200">
          <a:solidFill>
            <a:schemeClr val="tx1"/>
          </a:solidFill>
          <a:latin typeface="+mn-lt"/>
          <a:ea typeface="+mn-ea"/>
          <a:cs typeface="+mn-cs"/>
        </a:defRPr>
      </a:lvl8pPr>
      <a:lvl9pPr marL="3281946" algn="l" defTabSz="41024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cho-header2014.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443753"/>
          </a:xfrm>
          <a:prstGeom prst="rect">
            <a:avLst/>
          </a:prstGeom>
        </p:spPr>
      </p:pic>
      <p:sp>
        <p:nvSpPr>
          <p:cNvPr id="1026" name="Rectangle 2"/>
          <p:cNvSpPr>
            <a:spLocks noGrp="1" noChangeArrowheads="1"/>
          </p:cNvSpPr>
          <p:nvPr>
            <p:ph type="title"/>
          </p:nvPr>
        </p:nvSpPr>
        <p:spPr bwMode="auto">
          <a:xfrm>
            <a:off x="685512" y="609320"/>
            <a:ext cx="77729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512" y="1980640"/>
            <a:ext cx="7772977" cy="411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37"/>
          <p:cNvSpPr>
            <a:spLocks noChangeArrowheads="1"/>
          </p:cNvSpPr>
          <p:nvPr/>
        </p:nvSpPr>
        <p:spPr bwMode="auto">
          <a:xfrm>
            <a:off x="8301182" y="134470"/>
            <a:ext cx="692727" cy="40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058" tIns="41029" rIns="82058" bIns="41029"/>
          <a:lstStyle/>
          <a:p>
            <a:pPr algn="r" eaLnBrk="0" hangingPunct="0"/>
            <a:fld id="{39D5ADDE-2A03-BE44-8D3F-DF02FAF9E7DE}" type="slidenum">
              <a:rPr lang="en-US" sz="900">
                <a:solidFill>
                  <a:srgbClr val="FFFFFF"/>
                </a:solidFill>
                <a:latin typeface="Arial" charset="0"/>
                <a:ea typeface="ＭＳ Ｐゴシック" charset="0"/>
              </a:rPr>
              <a:pPr algn="r" eaLnBrk="0" hangingPunct="0"/>
              <a:t>‹#›</a:t>
            </a:fld>
            <a:endParaRPr lang="en-US" sz="900"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1335779359"/>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608"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defTabSz="914608" rtl="0" eaLnBrk="0" fontAlgn="base" hangingPunct="0">
        <a:spcBef>
          <a:spcPct val="0"/>
        </a:spcBef>
        <a:spcAft>
          <a:spcPct val="0"/>
        </a:spcAft>
        <a:defRPr sz="4400">
          <a:solidFill>
            <a:schemeClr val="tx2"/>
          </a:solidFill>
          <a:latin typeface="Times New Roman" charset="-52"/>
          <a:ea typeface="ＭＳ Ｐゴシック" charset="-128"/>
          <a:cs typeface="ＭＳ Ｐゴシック" charset="-128"/>
        </a:defRPr>
      </a:lvl2pPr>
      <a:lvl3pPr algn="ctr" defTabSz="914608" rtl="0" eaLnBrk="0" fontAlgn="base" hangingPunct="0">
        <a:spcBef>
          <a:spcPct val="0"/>
        </a:spcBef>
        <a:spcAft>
          <a:spcPct val="0"/>
        </a:spcAft>
        <a:defRPr sz="4400">
          <a:solidFill>
            <a:schemeClr val="tx2"/>
          </a:solidFill>
          <a:latin typeface="Times New Roman" charset="-52"/>
          <a:ea typeface="ＭＳ Ｐゴシック" charset="-128"/>
          <a:cs typeface="ＭＳ Ｐゴシック" charset="-128"/>
        </a:defRPr>
      </a:lvl3pPr>
      <a:lvl4pPr algn="ctr" defTabSz="914608" rtl="0" eaLnBrk="0" fontAlgn="base" hangingPunct="0">
        <a:spcBef>
          <a:spcPct val="0"/>
        </a:spcBef>
        <a:spcAft>
          <a:spcPct val="0"/>
        </a:spcAft>
        <a:defRPr sz="4400">
          <a:solidFill>
            <a:schemeClr val="tx2"/>
          </a:solidFill>
          <a:latin typeface="Times New Roman" charset="-52"/>
          <a:ea typeface="ＭＳ Ｐゴシック" charset="-128"/>
          <a:cs typeface="ＭＳ Ｐゴシック" charset="-128"/>
        </a:defRPr>
      </a:lvl4pPr>
      <a:lvl5pPr algn="ctr" defTabSz="914608" rtl="0" eaLnBrk="0" fontAlgn="base" hangingPunct="0">
        <a:spcBef>
          <a:spcPct val="0"/>
        </a:spcBef>
        <a:spcAft>
          <a:spcPct val="0"/>
        </a:spcAft>
        <a:defRPr sz="4400">
          <a:solidFill>
            <a:schemeClr val="tx2"/>
          </a:solidFill>
          <a:latin typeface="Times New Roman" charset="-52"/>
          <a:ea typeface="ＭＳ Ｐゴシック" charset="-128"/>
          <a:cs typeface="ＭＳ Ｐゴシック" charset="-128"/>
        </a:defRPr>
      </a:lvl5pPr>
      <a:lvl6pPr marL="410291" algn="ctr" defTabSz="914608" rtl="0" eaLnBrk="0" fontAlgn="base" hangingPunct="0">
        <a:spcBef>
          <a:spcPct val="0"/>
        </a:spcBef>
        <a:spcAft>
          <a:spcPct val="0"/>
        </a:spcAft>
        <a:defRPr sz="4400">
          <a:solidFill>
            <a:schemeClr val="tx2"/>
          </a:solidFill>
          <a:latin typeface="Times New Roman" charset="-52"/>
        </a:defRPr>
      </a:lvl6pPr>
      <a:lvl7pPr marL="820583" algn="ctr" defTabSz="914608" rtl="0" eaLnBrk="0" fontAlgn="base" hangingPunct="0">
        <a:spcBef>
          <a:spcPct val="0"/>
        </a:spcBef>
        <a:spcAft>
          <a:spcPct val="0"/>
        </a:spcAft>
        <a:defRPr sz="4400">
          <a:solidFill>
            <a:schemeClr val="tx2"/>
          </a:solidFill>
          <a:latin typeface="Times New Roman" charset="-52"/>
        </a:defRPr>
      </a:lvl7pPr>
      <a:lvl8pPr marL="1230874" algn="ctr" defTabSz="914608" rtl="0" eaLnBrk="0" fontAlgn="base" hangingPunct="0">
        <a:spcBef>
          <a:spcPct val="0"/>
        </a:spcBef>
        <a:spcAft>
          <a:spcPct val="0"/>
        </a:spcAft>
        <a:defRPr sz="4400">
          <a:solidFill>
            <a:schemeClr val="tx2"/>
          </a:solidFill>
          <a:latin typeface="Times New Roman" charset="-52"/>
        </a:defRPr>
      </a:lvl8pPr>
      <a:lvl9pPr marL="1641165" algn="ctr" defTabSz="914608" rtl="0" eaLnBrk="0" fontAlgn="base" hangingPunct="0">
        <a:spcBef>
          <a:spcPct val="0"/>
        </a:spcBef>
        <a:spcAft>
          <a:spcPct val="0"/>
        </a:spcAft>
        <a:defRPr sz="4400">
          <a:solidFill>
            <a:schemeClr val="tx2"/>
          </a:solidFill>
          <a:latin typeface="Times New Roman" charset="-52"/>
        </a:defRPr>
      </a:lvl9pPr>
    </p:titleStyle>
    <p:bodyStyle>
      <a:lvl1pPr marL="307718" indent="-307718" algn="l" defTabSz="914608" rtl="0" eaLnBrk="0" fontAlgn="base" hangingPunct="0">
        <a:spcBef>
          <a:spcPct val="0"/>
        </a:spcBef>
        <a:spcAft>
          <a:spcPct val="35000"/>
        </a:spcAft>
        <a:buChar char="•"/>
        <a:defRPr sz="1200">
          <a:solidFill>
            <a:schemeClr val="tx1"/>
          </a:solidFill>
          <a:latin typeface="+mn-lt"/>
          <a:ea typeface="ＭＳ Ｐゴシック" charset="-128"/>
          <a:cs typeface="ＭＳ Ｐゴシック" charset="-128"/>
        </a:defRPr>
      </a:lvl1pPr>
      <a:lvl2pPr marL="153859" indent="-152435" algn="l" defTabSz="914608" rtl="0" eaLnBrk="0" fontAlgn="base" hangingPunct="0">
        <a:spcBef>
          <a:spcPct val="0"/>
        </a:spcBef>
        <a:spcAft>
          <a:spcPct val="35000"/>
        </a:spcAft>
        <a:buChar char="•"/>
        <a:defRPr sz="1200">
          <a:solidFill>
            <a:schemeClr val="tx1"/>
          </a:solidFill>
          <a:latin typeface="+mn-lt"/>
          <a:ea typeface="ＭＳ Ｐゴシック" charset="-128"/>
        </a:defRPr>
      </a:lvl2pPr>
      <a:lvl3pPr marL="307718" indent="-152435" algn="l" defTabSz="914608" rtl="0" eaLnBrk="0" fontAlgn="base" hangingPunct="0">
        <a:spcBef>
          <a:spcPct val="0"/>
        </a:spcBef>
        <a:spcAft>
          <a:spcPct val="35000"/>
        </a:spcAft>
        <a:buChar char="–"/>
        <a:defRPr sz="1200">
          <a:solidFill>
            <a:schemeClr val="tx1"/>
          </a:solidFill>
          <a:latin typeface="+mn-lt"/>
          <a:ea typeface="ＭＳ Ｐゴシック" charset="-128"/>
        </a:defRPr>
      </a:lvl3pPr>
      <a:lvl4pPr marL="508591" indent="-199447" algn="l" defTabSz="914608" rtl="0" eaLnBrk="0" fontAlgn="base" hangingPunct="0">
        <a:spcBef>
          <a:spcPct val="0"/>
        </a:spcBef>
        <a:spcAft>
          <a:spcPct val="35000"/>
        </a:spcAft>
        <a:buChar char="–"/>
        <a:defRPr sz="1200">
          <a:solidFill>
            <a:schemeClr val="tx1"/>
          </a:solidFill>
          <a:latin typeface="+mn-lt"/>
          <a:ea typeface="ＭＳ Ｐゴシック" charset="-128"/>
        </a:defRPr>
      </a:lvl4pPr>
      <a:lvl5pPr marL="666723" indent="-156708" algn="l" defTabSz="914608" rtl="0" eaLnBrk="0" fontAlgn="base" hangingPunct="0">
        <a:spcBef>
          <a:spcPct val="0"/>
        </a:spcBef>
        <a:spcAft>
          <a:spcPct val="35000"/>
        </a:spcAft>
        <a:buChar char="–"/>
        <a:defRPr sz="1200">
          <a:solidFill>
            <a:schemeClr val="tx1"/>
          </a:solidFill>
          <a:latin typeface="+mn-lt"/>
          <a:ea typeface="ＭＳ Ｐゴシック" charset="-128"/>
        </a:defRPr>
      </a:lvl5pPr>
      <a:lvl6pPr marL="1077015" indent="-156708" algn="l" defTabSz="914608" rtl="0" eaLnBrk="0" fontAlgn="base" hangingPunct="0">
        <a:spcBef>
          <a:spcPct val="0"/>
        </a:spcBef>
        <a:spcAft>
          <a:spcPct val="35000"/>
        </a:spcAft>
        <a:buChar char="–"/>
        <a:defRPr sz="1200">
          <a:solidFill>
            <a:schemeClr val="tx1"/>
          </a:solidFill>
          <a:latin typeface="+mn-lt"/>
          <a:ea typeface="ＭＳ Ｐゴシック" charset="-128"/>
        </a:defRPr>
      </a:lvl6pPr>
      <a:lvl7pPr marL="1487306" indent="-156708" algn="l" defTabSz="914608" rtl="0" eaLnBrk="0" fontAlgn="base" hangingPunct="0">
        <a:spcBef>
          <a:spcPct val="0"/>
        </a:spcBef>
        <a:spcAft>
          <a:spcPct val="35000"/>
        </a:spcAft>
        <a:buChar char="–"/>
        <a:defRPr sz="1200">
          <a:solidFill>
            <a:schemeClr val="tx1"/>
          </a:solidFill>
          <a:latin typeface="+mn-lt"/>
          <a:ea typeface="ＭＳ Ｐゴシック" charset="-128"/>
        </a:defRPr>
      </a:lvl7pPr>
      <a:lvl8pPr marL="1897597" indent="-156708" algn="l" defTabSz="914608" rtl="0" eaLnBrk="0" fontAlgn="base" hangingPunct="0">
        <a:spcBef>
          <a:spcPct val="0"/>
        </a:spcBef>
        <a:spcAft>
          <a:spcPct val="35000"/>
        </a:spcAft>
        <a:buChar char="–"/>
        <a:defRPr sz="1200">
          <a:solidFill>
            <a:schemeClr val="tx1"/>
          </a:solidFill>
          <a:latin typeface="+mn-lt"/>
          <a:ea typeface="ＭＳ Ｐゴシック" charset="-128"/>
        </a:defRPr>
      </a:lvl8pPr>
      <a:lvl9pPr marL="2307888" indent="-156708" algn="l" defTabSz="914608" rtl="0" eaLnBrk="0" fontAlgn="base" hangingPunct="0">
        <a:spcBef>
          <a:spcPct val="0"/>
        </a:spcBef>
        <a:spcAft>
          <a:spcPct val="35000"/>
        </a:spcAft>
        <a:buChar char="–"/>
        <a:defRPr sz="1200">
          <a:solidFill>
            <a:schemeClr val="tx1"/>
          </a:solidFill>
          <a:latin typeface="+mn-lt"/>
          <a:ea typeface="ＭＳ Ｐゴシック" charset="-128"/>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9.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9.xml"/><Relationship Id="rId1" Type="http://schemas.openxmlformats.org/officeDocument/2006/relationships/vmlDrawing" Target="../drawings/vmlDrawing1.vml"/><Relationship Id="rId5" Type="http://schemas.openxmlformats.org/officeDocument/2006/relationships/image" Target="../media/image31.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6.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ho-titleslide-Oakla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339"/>
            <a:ext cx="9144000" cy="6656294"/>
          </a:xfrm>
          <a:prstGeom prst="rect">
            <a:avLst/>
          </a:prstGeom>
        </p:spPr>
      </p:pic>
      <p:sp>
        <p:nvSpPr>
          <p:cNvPr id="6" name="TextBox 5"/>
          <p:cNvSpPr txBox="1"/>
          <p:nvPr/>
        </p:nvSpPr>
        <p:spPr>
          <a:xfrm>
            <a:off x="479946" y="3318809"/>
            <a:ext cx="5533469" cy="1467846"/>
          </a:xfrm>
          <a:prstGeom prst="rect">
            <a:avLst/>
          </a:prstGeom>
          <a:noFill/>
        </p:spPr>
        <p:txBody>
          <a:bodyPr wrap="square" lIns="82039" tIns="41020" rIns="82039" bIns="41020" rtlCol="0">
            <a:spAutoFit/>
          </a:bodyPr>
          <a:lstStyle/>
          <a:p>
            <a:r>
              <a:rPr lang="en-US" dirty="0" err="1">
                <a:solidFill>
                  <a:schemeClr val="bg1"/>
                </a:solidFill>
              </a:rPr>
              <a:t>Dayna</a:t>
            </a:r>
            <a:r>
              <a:rPr lang="en-US" dirty="0">
                <a:solidFill>
                  <a:schemeClr val="bg1"/>
                </a:solidFill>
              </a:rPr>
              <a:t> Long, MD</a:t>
            </a:r>
          </a:p>
          <a:p>
            <a:r>
              <a:rPr lang="en-US" dirty="0">
                <a:solidFill>
                  <a:schemeClr val="bg1"/>
                </a:solidFill>
              </a:rPr>
              <a:t>San Francisco Asthma Network </a:t>
            </a:r>
            <a:r>
              <a:rPr lang="en-US" dirty="0" smtClean="0">
                <a:solidFill>
                  <a:schemeClr val="bg1"/>
                </a:solidFill>
              </a:rPr>
              <a:t>Forum</a:t>
            </a:r>
            <a:endParaRPr lang="en-US" dirty="0">
              <a:solidFill>
                <a:schemeClr val="bg1"/>
              </a:solidFill>
            </a:endParaRPr>
          </a:p>
          <a:p>
            <a:r>
              <a:rPr lang="en-US" dirty="0">
                <a:solidFill>
                  <a:schemeClr val="bg1"/>
                </a:solidFill>
              </a:rPr>
              <a:t>10/10/14</a:t>
            </a:r>
          </a:p>
          <a:p>
            <a:pPr eaLnBrk="0" hangingPunct="0"/>
            <a:endParaRPr lang="en-US" sz="1800" dirty="0">
              <a:solidFill>
                <a:srgbClr val="FFFFFF"/>
              </a:solidFill>
              <a:latin typeface="Arial" pitchFamily="34" charset="0"/>
              <a:ea typeface="ＭＳ Ｐゴシック" charset="0"/>
              <a:cs typeface="Arial" pitchFamily="34" charset="0"/>
            </a:endParaRPr>
          </a:p>
        </p:txBody>
      </p:sp>
      <p:sp>
        <p:nvSpPr>
          <p:cNvPr id="7" name="TextBox 6"/>
          <p:cNvSpPr txBox="1"/>
          <p:nvPr/>
        </p:nvSpPr>
        <p:spPr>
          <a:xfrm>
            <a:off x="488482" y="781836"/>
            <a:ext cx="7920681" cy="1929511"/>
          </a:xfrm>
          <a:prstGeom prst="rect">
            <a:avLst/>
          </a:prstGeom>
          <a:noFill/>
        </p:spPr>
        <p:txBody>
          <a:bodyPr wrap="square" lIns="82039" tIns="41020" rIns="82039" bIns="41020" rtlCol="0">
            <a:spAutoFit/>
          </a:bodyPr>
          <a:lstStyle/>
          <a:p>
            <a:pPr eaLnBrk="0" hangingPunct="0"/>
            <a:r>
              <a:rPr lang="en-US" sz="6000" dirty="0">
                <a:solidFill>
                  <a:schemeClr val="bg1"/>
                </a:solidFill>
              </a:rPr>
              <a:t>Social Determinants of Health and Asthma</a:t>
            </a:r>
            <a:endParaRPr lang="en-US" sz="6000" b="1" baseline="-25000" dirty="0">
              <a:solidFill>
                <a:schemeClr val="bg1"/>
              </a:solidFill>
              <a:latin typeface="Arial" charset="0"/>
              <a:ea typeface="ＭＳ Ｐゴシック" charset="0"/>
            </a:endParaRPr>
          </a:p>
        </p:txBody>
      </p:sp>
    </p:spTree>
    <p:extLst>
      <p:ext uri="{BB962C8B-B14F-4D97-AF65-F5344CB8AC3E}">
        <p14:creationId xmlns:p14="http://schemas.microsoft.com/office/powerpoint/2010/main" val="9455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79866" y="6611779"/>
            <a:ext cx="2783134" cy="246221"/>
          </a:xfrm>
          <a:prstGeom prst="rect">
            <a:avLst/>
          </a:prstGeom>
          <a:noFill/>
        </p:spPr>
        <p:txBody>
          <a:bodyPr wrap="none" rtlCol="0">
            <a:spAutoFit/>
          </a:bodyPr>
          <a:lstStyle/>
          <a:p>
            <a:r>
              <a:rPr lang="en-US" sz="1000" dirty="0" smtClean="0"/>
              <a:t>Source:   Alameda County OSHPD files, 2009-2011</a:t>
            </a:r>
            <a:endParaRPr lang="en-US" sz="1000" dirty="0"/>
          </a:p>
        </p:txBody>
      </p:sp>
      <p:sp>
        <p:nvSpPr>
          <p:cNvPr id="9" name="TextBox 8"/>
          <p:cNvSpPr txBox="1"/>
          <p:nvPr/>
        </p:nvSpPr>
        <p:spPr>
          <a:xfrm>
            <a:off x="2161508" y="5486400"/>
            <a:ext cx="1191292" cy="492443"/>
          </a:xfrm>
          <a:prstGeom prst="rect">
            <a:avLst/>
          </a:prstGeom>
          <a:noFill/>
        </p:spPr>
        <p:txBody>
          <a:bodyPr wrap="square" rtlCol="0">
            <a:spAutoFit/>
          </a:bodyPr>
          <a:lstStyle/>
          <a:p>
            <a:r>
              <a:rPr lang="en-US" sz="1300" b="1" dirty="0" smtClean="0"/>
              <a:t>Neighborhood Poverty Level</a:t>
            </a:r>
            <a:endParaRPr lang="en-US" sz="1300" dirty="0"/>
          </a:p>
        </p:txBody>
      </p:sp>
      <p:sp>
        <p:nvSpPr>
          <p:cNvPr id="10" name="TextBox 9"/>
          <p:cNvSpPr txBox="1"/>
          <p:nvPr/>
        </p:nvSpPr>
        <p:spPr>
          <a:xfrm>
            <a:off x="5422021" y="6400800"/>
            <a:ext cx="3340979" cy="246221"/>
          </a:xfrm>
          <a:prstGeom prst="rect">
            <a:avLst/>
          </a:prstGeom>
          <a:noFill/>
        </p:spPr>
        <p:txBody>
          <a:bodyPr wrap="none" rtlCol="0">
            <a:spAutoFit/>
          </a:bodyPr>
          <a:lstStyle/>
          <a:p>
            <a:r>
              <a:rPr lang="en-US" sz="1000" i="1" dirty="0" smtClean="0"/>
              <a:t>*ED rates and neighborhood poverty are at the zip code level</a:t>
            </a:r>
            <a:endParaRPr lang="en-US" sz="1000" i="1" dirty="0"/>
          </a:p>
        </p:txBody>
      </p:sp>
      <p:graphicFrame>
        <p:nvGraphicFramePr>
          <p:cNvPr id="7" name="Chart 6"/>
          <p:cNvGraphicFramePr/>
          <p:nvPr>
            <p:extLst>
              <p:ext uri="{D42A27DB-BD31-4B8C-83A1-F6EECF244321}">
                <p14:modId xmlns:p14="http://schemas.microsoft.com/office/powerpoint/2010/main" val="2998618736"/>
              </p:ext>
            </p:extLst>
          </p:nvPr>
        </p:nvGraphicFramePr>
        <p:xfrm>
          <a:off x="304800" y="457200"/>
          <a:ext cx="8382001" cy="625375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6400800" y="5791200"/>
            <a:ext cx="1447800" cy="307777"/>
          </a:xfrm>
          <a:prstGeom prst="rect">
            <a:avLst/>
          </a:prstGeom>
          <a:noFill/>
        </p:spPr>
        <p:txBody>
          <a:bodyPr wrap="square" rtlCol="0">
            <a:spAutoFit/>
          </a:bodyPr>
          <a:lstStyle/>
          <a:p>
            <a:pPr algn="ctr"/>
            <a:r>
              <a:rPr lang="en-US" sz="1400" b="1" dirty="0" smtClean="0">
                <a:solidFill>
                  <a:schemeClr val="bg1"/>
                </a:solidFill>
              </a:rPr>
              <a:t>(High Poverty)</a:t>
            </a:r>
            <a:endParaRPr lang="en-US" sz="1400" b="1" dirty="0">
              <a:solidFill>
                <a:schemeClr val="bg1"/>
              </a:solidFill>
            </a:endParaRPr>
          </a:p>
        </p:txBody>
      </p:sp>
      <p:pic>
        <p:nvPicPr>
          <p:cNvPr id="11" name="Picture 3" descr="S:\Admin-Org Devt\Forms-Standard Docs\Logos\PHDlogo_transp.emf"/>
          <p:cNvPicPr>
            <a:picLocks noChangeAspect="1" noChangeArrowheads="1"/>
          </p:cNvPicPr>
          <p:nvPr/>
        </p:nvPicPr>
        <p:blipFill>
          <a:blip r:embed="rId4" cstate="email"/>
          <a:srcRect/>
          <a:stretch>
            <a:fillRect/>
          </a:stretch>
        </p:blipFill>
        <p:spPr bwMode="auto">
          <a:xfrm>
            <a:off x="8763409" y="6400800"/>
            <a:ext cx="380591" cy="457200"/>
          </a:xfrm>
          <a:prstGeom prst="rect">
            <a:avLst/>
          </a:prstGeom>
          <a:noFill/>
        </p:spPr>
      </p:pic>
    </p:spTree>
    <p:extLst>
      <p:ext uri="{BB962C8B-B14F-4D97-AF65-F5344CB8AC3E}">
        <p14:creationId xmlns:p14="http://schemas.microsoft.com/office/powerpoint/2010/main" val="1024876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
            </a:r>
            <a:br>
              <a:rPr lang="en-US" dirty="0" smtClean="0">
                <a:ea typeface="+mj-ea"/>
                <a:cs typeface="+mj-cs"/>
              </a:rPr>
            </a:br>
            <a:r>
              <a:rPr lang="en-US" sz="4000" dirty="0" smtClean="0">
                <a:ea typeface="+mj-ea"/>
                <a:cs typeface="+mj-cs"/>
              </a:rPr>
              <a:t>Adverse Childhood Experiences (ACES)</a:t>
            </a:r>
            <a:endParaRPr lang="en-US" sz="4000" dirty="0">
              <a:ea typeface="+mj-ea"/>
              <a:cs typeface="+mj-cs"/>
            </a:endParaRPr>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6" name="Text Placeholder 5"/>
          <p:cNvSpPr>
            <a:spLocks noGrp="1"/>
          </p:cNvSpPr>
          <p:nvPr>
            <p:ph type="body" sz="quarter" idx="3"/>
          </p:nvPr>
        </p:nvSpPr>
        <p:spPr/>
        <p:txBody>
          <a:bodyPr/>
          <a:lstStyle/>
          <a:p>
            <a:r>
              <a:rPr lang="en-US" sz="2800" dirty="0" smtClean="0"/>
              <a:t>3 types</a:t>
            </a:r>
            <a:endParaRPr lang="en-US" sz="2800" dirty="0"/>
          </a:p>
        </p:txBody>
      </p:sp>
      <p:sp>
        <p:nvSpPr>
          <p:cNvPr id="7" name="Content Placeholder 6"/>
          <p:cNvSpPr>
            <a:spLocks noGrp="1"/>
          </p:cNvSpPr>
          <p:nvPr>
            <p:ph sz="quarter" idx="4"/>
          </p:nvPr>
        </p:nvSpPr>
        <p:spPr/>
        <p:txBody>
          <a:bodyPr/>
          <a:lstStyle/>
          <a:p>
            <a:r>
              <a:rPr lang="en-US" dirty="0" smtClean="0"/>
              <a:t>Abuse: </a:t>
            </a:r>
            <a:r>
              <a:rPr lang="en-US" dirty="0" err="1" smtClean="0"/>
              <a:t>phyical</a:t>
            </a:r>
            <a:r>
              <a:rPr lang="en-US" dirty="0" smtClean="0"/>
              <a:t>, emotional, sexual</a:t>
            </a:r>
          </a:p>
          <a:p>
            <a:r>
              <a:rPr lang="en-US" dirty="0" smtClean="0"/>
              <a:t>Neglect: physical and emotional</a:t>
            </a:r>
          </a:p>
          <a:p>
            <a:r>
              <a:rPr lang="en-US" dirty="0" smtClean="0"/>
              <a:t>Household Dysfunction: mental illness (depression), domestic violence, divorce, drug use, prison </a:t>
            </a:r>
            <a:endParaRPr lang="en-US" dirty="0"/>
          </a:p>
        </p:txBody>
      </p:sp>
      <p:pic>
        <p:nvPicPr>
          <p:cNvPr id="34820" name="Picture 2"/>
          <p:cNvPicPr>
            <a:picLocks noChangeAspect="1" noChangeArrowheads="1"/>
          </p:cNvPicPr>
          <p:nvPr/>
        </p:nvPicPr>
        <p:blipFill>
          <a:blip r:embed="rId3"/>
          <a:srcRect/>
          <a:stretch>
            <a:fillRect/>
          </a:stretch>
        </p:blipFill>
        <p:spPr bwMode="auto">
          <a:xfrm>
            <a:off x="251520" y="1623927"/>
            <a:ext cx="4065588" cy="4495800"/>
          </a:xfrm>
          <a:prstGeom prst="rect">
            <a:avLst/>
          </a:prstGeom>
          <a:noFill/>
          <a:ln w="9525">
            <a:noFill/>
            <a:miter lim="800000"/>
            <a:headEnd/>
            <a:tailEnd/>
          </a:ln>
        </p:spPr>
      </p:pic>
      <p:sp>
        <p:nvSpPr>
          <p:cNvPr id="5" name="Rectangle 1"/>
          <p:cNvSpPr>
            <a:spLocks noChangeArrowheads="1"/>
          </p:cNvSpPr>
          <p:nvPr/>
        </p:nvSpPr>
        <p:spPr bwMode="auto">
          <a:xfrm>
            <a:off x="0" y="-69249"/>
            <a:ext cx="65" cy="1384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rgbClr val="4A006E"/>
              </a:solidFill>
              <a:effectLst/>
              <a:latin typeface="Verdana" pitchFamily="34" charset="0"/>
              <a:cs typeface="Arial" pitchFamily="34" charset="0"/>
            </a:endParaRPr>
          </a:p>
        </p:txBody>
      </p:sp>
      <p:sp>
        <p:nvSpPr>
          <p:cNvPr id="10" name="TextBox 9"/>
          <p:cNvSpPr txBox="1"/>
          <p:nvPr/>
        </p:nvSpPr>
        <p:spPr>
          <a:xfrm>
            <a:off x="6012160" y="6096000"/>
            <a:ext cx="3131839" cy="769441"/>
          </a:xfrm>
          <a:prstGeom prst="rect">
            <a:avLst/>
          </a:prstGeom>
          <a:noFill/>
        </p:spPr>
        <p:txBody>
          <a:bodyPr wrap="square" rtlCol="0">
            <a:spAutoFit/>
          </a:bodyPr>
          <a:lstStyle/>
          <a:p>
            <a:r>
              <a:rPr lang="en-US" sz="1100" dirty="0" err="1"/>
              <a:t>Dube</a:t>
            </a:r>
            <a:r>
              <a:rPr lang="en-US" sz="1100" dirty="0"/>
              <a:t> SR, </a:t>
            </a:r>
            <a:r>
              <a:rPr lang="en-US" sz="1100" dirty="0" err="1"/>
              <a:t>Fairweather</a:t>
            </a:r>
            <a:r>
              <a:rPr lang="en-US" sz="1100" dirty="0"/>
              <a:t> D, Pearson WS, </a:t>
            </a:r>
            <a:r>
              <a:rPr lang="en-US" sz="1100" dirty="0" err="1"/>
              <a:t>Felitti</a:t>
            </a:r>
            <a:r>
              <a:rPr lang="en-US" sz="1100" dirty="0"/>
              <a:t> VJ, </a:t>
            </a:r>
            <a:r>
              <a:rPr lang="en-US" sz="1100" dirty="0" err="1"/>
              <a:t>Anda</a:t>
            </a:r>
            <a:r>
              <a:rPr lang="en-US" sz="1100" dirty="0"/>
              <a:t> RF, Croft JB. Cumulative childhood stress and autoimmune </a:t>
            </a:r>
            <a:r>
              <a:rPr lang="en-US" sz="1100" dirty="0" smtClean="0"/>
              <a:t>disease External </a:t>
            </a:r>
            <a:r>
              <a:rPr lang="en-US" sz="1100" dirty="0"/>
              <a:t>Web Site Icon. </a:t>
            </a:r>
            <a:r>
              <a:rPr lang="en-US" sz="1100" dirty="0" err="1"/>
              <a:t>Psychom</a:t>
            </a:r>
            <a:r>
              <a:rPr lang="en-US" sz="1100" dirty="0"/>
              <a:t> Med 2009;71, 243–250.</a:t>
            </a:r>
          </a:p>
        </p:txBody>
      </p:sp>
    </p:spTree>
    <p:extLst>
      <p:ext uri="{BB962C8B-B14F-4D97-AF65-F5344CB8AC3E}">
        <p14:creationId xmlns:p14="http://schemas.microsoft.com/office/powerpoint/2010/main" val="7177018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ACES &gt;4 </a:t>
            </a:r>
            <a:endParaRPr lang="en-US" dirty="0"/>
          </a:p>
        </p:txBody>
      </p:sp>
      <p:sp>
        <p:nvSpPr>
          <p:cNvPr id="3" name="Content Placeholder 2"/>
          <p:cNvSpPr>
            <a:spLocks noGrp="1"/>
          </p:cNvSpPr>
          <p:nvPr>
            <p:ph sz="half" idx="1"/>
          </p:nvPr>
        </p:nvSpPr>
        <p:spPr/>
        <p:txBody>
          <a:bodyPr/>
          <a:lstStyle/>
          <a:p>
            <a:r>
              <a:rPr lang="en-US" dirty="0" smtClean="0"/>
              <a:t>12.2 times as likely to attempt suicide</a:t>
            </a:r>
          </a:p>
          <a:p>
            <a:r>
              <a:rPr lang="en-US" dirty="0" smtClean="0"/>
              <a:t>10.3 times as likely to use drugs</a:t>
            </a:r>
          </a:p>
          <a:p>
            <a:r>
              <a:rPr lang="en-US" dirty="0" smtClean="0"/>
              <a:t>7.4 times as likely to be alcoholic</a:t>
            </a:r>
            <a:endParaRPr lang="en-US" dirty="0"/>
          </a:p>
        </p:txBody>
      </p:sp>
      <p:sp>
        <p:nvSpPr>
          <p:cNvPr id="4" name="Content Placeholder 3"/>
          <p:cNvSpPr>
            <a:spLocks noGrp="1"/>
          </p:cNvSpPr>
          <p:nvPr>
            <p:ph sz="half" idx="2"/>
          </p:nvPr>
        </p:nvSpPr>
        <p:spPr/>
        <p:txBody>
          <a:bodyPr/>
          <a:lstStyle/>
          <a:p>
            <a:r>
              <a:rPr lang="en-US" dirty="0"/>
              <a:t>2.4 times as likely to have heart disease</a:t>
            </a:r>
          </a:p>
          <a:p>
            <a:r>
              <a:rPr lang="en-US" dirty="0"/>
              <a:t>1.9 times as likely to have cancer</a:t>
            </a:r>
          </a:p>
          <a:p>
            <a:r>
              <a:rPr lang="en-US" dirty="0"/>
              <a:t>1.6 times as </a:t>
            </a:r>
            <a:r>
              <a:rPr lang="en-US" dirty="0" err="1"/>
              <a:t>likley</a:t>
            </a:r>
            <a:r>
              <a:rPr lang="en-US" dirty="0"/>
              <a:t> to have diabetes</a:t>
            </a:r>
          </a:p>
          <a:p>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08" y="4599135"/>
            <a:ext cx="2232248"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0648" y="4694385"/>
            <a:ext cx="2304256"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760" y="4694385"/>
            <a:ext cx="216024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59624" y="4599135"/>
            <a:ext cx="2339752"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6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smtClean="0"/>
              <a:t>What is Stress? </a:t>
            </a:r>
          </a:p>
        </p:txBody>
      </p:sp>
      <p:sp>
        <p:nvSpPr>
          <p:cNvPr id="5" name="Content Placeholder 4"/>
          <p:cNvSpPr>
            <a:spLocks noGrp="1"/>
          </p:cNvSpPr>
          <p:nvPr>
            <p:ph idx="1"/>
          </p:nvPr>
        </p:nvSpPr>
        <p:spPr>
          <a:xfrm>
            <a:off x="304800" y="1700808"/>
            <a:ext cx="5105400" cy="4114800"/>
          </a:xfrm>
        </p:spPr>
        <p:txBody>
          <a:bodyPr/>
          <a:lstStyle/>
          <a:p>
            <a:pPr eaLnBrk="1" hangingPunct="1"/>
            <a:r>
              <a:rPr lang="en-US" sz="3200" b="1" dirty="0"/>
              <a:t>Positive stress response</a:t>
            </a:r>
          </a:p>
          <a:p>
            <a:pPr eaLnBrk="1" hangingPunct="1"/>
            <a:endParaRPr lang="en-US" sz="3200" b="1" dirty="0"/>
          </a:p>
          <a:p>
            <a:pPr eaLnBrk="1" hangingPunct="1"/>
            <a:r>
              <a:rPr lang="en-US" sz="3200" b="1" dirty="0"/>
              <a:t>Tolerable stress</a:t>
            </a:r>
            <a:r>
              <a:rPr lang="en-US" sz="3200" dirty="0"/>
              <a:t> </a:t>
            </a:r>
            <a:r>
              <a:rPr lang="en-US" sz="3200" b="1" dirty="0"/>
              <a:t>response </a:t>
            </a:r>
          </a:p>
          <a:p>
            <a:pPr eaLnBrk="1" hangingPunct="1"/>
            <a:endParaRPr lang="en-US" sz="3200" b="1" dirty="0"/>
          </a:p>
          <a:p>
            <a:pPr eaLnBrk="1" hangingPunct="1"/>
            <a:r>
              <a:rPr lang="en-US" sz="3200" b="1" dirty="0"/>
              <a:t>Toxic stress response </a:t>
            </a:r>
            <a:endParaRPr lang="en-US" sz="3200" dirty="0"/>
          </a:p>
        </p:txBody>
      </p:sp>
      <p:pic>
        <p:nvPicPr>
          <p:cNvPr id="38915" name="Picture 2"/>
          <p:cNvPicPr>
            <a:picLocks noChangeAspect="1" noChangeArrowheads="1"/>
          </p:cNvPicPr>
          <p:nvPr/>
        </p:nvPicPr>
        <p:blipFill>
          <a:blip r:embed="rId3"/>
          <a:srcRect/>
          <a:stretch>
            <a:fillRect/>
          </a:stretch>
        </p:blipFill>
        <p:spPr bwMode="auto">
          <a:xfrm>
            <a:off x="5410200" y="2286001"/>
            <a:ext cx="3429000" cy="2219325"/>
          </a:xfrm>
          <a:prstGeom prst="rect">
            <a:avLst/>
          </a:prstGeom>
          <a:noFill/>
          <a:ln w="9525">
            <a:noFill/>
            <a:miter lim="800000"/>
            <a:headEnd/>
            <a:tailEnd/>
          </a:ln>
        </p:spPr>
      </p:pic>
      <p:sp>
        <p:nvSpPr>
          <p:cNvPr id="2" name="TextBox 1"/>
          <p:cNvSpPr txBox="1"/>
          <p:nvPr/>
        </p:nvSpPr>
        <p:spPr>
          <a:xfrm>
            <a:off x="5868144" y="5805265"/>
            <a:ext cx="2971056" cy="461653"/>
          </a:xfrm>
          <a:prstGeom prst="rect">
            <a:avLst/>
          </a:prstGeom>
          <a:noFill/>
        </p:spPr>
        <p:txBody>
          <a:bodyPr wrap="square" lIns="91429" tIns="45714" rIns="91429" bIns="45714" rtlCol="0">
            <a:spAutoFit/>
          </a:bodyPr>
          <a:lstStyle/>
          <a:p>
            <a:r>
              <a:rPr lang="en-US" sz="1200" dirty="0"/>
              <a:t>Jack </a:t>
            </a:r>
            <a:r>
              <a:rPr lang="en-US" sz="1200" dirty="0" err="1"/>
              <a:t>Shonkoff</a:t>
            </a:r>
            <a:r>
              <a:rPr lang="en-US" sz="1200" dirty="0"/>
              <a:t>. Harvard  University Center on the Developing Child</a:t>
            </a:r>
          </a:p>
        </p:txBody>
      </p:sp>
    </p:spTree>
    <p:extLst>
      <p:ext uri="{BB962C8B-B14F-4D97-AF65-F5344CB8AC3E}">
        <p14:creationId xmlns:p14="http://schemas.microsoft.com/office/powerpoint/2010/main" val="170925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normAutofit fontScale="90000"/>
          </a:bodyPr>
          <a:lstStyle/>
          <a:p>
            <a:pPr eaLnBrk="1" hangingPunct="1"/>
            <a:r>
              <a:rPr lang="en-US" sz="4000" dirty="0"/>
              <a:t>Toxic Stress really gets under your Skin. </a:t>
            </a:r>
          </a:p>
        </p:txBody>
      </p:sp>
      <p:sp>
        <p:nvSpPr>
          <p:cNvPr id="40962" name="Content Placeholder 2"/>
          <p:cNvSpPr>
            <a:spLocks noGrp="1"/>
          </p:cNvSpPr>
          <p:nvPr>
            <p:ph idx="1"/>
          </p:nvPr>
        </p:nvSpPr>
        <p:spPr>
          <a:xfrm>
            <a:off x="457200" y="1600200"/>
            <a:ext cx="8305800" cy="4648200"/>
          </a:xfrm>
        </p:spPr>
        <p:txBody>
          <a:bodyPr/>
          <a:lstStyle/>
          <a:p>
            <a:pPr eaLnBrk="1" hangingPunct="1"/>
            <a:endParaRPr lang="en-US"/>
          </a:p>
        </p:txBody>
      </p:sp>
      <p:pic>
        <p:nvPicPr>
          <p:cNvPr id="40963"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1600200"/>
            <a:ext cx="8153400" cy="4605338"/>
          </a:xfrm>
          <a:prstGeom prst="rect">
            <a:avLst/>
          </a:prstGeom>
          <a:noFill/>
          <a:ln w="9525">
            <a:noFill/>
            <a:miter lim="800000"/>
            <a:headEnd/>
            <a:tailEnd/>
          </a:ln>
        </p:spPr>
      </p:pic>
    </p:spTree>
    <p:extLst>
      <p:ext uri="{BB962C8B-B14F-4D97-AF65-F5344CB8AC3E}">
        <p14:creationId xmlns:p14="http://schemas.microsoft.com/office/powerpoint/2010/main" val="3006726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dirty="0" err="1" smtClean="0"/>
              <a:t>EpiGenetics</a:t>
            </a:r>
            <a:endParaRPr lang="en-US" dirty="0" smtClean="0"/>
          </a:p>
        </p:txBody>
      </p:sp>
      <p:pic>
        <p:nvPicPr>
          <p:cNvPr id="43011" name="Picture 2"/>
          <p:cNvPicPr>
            <a:picLocks noChangeAspect="1" noChangeArrowheads="1"/>
          </p:cNvPicPr>
          <p:nvPr/>
        </p:nvPicPr>
        <p:blipFill>
          <a:blip r:embed="rId3"/>
          <a:srcRect/>
          <a:stretch>
            <a:fillRect/>
          </a:stretch>
        </p:blipFill>
        <p:spPr bwMode="auto">
          <a:xfrm>
            <a:off x="457200" y="1514475"/>
            <a:ext cx="3810000" cy="4572000"/>
          </a:xfrm>
          <a:prstGeom prst="rect">
            <a:avLst/>
          </a:prstGeom>
          <a:noFill/>
          <a:ln w="9525">
            <a:noFill/>
            <a:miter lim="800000"/>
            <a:headEnd/>
            <a:tailEnd/>
          </a:ln>
        </p:spPr>
      </p:pic>
      <p:pic>
        <p:nvPicPr>
          <p:cNvPr id="43012" name="Picture 3"/>
          <p:cNvPicPr>
            <a:picLocks noChangeAspect="1" noChangeArrowheads="1"/>
          </p:cNvPicPr>
          <p:nvPr/>
        </p:nvPicPr>
        <p:blipFill>
          <a:blip r:embed="rId4"/>
          <a:srcRect/>
          <a:stretch>
            <a:fillRect/>
          </a:stretch>
        </p:blipFill>
        <p:spPr bwMode="auto">
          <a:xfrm>
            <a:off x="4427538" y="2343150"/>
            <a:ext cx="4048125" cy="2914650"/>
          </a:xfrm>
          <a:prstGeom prst="rect">
            <a:avLst/>
          </a:prstGeom>
          <a:noFill/>
          <a:ln w="9525">
            <a:noFill/>
            <a:miter lim="800000"/>
            <a:headEnd/>
            <a:tailEnd/>
          </a:ln>
        </p:spPr>
      </p:pic>
    </p:spTree>
    <p:extLst>
      <p:ext uri="{BB962C8B-B14F-4D97-AF65-F5344CB8AC3E}">
        <p14:creationId xmlns:p14="http://schemas.microsoft.com/office/powerpoint/2010/main" val="3160057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Hypothalamic-Pituitary Adrenal Axis</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753352"/>
            <a:ext cx="7416824" cy="4103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495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533400" y="1447800"/>
            <a:ext cx="7772400" cy="4114800"/>
          </a:xfrm>
          <a:prstGeom prst="rect">
            <a:avLst/>
          </a:prstGeom>
          <a:noFill/>
          <a:ln w="9525">
            <a:noFill/>
            <a:miter lim="800000"/>
            <a:headEnd/>
            <a:tailEnd/>
          </a:ln>
          <a:effectLst>
            <a:outerShdw dist="28398" dir="3806097" algn="ctr" rotWithShape="0">
              <a:schemeClr val="tx1"/>
            </a:outerShdw>
          </a:effectLst>
        </p:spPr>
        <p:txBody>
          <a:bodyPr lIns="91429" tIns="45714" rIns="91429" bIns="45714"/>
          <a:lstStyle/>
          <a:p>
            <a:pPr>
              <a:defRPr/>
            </a:pPr>
            <a:endParaRPr lang="en-US" dirty="0"/>
          </a:p>
        </p:txBody>
      </p:sp>
      <p:sp>
        <p:nvSpPr>
          <p:cNvPr id="205826" name="Line 4"/>
          <p:cNvSpPr>
            <a:spLocks noChangeShapeType="1"/>
          </p:cNvSpPr>
          <p:nvPr/>
        </p:nvSpPr>
        <p:spPr bwMode="auto">
          <a:xfrm>
            <a:off x="533400" y="1143000"/>
            <a:ext cx="7848600" cy="0"/>
          </a:xfrm>
          <a:prstGeom prst="line">
            <a:avLst/>
          </a:prstGeom>
          <a:noFill/>
          <a:ln w="38100">
            <a:solidFill>
              <a:srgbClr val="FFFF00"/>
            </a:solidFill>
            <a:round/>
            <a:headEnd/>
            <a:tailEnd/>
          </a:ln>
        </p:spPr>
        <p:txBody>
          <a:bodyPr lIns="91429" tIns="45714" rIns="91429" bIns="45714"/>
          <a:lstStyle/>
          <a:p>
            <a:endParaRPr lang="en-US"/>
          </a:p>
        </p:txBody>
      </p:sp>
      <p:grpSp>
        <p:nvGrpSpPr>
          <p:cNvPr id="205827" name="Group 5"/>
          <p:cNvGrpSpPr>
            <a:grpSpLocks/>
          </p:cNvGrpSpPr>
          <p:nvPr/>
        </p:nvGrpSpPr>
        <p:grpSpPr bwMode="auto">
          <a:xfrm>
            <a:off x="1981200" y="2209800"/>
            <a:ext cx="5295900" cy="1485900"/>
            <a:chOff x="1560" y="1608"/>
            <a:chExt cx="3336" cy="936"/>
          </a:xfrm>
        </p:grpSpPr>
        <p:pic>
          <p:nvPicPr>
            <p:cNvPr id="205846" name="Picture 6"/>
            <p:cNvPicPr>
              <a:picLocks noChangeArrowheads="1"/>
            </p:cNvPicPr>
            <p:nvPr/>
          </p:nvPicPr>
          <p:blipFill>
            <a:blip r:embed="rId3"/>
            <a:srcRect/>
            <a:stretch>
              <a:fillRect/>
            </a:stretch>
          </p:blipFill>
          <p:spPr bwMode="auto">
            <a:xfrm>
              <a:off x="1560" y="1608"/>
              <a:ext cx="3336" cy="936"/>
            </a:xfrm>
            <a:prstGeom prst="rect">
              <a:avLst/>
            </a:prstGeom>
            <a:noFill/>
            <a:ln w="12700">
              <a:noFill/>
              <a:miter lim="800000"/>
              <a:headEnd/>
              <a:tailEnd/>
            </a:ln>
          </p:spPr>
        </p:pic>
        <p:sp>
          <p:nvSpPr>
            <p:cNvPr id="205847" name="Rectangle 7"/>
            <p:cNvSpPr>
              <a:spLocks noChangeArrowheads="1"/>
            </p:cNvSpPr>
            <p:nvPr/>
          </p:nvSpPr>
          <p:spPr bwMode="auto">
            <a:xfrm>
              <a:off x="2459" y="1821"/>
              <a:ext cx="1633" cy="394"/>
            </a:xfrm>
            <a:prstGeom prst="rect">
              <a:avLst/>
            </a:prstGeom>
            <a:noFill/>
            <a:ln w="12700">
              <a:noFill/>
              <a:miter lim="800000"/>
              <a:headEnd/>
              <a:tailEnd/>
            </a:ln>
          </p:spPr>
          <p:txBody>
            <a:bodyPr wrap="none" anchor="ctr"/>
            <a:lstStyle/>
            <a:p>
              <a:endParaRPr lang="en-US"/>
            </a:p>
          </p:txBody>
        </p:sp>
      </p:grpSp>
      <p:sp>
        <p:nvSpPr>
          <p:cNvPr id="20488" name="Rectangle 8"/>
          <p:cNvSpPr>
            <a:spLocks noChangeArrowheads="1"/>
          </p:cNvSpPr>
          <p:nvPr/>
        </p:nvSpPr>
        <p:spPr bwMode="auto">
          <a:xfrm>
            <a:off x="2743201" y="2590800"/>
            <a:ext cx="3535689" cy="553986"/>
          </a:xfrm>
          <a:prstGeom prst="rect">
            <a:avLst/>
          </a:prstGeom>
          <a:noFill/>
          <a:ln w="9525">
            <a:noFill/>
            <a:miter lim="800000"/>
            <a:headEnd/>
            <a:tailEnd/>
          </a:ln>
          <a:effectLst>
            <a:outerShdw dist="45791" dir="2021404" algn="ctr" rotWithShape="0">
              <a:schemeClr val="bg2"/>
            </a:outerShdw>
          </a:effectLst>
        </p:spPr>
        <p:txBody>
          <a:bodyPr wrap="none" lIns="91429" tIns="45714" rIns="91429" bIns="45714">
            <a:spAutoFit/>
          </a:bodyPr>
          <a:lstStyle/>
          <a:p>
            <a:pPr>
              <a:defRPr/>
            </a:pPr>
            <a:r>
              <a:rPr lang="en-US" sz="3000" b="1" dirty="0">
                <a:solidFill>
                  <a:srgbClr val="FF3300"/>
                </a:solidFill>
                <a:effectLst>
                  <a:outerShdw blurRad="38100" dist="38100" dir="2700000" algn="tl">
                    <a:srgbClr val="000000"/>
                  </a:outerShdw>
                </a:effectLst>
                <a:latin typeface="Arial Black" pitchFamily="34" charset="0"/>
              </a:rPr>
              <a:t>INFLAMMATION</a:t>
            </a:r>
          </a:p>
        </p:txBody>
      </p:sp>
      <p:sp>
        <p:nvSpPr>
          <p:cNvPr id="20489" name="Line 9"/>
          <p:cNvSpPr>
            <a:spLocks noChangeShapeType="1"/>
          </p:cNvSpPr>
          <p:nvPr/>
        </p:nvSpPr>
        <p:spPr bwMode="auto">
          <a:xfrm>
            <a:off x="1752601" y="1828801"/>
            <a:ext cx="690563" cy="392113"/>
          </a:xfrm>
          <a:prstGeom prst="line">
            <a:avLst/>
          </a:prstGeom>
          <a:noFill/>
          <a:ln w="25400">
            <a:solidFill>
              <a:srgbClr val="FFFFFF"/>
            </a:solidFill>
            <a:round/>
            <a:headEnd/>
            <a:tailEnd type="triangle" w="med" len="med"/>
          </a:ln>
          <a:effectLst>
            <a:outerShdw dist="35921" dir="2700000" algn="ctr" rotWithShape="0">
              <a:schemeClr val="tx1"/>
            </a:outerShdw>
          </a:effectLst>
        </p:spPr>
        <p:txBody>
          <a:bodyPr wrap="none" lIns="91429" tIns="45714" rIns="91429" bIns="45714" anchor="ctr"/>
          <a:lstStyle/>
          <a:p>
            <a:pPr>
              <a:defRPr/>
            </a:pPr>
            <a:endParaRPr lang="en-US" dirty="0"/>
          </a:p>
        </p:txBody>
      </p:sp>
      <p:sp>
        <p:nvSpPr>
          <p:cNvPr id="20490" name="Line 10"/>
          <p:cNvSpPr>
            <a:spLocks noChangeShapeType="1"/>
          </p:cNvSpPr>
          <p:nvPr/>
        </p:nvSpPr>
        <p:spPr bwMode="auto">
          <a:xfrm flipH="1">
            <a:off x="6629401" y="1828800"/>
            <a:ext cx="633413" cy="433388"/>
          </a:xfrm>
          <a:prstGeom prst="line">
            <a:avLst/>
          </a:prstGeom>
          <a:noFill/>
          <a:ln w="25400">
            <a:solidFill>
              <a:srgbClr val="FFFFFF"/>
            </a:solidFill>
            <a:round/>
            <a:headEnd/>
            <a:tailEnd type="triangle" w="med" len="med"/>
          </a:ln>
          <a:effectLst>
            <a:outerShdw dist="35921" dir="2700000" algn="ctr" rotWithShape="0">
              <a:schemeClr val="tx1"/>
            </a:outerShdw>
          </a:effectLst>
        </p:spPr>
        <p:txBody>
          <a:bodyPr wrap="none" lIns="91429" tIns="45714" rIns="91429" bIns="45714" anchor="ctr"/>
          <a:lstStyle/>
          <a:p>
            <a:pPr>
              <a:defRPr/>
            </a:pPr>
            <a:endParaRPr lang="en-US" dirty="0"/>
          </a:p>
        </p:txBody>
      </p:sp>
      <p:sp>
        <p:nvSpPr>
          <p:cNvPr id="20491" name="Line 11"/>
          <p:cNvSpPr>
            <a:spLocks noChangeShapeType="1"/>
          </p:cNvSpPr>
          <p:nvPr/>
        </p:nvSpPr>
        <p:spPr bwMode="auto">
          <a:xfrm>
            <a:off x="3352801" y="4114800"/>
            <a:ext cx="2227263" cy="0"/>
          </a:xfrm>
          <a:prstGeom prst="line">
            <a:avLst/>
          </a:prstGeom>
          <a:noFill/>
          <a:ln w="25400">
            <a:solidFill>
              <a:srgbClr val="FFFFFF"/>
            </a:solidFill>
            <a:round/>
            <a:headEnd/>
            <a:tailEnd type="triangle" w="med" len="med"/>
          </a:ln>
          <a:effectLst>
            <a:outerShdw dist="35921" dir="2700000" algn="ctr" rotWithShape="0">
              <a:schemeClr val="tx1"/>
            </a:outerShdw>
          </a:effectLst>
        </p:spPr>
        <p:txBody>
          <a:bodyPr wrap="none" lIns="91429" tIns="45714" rIns="91429" bIns="45714" anchor="ctr"/>
          <a:lstStyle/>
          <a:p>
            <a:pPr>
              <a:defRPr/>
            </a:pPr>
            <a:endParaRPr lang="en-US" dirty="0"/>
          </a:p>
        </p:txBody>
      </p:sp>
      <p:sp>
        <p:nvSpPr>
          <p:cNvPr id="20492" name="Line 12"/>
          <p:cNvSpPr>
            <a:spLocks noChangeShapeType="1"/>
          </p:cNvSpPr>
          <p:nvPr/>
        </p:nvSpPr>
        <p:spPr bwMode="auto">
          <a:xfrm flipH="1">
            <a:off x="1600200" y="3352801"/>
            <a:ext cx="1012825" cy="341313"/>
          </a:xfrm>
          <a:prstGeom prst="line">
            <a:avLst/>
          </a:prstGeom>
          <a:noFill/>
          <a:ln w="25400">
            <a:solidFill>
              <a:srgbClr val="FFFFFF"/>
            </a:solidFill>
            <a:round/>
            <a:headEnd/>
            <a:tailEnd type="triangle" w="med" len="med"/>
          </a:ln>
          <a:effectLst>
            <a:outerShdw dist="35921" dir="2700000" algn="ctr" rotWithShape="0">
              <a:schemeClr val="tx1"/>
            </a:outerShdw>
          </a:effectLst>
        </p:spPr>
        <p:txBody>
          <a:bodyPr wrap="none" lIns="91429" tIns="45714" rIns="91429" bIns="45714" anchor="ctr"/>
          <a:lstStyle/>
          <a:p>
            <a:pPr>
              <a:defRPr/>
            </a:pPr>
            <a:endParaRPr lang="en-US" dirty="0"/>
          </a:p>
        </p:txBody>
      </p:sp>
      <p:sp>
        <p:nvSpPr>
          <p:cNvPr id="20493" name="Line 13"/>
          <p:cNvSpPr>
            <a:spLocks noChangeShapeType="1"/>
          </p:cNvSpPr>
          <p:nvPr/>
        </p:nvSpPr>
        <p:spPr bwMode="auto">
          <a:xfrm>
            <a:off x="6019801" y="3429000"/>
            <a:ext cx="700088" cy="434975"/>
          </a:xfrm>
          <a:prstGeom prst="line">
            <a:avLst/>
          </a:prstGeom>
          <a:noFill/>
          <a:ln w="25400">
            <a:solidFill>
              <a:srgbClr val="FFFFFF"/>
            </a:solidFill>
            <a:round/>
            <a:headEnd/>
            <a:tailEnd type="triangle" w="med" len="med"/>
          </a:ln>
          <a:effectLst>
            <a:outerShdw dist="35921" dir="2700000" algn="ctr" rotWithShape="0">
              <a:schemeClr val="tx1"/>
            </a:outerShdw>
          </a:effectLst>
        </p:spPr>
        <p:txBody>
          <a:bodyPr wrap="none" lIns="91429" tIns="45714" rIns="91429" bIns="45714" anchor="ctr"/>
          <a:lstStyle/>
          <a:p>
            <a:pPr>
              <a:defRPr/>
            </a:pPr>
            <a:endParaRPr lang="en-US" dirty="0"/>
          </a:p>
        </p:txBody>
      </p:sp>
      <p:sp>
        <p:nvSpPr>
          <p:cNvPr id="20494" name="Freeform 14"/>
          <p:cNvSpPr>
            <a:spLocks/>
          </p:cNvSpPr>
          <p:nvPr/>
        </p:nvSpPr>
        <p:spPr bwMode="auto">
          <a:xfrm>
            <a:off x="7315200" y="3124201"/>
            <a:ext cx="1301750" cy="1973263"/>
          </a:xfrm>
          <a:custGeom>
            <a:avLst/>
            <a:gdLst/>
            <a:ahLst/>
            <a:cxnLst>
              <a:cxn ang="0">
                <a:pos x="209" y="1242"/>
              </a:cxn>
              <a:cxn ang="0">
                <a:pos x="819" y="1242"/>
              </a:cxn>
              <a:cxn ang="0">
                <a:pos x="819" y="0"/>
              </a:cxn>
              <a:cxn ang="0">
                <a:pos x="0" y="0"/>
              </a:cxn>
            </a:cxnLst>
            <a:rect l="0" t="0" r="r" b="b"/>
            <a:pathLst>
              <a:path w="820" h="1243">
                <a:moveTo>
                  <a:pt x="209" y="1242"/>
                </a:moveTo>
                <a:lnTo>
                  <a:pt x="819" y="1242"/>
                </a:lnTo>
                <a:lnTo>
                  <a:pt x="819" y="0"/>
                </a:lnTo>
                <a:lnTo>
                  <a:pt x="0" y="0"/>
                </a:lnTo>
              </a:path>
            </a:pathLst>
          </a:custGeom>
          <a:noFill/>
          <a:ln w="25400" cap="rnd" cmpd="sng">
            <a:solidFill>
              <a:srgbClr val="FFFFFF"/>
            </a:solidFill>
            <a:prstDash val="solid"/>
            <a:round/>
            <a:headEnd type="triangle" w="med" len="med"/>
            <a:tailEnd type="none" w="med" len="med"/>
          </a:ln>
          <a:effectLst>
            <a:outerShdw dist="35921" dir="2700000" algn="ctr" rotWithShape="0">
              <a:schemeClr val="tx1"/>
            </a:outerShdw>
          </a:effectLst>
        </p:spPr>
        <p:txBody>
          <a:bodyPr lIns="91429" tIns="45714" rIns="91429" bIns="45714"/>
          <a:lstStyle/>
          <a:p>
            <a:pPr>
              <a:defRPr/>
            </a:pPr>
            <a:endParaRPr lang="en-US" dirty="0"/>
          </a:p>
        </p:txBody>
      </p:sp>
      <p:sp>
        <p:nvSpPr>
          <p:cNvPr id="20495" name="Line 15"/>
          <p:cNvSpPr>
            <a:spLocks noChangeShapeType="1"/>
          </p:cNvSpPr>
          <p:nvPr/>
        </p:nvSpPr>
        <p:spPr bwMode="auto">
          <a:xfrm flipV="1">
            <a:off x="4267200" y="4191000"/>
            <a:ext cx="0" cy="704850"/>
          </a:xfrm>
          <a:prstGeom prst="line">
            <a:avLst/>
          </a:prstGeom>
          <a:noFill/>
          <a:ln w="25400">
            <a:solidFill>
              <a:srgbClr val="FFFFFF"/>
            </a:solidFill>
            <a:round/>
            <a:headEnd/>
            <a:tailEnd type="triangle" w="med" len="med"/>
          </a:ln>
          <a:effectLst>
            <a:outerShdw dist="35921" dir="2700000" algn="ctr" rotWithShape="0">
              <a:schemeClr val="tx1"/>
            </a:outerShdw>
          </a:effectLst>
        </p:spPr>
        <p:txBody>
          <a:bodyPr wrap="none" lIns="91429" tIns="45714" rIns="91429" bIns="45714" anchor="ctr"/>
          <a:lstStyle/>
          <a:p>
            <a:pPr>
              <a:defRPr/>
            </a:pPr>
            <a:endParaRPr lang="en-US" dirty="0"/>
          </a:p>
        </p:txBody>
      </p:sp>
      <p:sp>
        <p:nvSpPr>
          <p:cNvPr id="20496" name="Line 16"/>
          <p:cNvSpPr>
            <a:spLocks noChangeShapeType="1"/>
          </p:cNvSpPr>
          <p:nvPr/>
        </p:nvSpPr>
        <p:spPr bwMode="auto">
          <a:xfrm>
            <a:off x="6705600" y="4267201"/>
            <a:ext cx="0" cy="422275"/>
          </a:xfrm>
          <a:prstGeom prst="line">
            <a:avLst/>
          </a:prstGeom>
          <a:noFill/>
          <a:ln w="25400">
            <a:solidFill>
              <a:srgbClr val="FFFFFF"/>
            </a:solidFill>
            <a:round/>
            <a:headEnd/>
            <a:tailEnd type="triangle" w="med" len="med"/>
          </a:ln>
          <a:effectLst>
            <a:outerShdw dist="35921" dir="2700000" algn="ctr" rotWithShape="0">
              <a:schemeClr val="tx1"/>
            </a:outerShdw>
          </a:effectLst>
        </p:spPr>
        <p:txBody>
          <a:bodyPr wrap="none" lIns="91429" tIns="45714" rIns="91429" bIns="45714" anchor="ctr"/>
          <a:lstStyle/>
          <a:p>
            <a:pPr>
              <a:defRPr/>
            </a:pPr>
            <a:endParaRPr lang="en-US" dirty="0"/>
          </a:p>
        </p:txBody>
      </p:sp>
      <p:sp>
        <p:nvSpPr>
          <p:cNvPr id="205837" name="Text Box 17"/>
          <p:cNvSpPr txBox="1">
            <a:spLocks noChangeArrowheads="1"/>
          </p:cNvSpPr>
          <p:nvPr/>
        </p:nvSpPr>
        <p:spPr bwMode="auto">
          <a:xfrm>
            <a:off x="3433708" y="1143001"/>
            <a:ext cx="2443275" cy="830985"/>
          </a:xfrm>
          <a:prstGeom prst="rect">
            <a:avLst/>
          </a:prstGeom>
          <a:noFill/>
          <a:ln w="12700">
            <a:noFill/>
            <a:miter lim="800000"/>
            <a:headEnd type="none" w="sm" len="sm"/>
            <a:tailEnd type="none" w="sm" len="sm"/>
          </a:ln>
        </p:spPr>
        <p:txBody>
          <a:bodyPr wrap="none" lIns="91429" tIns="45714" rIns="91429" bIns="45714">
            <a:spAutoFit/>
          </a:bodyPr>
          <a:lstStyle/>
          <a:p>
            <a:pPr algn="ctr"/>
            <a:r>
              <a:rPr lang="en-US" sz="4800" b="1" dirty="0" smtClean="0">
                <a:solidFill>
                  <a:schemeClr val="accent1">
                    <a:lumMod val="75000"/>
                  </a:schemeClr>
                </a:solidFill>
              </a:rPr>
              <a:t>Asthma</a:t>
            </a:r>
            <a:endParaRPr lang="en-US" sz="4800" dirty="0">
              <a:solidFill>
                <a:schemeClr val="accent1">
                  <a:lumMod val="75000"/>
                </a:schemeClr>
              </a:solidFill>
            </a:endParaRPr>
          </a:p>
        </p:txBody>
      </p:sp>
      <p:sp>
        <p:nvSpPr>
          <p:cNvPr id="205838" name="Text Box 18"/>
          <p:cNvSpPr txBox="1">
            <a:spLocks noChangeArrowheads="1"/>
          </p:cNvSpPr>
          <p:nvPr/>
        </p:nvSpPr>
        <p:spPr bwMode="auto">
          <a:xfrm>
            <a:off x="76200" y="3810001"/>
            <a:ext cx="3457175" cy="824006"/>
          </a:xfrm>
          <a:prstGeom prst="rect">
            <a:avLst/>
          </a:prstGeom>
          <a:noFill/>
          <a:ln w="12700">
            <a:noFill/>
            <a:miter lim="800000"/>
            <a:headEnd type="none" w="sm" len="sm"/>
            <a:tailEnd type="none" w="sm" len="sm"/>
          </a:ln>
        </p:spPr>
        <p:txBody>
          <a:bodyPr wrap="none" lIns="91429" tIns="45714" rIns="91429" bIns="45714">
            <a:spAutoFit/>
          </a:bodyPr>
          <a:lstStyle/>
          <a:p>
            <a:r>
              <a:rPr lang="en-US" b="1"/>
              <a:t>Bronchial</a:t>
            </a:r>
            <a:br>
              <a:rPr lang="en-US" b="1"/>
            </a:br>
            <a:r>
              <a:rPr lang="en-US" b="1"/>
              <a:t>Hyperresponsiveness</a:t>
            </a:r>
          </a:p>
        </p:txBody>
      </p:sp>
      <p:sp>
        <p:nvSpPr>
          <p:cNvPr id="205839" name="Text Box 19"/>
          <p:cNvSpPr txBox="1">
            <a:spLocks noChangeArrowheads="1"/>
          </p:cNvSpPr>
          <p:nvPr/>
        </p:nvSpPr>
        <p:spPr bwMode="auto">
          <a:xfrm>
            <a:off x="5562600" y="3886200"/>
            <a:ext cx="3124916" cy="457390"/>
          </a:xfrm>
          <a:prstGeom prst="rect">
            <a:avLst/>
          </a:prstGeom>
          <a:noFill/>
          <a:ln w="12700">
            <a:noFill/>
            <a:miter lim="800000"/>
            <a:headEnd type="none" w="sm" len="sm"/>
            <a:tailEnd type="none" w="sm" len="sm"/>
          </a:ln>
        </p:spPr>
        <p:txBody>
          <a:bodyPr wrap="none" lIns="91429" tIns="45714" rIns="91429" bIns="45714">
            <a:spAutoFit/>
          </a:bodyPr>
          <a:lstStyle/>
          <a:p>
            <a:r>
              <a:rPr lang="en-US" b="1"/>
              <a:t>Airflow Obstruction</a:t>
            </a:r>
          </a:p>
        </p:txBody>
      </p:sp>
      <p:sp>
        <p:nvSpPr>
          <p:cNvPr id="205840" name="Text Box 20"/>
          <p:cNvSpPr txBox="1">
            <a:spLocks noChangeArrowheads="1"/>
          </p:cNvSpPr>
          <p:nvPr/>
        </p:nvSpPr>
        <p:spPr bwMode="auto">
          <a:xfrm>
            <a:off x="2697673" y="4953001"/>
            <a:ext cx="3019994" cy="824006"/>
          </a:xfrm>
          <a:prstGeom prst="rect">
            <a:avLst/>
          </a:prstGeom>
          <a:noFill/>
          <a:ln w="12700">
            <a:noFill/>
            <a:miter lim="800000"/>
            <a:headEnd type="none" w="sm" len="sm"/>
            <a:tailEnd type="none" w="sm" len="sm"/>
          </a:ln>
        </p:spPr>
        <p:txBody>
          <a:bodyPr wrap="none" lIns="91429" tIns="45714" rIns="91429" bIns="45714">
            <a:spAutoFit/>
          </a:bodyPr>
          <a:lstStyle/>
          <a:p>
            <a:pPr algn="ctr"/>
            <a:r>
              <a:rPr lang="en-US" b="1"/>
              <a:t>Risk Factors</a:t>
            </a:r>
            <a:br>
              <a:rPr lang="en-US" b="1"/>
            </a:br>
            <a:r>
              <a:rPr lang="en-US" b="1"/>
              <a:t>(for exacerbations)</a:t>
            </a:r>
          </a:p>
        </p:txBody>
      </p:sp>
      <p:sp>
        <p:nvSpPr>
          <p:cNvPr id="205841" name="Text Box 21"/>
          <p:cNvSpPr txBox="1">
            <a:spLocks noChangeArrowheads="1"/>
          </p:cNvSpPr>
          <p:nvPr/>
        </p:nvSpPr>
        <p:spPr bwMode="auto">
          <a:xfrm>
            <a:off x="5715000" y="4800601"/>
            <a:ext cx="2021685" cy="523208"/>
          </a:xfrm>
          <a:prstGeom prst="rect">
            <a:avLst/>
          </a:prstGeom>
          <a:noFill/>
          <a:ln w="12700">
            <a:noFill/>
            <a:miter lim="800000"/>
            <a:headEnd type="none" w="sm" len="sm"/>
            <a:tailEnd type="none" w="sm" len="sm"/>
          </a:ln>
        </p:spPr>
        <p:txBody>
          <a:bodyPr wrap="none" lIns="91429" tIns="45714" rIns="91429" bIns="45714">
            <a:spAutoFit/>
          </a:bodyPr>
          <a:lstStyle/>
          <a:p>
            <a:r>
              <a:rPr lang="en-US" sz="2800" b="1">
                <a:solidFill>
                  <a:srgbClr val="FFFF00"/>
                </a:solidFill>
              </a:rPr>
              <a:t>Symptoms</a:t>
            </a:r>
          </a:p>
        </p:txBody>
      </p:sp>
      <p:sp>
        <p:nvSpPr>
          <p:cNvPr id="205842" name="Text Box 22"/>
          <p:cNvSpPr txBox="1">
            <a:spLocks noChangeArrowheads="1"/>
          </p:cNvSpPr>
          <p:nvPr/>
        </p:nvSpPr>
        <p:spPr bwMode="auto">
          <a:xfrm>
            <a:off x="685800" y="1219201"/>
            <a:ext cx="1524000" cy="519113"/>
          </a:xfrm>
          <a:prstGeom prst="rect">
            <a:avLst/>
          </a:prstGeom>
          <a:noFill/>
          <a:ln w="12700">
            <a:noFill/>
            <a:miter lim="800000"/>
            <a:headEnd type="none" w="sm" len="sm"/>
            <a:tailEnd type="none" w="sm" len="sm"/>
          </a:ln>
        </p:spPr>
        <p:txBody>
          <a:bodyPr lIns="91429" tIns="45714" rIns="91429" bIns="45714">
            <a:spAutoFit/>
          </a:bodyPr>
          <a:lstStyle/>
          <a:p>
            <a:pPr>
              <a:spcBef>
                <a:spcPct val="50000"/>
              </a:spcBef>
            </a:pPr>
            <a:r>
              <a:rPr lang="en-US" sz="2800"/>
              <a:t>Genetic</a:t>
            </a:r>
          </a:p>
        </p:txBody>
      </p:sp>
      <p:sp>
        <p:nvSpPr>
          <p:cNvPr id="205843" name="Text Box 23"/>
          <p:cNvSpPr txBox="1">
            <a:spLocks noChangeArrowheads="1"/>
          </p:cNvSpPr>
          <p:nvPr/>
        </p:nvSpPr>
        <p:spPr bwMode="auto">
          <a:xfrm>
            <a:off x="6705600" y="1219200"/>
            <a:ext cx="2286000" cy="457200"/>
          </a:xfrm>
          <a:prstGeom prst="rect">
            <a:avLst/>
          </a:prstGeom>
          <a:noFill/>
          <a:ln w="12700">
            <a:noFill/>
            <a:miter lim="800000"/>
            <a:headEnd type="none" w="sm" len="sm"/>
            <a:tailEnd type="none" w="sm" len="sm"/>
          </a:ln>
        </p:spPr>
        <p:txBody>
          <a:bodyPr lIns="91429" tIns="45714" rIns="91429" bIns="45714">
            <a:spAutoFit/>
          </a:bodyPr>
          <a:lstStyle/>
          <a:p>
            <a:pPr>
              <a:spcBef>
                <a:spcPct val="50000"/>
              </a:spcBef>
            </a:pPr>
            <a:r>
              <a:rPr lang="en-US"/>
              <a:t>Environmental</a:t>
            </a:r>
          </a:p>
        </p:txBody>
      </p:sp>
      <p:pic>
        <p:nvPicPr>
          <p:cNvPr id="205844" name="Picture 24" descr="slide1"/>
          <p:cNvPicPr>
            <a:picLocks noChangeAspect="1" noChangeArrowheads="1"/>
          </p:cNvPicPr>
          <p:nvPr/>
        </p:nvPicPr>
        <p:blipFill>
          <a:blip r:embed="rId4"/>
          <a:srcRect/>
          <a:stretch>
            <a:fillRect/>
          </a:stretch>
        </p:blipFill>
        <p:spPr bwMode="auto">
          <a:xfrm>
            <a:off x="152400" y="5200651"/>
            <a:ext cx="1676400" cy="942975"/>
          </a:xfrm>
          <a:prstGeom prst="rect">
            <a:avLst/>
          </a:prstGeom>
          <a:solidFill>
            <a:schemeClr val="tx1"/>
          </a:solidFill>
          <a:ln w="9525">
            <a:noFill/>
            <a:miter lim="800000"/>
            <a:headEnd/>
            <a:tailEnd/>
          </a:ln>
        </p:spPr>
      </p:pic>
      <p:sp>
        <p:nvSpPr>
          <p:cNvPr id="223253" name="Title 27"/>
          <p:cNvSpPr>
            <a:spLocks noGrp="1"/>
          </p:cNvSpPr>
          <p:nvPr>
            <p:ph type="title" idx="4294967295"/>
          </p:nvPr>
        </p:nvSpPr>
        <p:spPr>
          <a:xfrm>
            <a:off x="457200" y="292101"/>
            <a:ext cx="8229600" cy="850900"/>
          </a:xfrm>
        </p:spPr>
        <p:txBody>
          <a:bodyPr/>
          <a:lstStyle/>
          <a:p>
            <a:pPr eaLnBrk="1" hangingPunct="1">
              <a:defRPr/>
            </a:pPr>
            <a:r>
              <a:rPr lang="en-US" dirty="0" smtClean="0"/>
              <a:t>Inflammation</a:t>
            </a:r>
            <a:endParaRPr lang="en-US" dirty="0"/>
          </a:p>
        </p:txBody>
      </p:sp>
    </p:spTree>
    <p:extLst>
      <p:ext uri="{BB962C8B-B14F-4D97-AF65-F5344CB8AC3E}">
        <p14:creationId xmlns:p14="http://schemas.microsoft.com/office/powerpoint/2010/main" val="2702257395"/>
      </p:ext>
    </p:extLst>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a:xfrm>
            <a:off x="685800" y="228600"/>
            <a:ext cx="8229600" cy="698500"/>
          </a:xfrm>
        </p:spPr>
        <p:txBody>
          <a:bodyPr>
            <a:normAutofit fontScale="90000"/>
          </a:bodyPr>
          <a:lstStyle/>
          <a:p>
            <a:pPr eaLnBrk="1" hangingPunct="1">
              <a:defRPr/>
            </a:pPr>
            <a:r>
              <a:rPr lang="en-US" sz="4000"/>
              <a:t>Inflammation in Asthma</a:t>
            </a:r>
          </a:p>
        </p:txBody>
      </p:sp>
      <p:sp>
        <p:nvSpPr>
          <p:cNvPr id="75778" name="Text Box 3"/>
          <p:cNvSpPr txBox="1">
            <a:spLocks noChangeArrowheads="1"/>
          </p:cNvSpPr>
          <p:nvPr/>
        </p:nvSpPr>
        <p:spPr bwMode="auto">
          <a:xfrm>
            <a:off x="76200" y="6423025"/>
            <a:ext cx="5176838" cy="274638"/>
          </a:xfrm>
          <a:prstGeom prst="rect">
            <a:avLst/>
          </a:prstGeom>
          <a:noFill/>
          <a:ln w="9525">
            <a:noFill/>
            <a:miter lim="800000"/>
            <a:headEnd/>
            <a:tailEnd/>
          </a:ln>
        </p:spPr>
        <p:txBody>
          <a:bodyPr lIns="91429" tIns="45714" rIns="91429" bIns="45714" anchor="b">
            <a:spAutoFit/>
          </a:bodyPr>
          <a:lstStyle/>
          <a:p>
            <a:r>
              <a:rPr lang="en-US" sz="1200" b="1">
                <a:latin typeface="Times New Roman" pitchFamily="18" charset="0"/>
                <a:cs typeface="Times New Roman" pitchFamily="18" charset="0"/>
              </a:rPr>
              <a:t>.</a:t>
            </a:r>
          </a:p>
        </p:txBody>
      </p:sp>
      <p:sp>
        <p:nvSpPr>
          <p:cNvPr id="75779" name="AutoShape 4"/>
          <p:cNvSpPr>
            <a:spLocks noChangeArrowheads="1"/>
          </p:cNvSpPr>
          <p:nvPr/>
        </p:nvSpPr>
        <p:spPr bwMode="auto">
          <a:xfrm>
            <a:off x="4252913" y="4624842"/>
            <a:ext cx="272239" cy="542018"/>
          </a:xfrm>
          <a:prstGeom prst="downArrow">
            <a:avLst>
              <a:gd name="adj1" fmla="val 67241"/>
              <a:gd name="adj2" fmla="val 45671"/>
            </a:avLst>
          </a:prstGeom>
          <a:solidFill>
            <a:srgbClr val="FF6600"/>
          </a:solidFill>
          <a:ln w="25400">
            <a:solidFill>
              <a:srgbClr val="FF6600"/>
            </a:solidFill>
            <a:miter lim="800000"/>
            <a:headEnd type="none" w="sm" len="sm"/>
            <a:tailEnd type="none" w="lg" len="med"/>
          </a:ln>
        </p:spPr>
        <p:txBody>
          <a:bodyPr wrap="none" lIns="91429" tIns="45714" rIns="91429" bIns="45714" anchor="ctr">
            <a:spAutoFit/>
          </a:bodyPr>
          <a:lstStyle/>
          <a:p>
            <a:endParaRPr lang="en-US"/>
          </a:p>
        </p:txBody>
      </p:sp>
      <p:sp>
        <p:nvSpPr>
          <p:cNvPr id="75780" name="Text Box 5"/>
          <p:cNvSpPr txBox="1">
            <a:spLocks noChangeArrowheads="1"/>
          </p:cNvSpPr>
          <p:nvPr/>
        </p:nvSpPr>
        <p:spPr bwMode="auto">
          <a:xfrm>
            <a:off x="3184525" y="5257800"/>
            <a:ext cx="3019993" cy="457390"/>
          </a:xfrm>
          <a:prstGeom prst="rect">
            <a:avLst/>
          </a:prstGeom>
          <a:noFill/>
          <a:ln w="25400">
            <a:noFill/>
            <a:miter lim="800000"/>
            <a:headEnd type="none" w="sm" len="sm"/>
            <a:tailEnd type="none" w="lg" len="med"/>
          </a:ln>
        </p:spPr>
        <p:txBody>
          <a:bodyPr wrap="none" lIns="91429" tIns="45714" rIns="91429" bIns="45714">
            <a:spAutoFit/>
          </a:bodyPr>
          <a:lstStyle/>
          <a:p>
            <a:r>
              <a:rPr lang="en-US"/>
              <a:t>Airway Inflammation</a:t>
            </a:r>
          </a:p>
        </p:txBody>
      </p:sp>
      <p:pic>
        <p:nvPicPr>
          <p:cNvPr id="75781" name="Picture 6" descr="223"/>
          <p:cNvPicPr>
            <a:picLocks noChangeAspect="1" noChangeArrowheads="1"/>
          </p:cNvPicPr>
          <p:nvPr/>
        </p:nvPicPr>
        <p:blipFill>
          <a:blip r:embed="rId3"/>
          <a:srcRect/>
          <a:stretch>
            <a:fillRect/>
          </a:stretch>
        </p:blipFill>
        <p:spPr bwMode="auto">
          <a:xfrm>
            <a:off x="3081339" y="838201"/>
            <a:ext cx="3714750" cy="3840163"/>
          </a:xfrm>
          <a:prstGeom prst="rect">
            <a:avLst/>
          </a:prstGeom>
          <a:noFill/>
          <a:ln w="9525">
            <a:noFill/>
            <a:miter lim="800000"/>
            <a:headEnd/>
            <a:tailEnd/>
          </a:ln>
        </p:spPr>
      </p:pic>
      <p:sp>
        <p:nvSpPr>
          <p:cNvPr id="75782" name="Text Box 7"/>
          <p:cNvSpPr txBox="1">
            <a:spLocks noChangeArrowheads="1"/>
          </p:cNvSpPr>
          <p:nvPr/>
        </p:nvSpPr>
        <p:spPr bwMode="auto">
          <a:xfrm>
            <a:off x="5019676" y="973139"/>
            <a:ext cx="2413765" cy="457390"/>
          </a:xfrm>
          <a:prstGeom prst="rect">
            <a:avLst/>
          </a:prstGeom>
          <a:noFill/>
          <a:ln w="25400">
            <a:noFill/>
            <a:miter lim="800000"/>
            <a:headEnd type="none" w="sm" len="sm"/>
            <a:tailEnd type="none" w="sm" len="sm"/>
          </a:ln>
        </p:spPr>
        <p:txBody>
          <a:bodyPr wrap="none" lIns="91429" tIns="45714" rIns="91429" bIns="45714">
            <a:spAutoFit/>
          </a:bodyPr>
          <a:lstStyle/>
          <a:p>
            <a:r>
              <a:rPr lang="en-US"/>
              <a:t>Allergen/Trigger</a:t>
            </a:r>
          </a:p>
        </p:txBody>
      </p:sp>
      <p:sp>
        <p:nvSpPr>
          <p:cNvPr id="75783" name="Text Box 8"/>
          <p:cNvSpPr txBox="1">
            <a:spLocks noChangeArrowheads="1"/>
          </p:cNvSpPr>
          <p:nvPr/>
        </p:nvSpPr>
        <p:spPr bwMode="auto">
          <a:xfrm>
            <a:off x="6119813" y="2033588"/>
            <a:ext cx="1026556" cy="457390"/>
          </a:xfrm>
          <a:prstGeom prst="rect">
            <a:avLst/>
          </a:prstGeom>
          <a:noFill/>
          <a:ln w="25400">
            <a:noFill/>
            <a:miter lim="800000"/>
            <a:headEnd type="none" w="sm" len="sm"/>
            <a:tailEnd type="none" w="sm" len="sm"/>
          </a:ln>
        </p:spPr>
        <p:txBody>
          <a:bodyPr wrap="none" lIns="91429" tIns="45714" rIns="91429" bIns="45714">
            <a:spAutoFit/>
          </a:bodyPr>
          <a:lstStyle/>
          <a:p>
            <a:r>
              <a:rPr lang="en-US"/>
              <a:t>T-cell </a:t>
            </a:r>
          </a:p>
        </p:txBody>
      </p:sp>
      <p:sp>
        <p:nvSpPr>
          <p:cNvPr id="75784" name="Text Box 9"/>
          <p:cNvSpPr txBox="1">
            <a:spLocks noChangeArrowheads="1"/>
          </p:cNvSpPr>
          <p:nvPr/>
        </p:nvSpPr>
        <p:spPr bwMode="auto">
          <a:xfrm>
            <a:off x="6716714" y="2932113"/>
            <a:ext cx="892175" cy="824006"/>
          </a:xfrm>
          <a:prstGeom prst="rect">
            <a:avLst/>
          </a:prstGeom>
          <a:noFill/>
          <a:ln w="25400">
            <a:noFill/>
            <a:miter lim="800000"/>
            <a:headEnd type="none" w="sm" len="sm"/>
            <a:tailEnd type="none" w="sm" len="sm"/>
          </a:ln>
        </p:spPr>
        <p:txBody>
          <a:bodyPr lIns="91429" tIns="45714" rIns="91429" bIns="45714">
            <a:spAutoFit/>
          </a:bodyPr>
          <a:lstStyle/>
          <a:p>
            <a:r>
              <a:rPr lang="en-US"/>
              <a:t>B-cell</a:t>
            </a:r>
          </a:p>
        </p:txBody>
      </p:sp>
      <p:sp>
        <p:nvSpPr>
          <p:cNvPr id="75785" name="Text Box 10"/>
          <p:cNvSpPr txBox="1">
            <a:spLocks noChangeArrowheads="1"/>
          </p:cNvSpPr>
          <p:nvPr/>
        </p:nvSpPr>
        <p:spPr bwMode="auto">
          <a:xfrm>
            <a:off x="6691313" y="3905251"/>
            <a:ext cx="659206" cy="457390"/>
          </a:xfrm>
          <a:prstGeom prst="rect">
            <a:avLst/>
          </a:prstGeom>
          <a:noFill/>
          <a:ln w="25400">
            <a:noFill/>
            <a:miter lim="800000"/>
            <a:headEnd type="none" w="sm" len="sm"/>
            <a:tailEnd type="none" w="sm" len="sm"/>
          </a:ln>
        </p:spPr>
        <p:txBody>
          <a:bodyPr wrap="none" lIns="91429" tIns="45714" rIns="91429" bIns="45714">
            <a:spAutoFit/>
          </a:bodyPr>
          <a:lstStyle/>
          <a:p>
            <a:r>
              <a:rPr lang="en-US"/>
              <a:t>IgE</a:t>
            </a:r>
          </a:p>
        </p:txBody>
      </p:sp>
      <p:sp>
        <p:nvSpPr>
          <p:cNvPr id="75786" name="Text Box 11"/>
          <p:cNvSpPr txBox="1">
            <a:spLocks noChangeArrowheads="1"/>
          </p:cNvSpPr>
          <p:nvPr/>
        </p:nvSpPr>
        <p:spPr bwMode="auto">
          <a:xfrm>
            <a:off x="2976563" y="4052888"/>
            <a:ext cx="1638495" cy="457390"/>
          </a:xfrm>
          <a:prstGeom prst="rect">
            <a:avLst/>
          </a:prstGeom>
          <a:noFill/>
          <a:ln w="25400">
            <a:noFill/>
            <a:miter lim="800000"/>
            <a:headEnd type="none" w="sm" len="sm"/>
            <a:tailEnd type="none" w="sm" len="sm"/>
          </a:ln>
        </p:spPr>
        <p:txBody>
          <a:bodyPr wrap="none" lIns="91429" tIns="45714" rIns="91429" bIns="45714">
            <a:spAutoFit/>
          </a:bodyPr>
          <a:lstStyle/>
          <a:p>
            <a:r>
              <a:rPr lang="en-US"/>
              <a:t>Eosinophil</a:t>
            </a:r>
          </a:p>
        </p:txBody>
      </p:sp>
      <p:sp>
        <p:nvSpPr>
          <p:cNvPr id="75787" name="Text Box 12"/>
          <p:cNvSpPr txBox="1">
            <a:spLocks noChangeArrowheads="1"/>
          </p:cNvSpPr>
          <p:nvPr/>
        </p:nvSpPr>
        <p:spPr bwMode="auto">
          <a:xfrm>
            <a:off x="2057400" y="1944689"/>
            <a:ext cx="1428647" cy="457390"/>
          </a:xfrm>
          <a:prstGeom prst="rect">
            <a:avLst/>
          </a:prstGeom>
          <a:noFill/>
          <a:ln w="25400">
            <a:noFill/>
            <a:miter lim="800000"/>
            <a:headEnd type="none" w="sm" len="sm"/>
            <a:tailEnd type="none" w="sm" len="sm"/>
          </a:ln>
        </p:spPr>
        <p:txBody>
          <a:bodyPr wrap="none" lIns="91429" tIns="45714" rIns="91429" bIns="45714">
            <a:spAutoFit/>
          </a:bodyPr>
          <a:lstStyle/>
          <a:p>
            <a:r>
              <a:rPr lang="en-US"/>
              <a:t>Mast cell</a:t>
            </a:r>
          </a:p>
        </p:txBody>
      </p:sp>
      <p:grpSp>
        <p:nvGrpSpPr>
          <p:cNvPr id="75788" name="Group 13"/>
          <p:cNvGrpSpPr>
            <a:grpSpLocks/>
          </p:cNvGrpSpPr>
          <p:nvPr/>
        </p:nvGrpSpPr>
        <p:grpSpPr bwMode="auto">
          <a:xfrm rot="168982">
            <a:off x="3538538" y="1568451"/>
            <a:ext cx="203200" cy="311150"/>
            <a:chOff x="3618" y="1269"/>
            <a:chExt cx="245" cy="330"/>
          </a:xfrm>
        </p:grpSpPr>
        <p:sp>
          <p:nvSpPr>
            <p:cNvPr id="75823" name="Freeform 14"/>
            <p:cNvSpPr>
              <a:spLocks/>
            </p:cNvSpPr>
            <p:nvPr/>
          </p:nvSpPr>
          <p:spPr bwMode="auto">
            <a:xfrm>
              <a:off x="3618" y="1274"/>
              <a:ext cx="96" cy="325"/>
            </a:xfrm>
            <a:custGeom>
              <a:avLst/>
              <a:gdLst>
                <a:gd name="T0" fmla="*/ 0 w 96"/>
                <a:gd name="T1" fmla="*/ 0 h 325"/>
                <a:gd name="T2" fmla="*/ 96 w 96"/>
                <a:gd name="T3" fmla="*/ 122 h 325"/>
                <a:gd name="T4" fmla="*/ 96 w 96"/>
                <a:gd name="T5" fmla="*/ 325 h 325"/>
                <a:gd name="T6" fmla="*/ 0 60000 65536"/>
                <a:gd name="T7" fmla="*/ 0 60000 65536"/>
                <a:gd name="T8" fmla="*/ 0 60000 65536"/>
                <a:gd name="T9" fmla="*/ 0 w 96"/>
                <a:gd name="T10" fmla="*/ 0 h 325"/>
                <a:gd name="T11" fmla="*/ 96 w 96"/>
                <a:gd name="T12" fmla="*/ 325 h 325"/>
              </a:gdLst>
              <a:ahLst/>
              <a:cxnLst>
                <a:cxn ang="T6">
                  <a:pos x="T0" y="T1"/>
                </a:cxn>
                <a:cxn ang="T7">
                  <a:pos x="T2" y="T3"/>
                </a:cxn>
                <a:cxn ang="T8">
                  <a:pos x="T4" y="T5"/>
                </a:cxn>
              </a:cxnLst>
              <a:rect l="T9" t="T10" r="T11" b="T12"/>
              <a:pathLst>
                <a:path w="96" h="325">
                  <a:moveTo>
                    <a:pt x="0" y="0"/>
                  </a:moveTo>
                  <a:lnTo>
                    <a:pt x="96" y="122"/>
                  </a:lnTo>
                  <a:lnTo>
                    <a:pt x="96" y="325"/>
                  </a:lnTo>
                </a:path>
              </a:pathLst>
            </a:custGeom>
            <a:noFill/>
            <a:ln w="7620">
              <a:solidFill>
                <a:srgbClr val="FFFF00"/>
              </a:solidFill>
              <a:round/>
              <a:headEnd/>
              <a:tailEnd/>
            </a:ln>
          </p:spPr>
          <p:txBody>
            <a:bodyPr/>
            <a:lstStyle/>
            <a:p>
              <a:endParaRPr lang="en-US"/>
            </a:p>
          </p:txBody>
        </p:sp>
        <p:sp>
          <p:nvSpPr>
            <p:cNvPr id="75824" name="Line 15"/>
            <p:cNvSpPr>
              <a:spLocks noChangeShapeType="1"/>
            </p:cNvSpPr>
            <p:nvPr/>
          </p:nvSpPr>
          <p:spPr bwMode="auto">
            <a:xfrm>
              <a:off x="3642" y="1269"/>
              <a:ext cx="95" cy="127"/>
            </a:xfrm>
            <a:prstGeom prst="line">
              <a:avLst/>
            </a:prstGeom>
            <a:noFill/>
            <a:ln w="7620">
              <a:solidFill>
                <a:srgbClr val="FFFF00"/>
              </a:solidFill>
              <a:round/>
              <a:headEnd/>
              <a:tailEnd/>
            </a:ln>
          </p:spPr>
          <p:txBody>
            <a:bodyPr/>
            <a:lstStyle/>
            <a:p>
              <a:endParaRPr lang="en-US"/>
            </a:p>
          </p:txBody>
        </p:sp>
        <p:sp>
          <p:nvSpPr>
            <p:cNvPr id="75825" name="Freeform 16"/>
            <p:cNvSpPr>
              <a:spLocks/>
            </p:cNvSpPr>
            <p:nvPr/>
          </p:nvSpPr>
          <p:spPr bwMode="auto">
            <a:xfrm>
              <a:off x="3761" y="1274"/>
              <a:ext cx="102" cy="325"/>
            </a:xfrm>
            <a:custGeom>
              <a:avLst/>
              <a:gdLst>
                <a:gd name="T0" fmla="*/ 102 w 102"/>
                <a:gd name="T1" fmla="*/ 0 h 325"/>
                <a:gd name="T2" fmla="*/ 0 w 102"/>
                <a:gd name="T3" fmla="*/ 122 h 325"/>
                <a:gd name="T4" fmla="*/ 0 w 102"/>
                <a:gd name="T5" fmla="*/ 325 h 325"/>
                <a:gd name="T6" fmla="*/ 0 60000 65536"/>
                <a:gd name="T7" fmla="*/ 0 60000 65536"/>
                <a:gd name="T8" fmla="*/ 0 60000 65536"/>
                <a:gd name="T9" fmla="*/ 0 w 102"/>
                <a:gd name="T10" fmla="*/ 0 h 325"/>
                <a:gd name="T11" fmla="*/ 102 w 102"/>
                <a:gd name="T12" fmla="*/ 325 h 325"/>
              </a:gdLst>
              <a:ahLst/>
              <a:cxnLst>
                <a:cxn ang="T6">
                  <a:pos x="T0" y="T1"/>
                </a:cxn>
                <a:cxn ang="T7">
                  <a:pos x="T2" y="T3"/>
                </a:cxn>
                <a:cxn ang="T8">
                  <a:pos x="T4" y="T5"/>
                </a:cxn>
              </a:cxnLst>
              <a:rect l="T9" t="T10" r="T11" b="T12"/>
              <a:pathLst>
                <a:path w="102" h="325">
                  <a:moveTo>
                    <a:pt x="102" y="0"/>
                  </a:moveTo>
                  <a:lnTo>
                    <a:pt x="0" y="122"/>
                  </a:lnTo>
                  <a:lnTo>
                    <a:pt x="0" y="325"/>
                  </a:lnTo>
                </a:path>
              </a:pathLst>
            </a:custGeom>
            <a:noFill/>
            <a:ln w="7620">
              <a:solidFill>
                <a:srgbClr val="FFFF00"/>
              </a:solidFill>
              <a:round/>
              <a:headEnd/>
              <a:tailEnd/>
            </a:ln>
          </p:spPr>
          <p:txBody>
            <a:bodyPr/>
            <a:lstStyle/>
            <a:p>
              <a:endParaRPr lang="en-US"/>
            </a:p>
          </p:txBody>
        </p:sp>
        <p:sp>
          <p:nvSpPr>
            <p:cNvPr id="75826" name="Line 17"/>
            <p:cNvSpPr>
              <a:spLocks noChangeShapeType="1"/>
            </p:cNvSpPr>
            <p:nvPr/>
          </p:nvSpPr>
          <p:spPr bwMode="auto">
            <a:xfrm flipH="1">
              <a:off x="3737" y="1269"/>
              <a:ext cx="102" cy="127"/>
            </a:xfrm>
            <a:prstGeom prst="line">
              <a:avLst/>
            </a:prstGeom>
            <a:noFill/>
            <a:ln w="7620">
              <a:solidFill>
                <a:srgbClr val="FFFF00"/>
              </a:solidFill>
              <a:round/>
              <a:headEnd/>
              <a:tailEnd/>
            </a:ln>
          </p:spPr>
          <p:txBody>
            <a:bodyPr/>
            <a:lstStyle/>
            <a:p>
              <a:endParaRPr lang="en-US"/>
            </a:p>
          </p:txBody>
        </p:sp>
      </p:grpSp>
      <p:grpSp>
        <p:nvGrpSpPr>
          <p:cNvPr id="75789" name="Group 18"/>
          <p:cNvGrpSpPr>
            <a:grpSpLocks/>
          </p:cNvGrpSpPr>
          <p:nvPr/>
        </p:nvGrpSpPr>
        <p:grpSpPr bwMode="auto">
          <a:xfrm rot="-2747644">
            <a:off x="2985295" y="1705770"/>
            <a:ext cx="230187" cy="276225"/>
            <a:chOff x="3618" y="1269"/>
            <a:chExt cx="245" cy="330"/>
          </a:xfrm>
        </p:grpSpPr>
        <p:sp>
          <p:nvSpPr>
            <p:cNvPr id="75819" name="Freeform 19"/>
            <p:cNvSpPr>
              <a:spLocks/>
            </p:cNvSpPr>
            <p:nvPr/>
          </p:nvSpPr>
          <p:spPr bwMode="auto">
            <a:xfrm>
              <a:off x="3618" y="1274"/>
              <a:ext cx="96" cy="325"/>
            </a:xfrm>
            <a:custGeom>
              <a:avLst/>
              <a:gdLst>
                <a:gd name="T0" fmla="*/ 0 w 96"/>
                <a:gd name="T1" fmla="*/ 0 h 325"/>
                <a:gd name="T2" fmla="*/ 96 w 96"/>
                <a:gd name="T3" fmla="*/ 122 h 325"/>
                <a:gd name="T4" fmla="*/ 96 w 96"/>
                <a:gd name="T5" fmla="*/ 325 h 325"/>
                <a:gd name="T6" fmla="*/ 0 60000 65536"/>
                <a:gd name="T7" fmla="*/ 0 60000 65536"/>
                <a:gd name="T8" fmla="*/ 0 60000 65536"/>
                <a:gd name="T9" fmla="*/ 0 w 96"/>
                <a:gd name="T10" fmla="*/ 0 h 325"/>
                <a:gd name="T11" fmla="*/ 96 w 96"/>
                <a:gd name="T12" fmla="*/ 325 h 325"/>
              </a:gdLst>
              <a:ahLst/>
              <a:cxnLst>
                <a:cxn ang="T6">
                  <a:pos x="T0" y="T1"/>
                </a:cxn>
                <a:cxn ang="T7">
                  <a:pos x="T2" y="T3"/>
                </a:cxn>
                <a:cxn ang="T8">
                  <a:pos x="T4" y="T5"/>
                </a:cxn>
              </a:cxnLst>
              <a:rect l="T9" t="T10" r="T11" b="T12"/>
              <a:pathLst>
                <a:path w="96" h="325">
                  <a:moveTo>
                    <a:pt x="0" y="0"/>
                  </a:moveTo>
                  <a:lnTo>
                    <a:pt x="96" y="122"/>
                  </a:lnTo>
                  <a:lnTo>
                    <a:pt x="96" y="325"/>
                  </a:lnTo>
                </a:path>
              </a:pathLst>
            </a:custGeom>
            <a:noFill/>
            <a:ln w="7620">
              <a:solidFill>
                <a:srgbClr val="FFFF00"/>
              </a:solidFill>
              <a:round/>
              <a:headEnd/>
              <a:tailEnd/>
            </a:ln>
          </p:spPr>
          <p:txBody>
            <a:bodyPr/>
            <a:lstStyle/>
            <a:p>
              <a:endParaRPr lang="en-US"/>
            </a:p>
          </p:txBody>
        </p:sp>
        <p:sp>
          <p:nvSpPr>
            <p:cNvPr id="75820" name="Line 20"/>
            <p:cNvSpPr>
              <a:spLocks noChangeShapeType="1"/>
            </p:cNvSpPr>
            <p:nvPr/>
          </p:nvSpPr>
          <p:spPr bwMode="auto">
            <a:xfrm>
              <a:off x="3642" y="1269"/>
              <a:ext cx="95" cy="127"/>
            </a:xfrm>
            <a:prstGeom prst="line">
              <a:avLst/>
            </a:prstGeom>
            <a:noFill/>
            <a:ln w="7620">
              <a:solidFill>
                <a:srgbClr val="FFFF00"/>
              </a:solidFill>
              <a:round/>
              <a:headEnd/>
              <a:tailEnd/>
            </a:ln>
          </p:spPr>
          <p:txBody>
            <a:bodyPr/>
            <a:lstStyle/>
            <a:p>
              <a:endParaRPr lang="en-US"/>
            </a:p>
          </p:txBody>
        </p:sp>
        <p:sp>
          <p:nvSpPr>
            <p:cNvPr id="75821" name="Freeform 21"/>
            <p:cNvSpPr>
              <a:spLocks/>
            </p:cNvSpPr>
            <p:nvPr/>
          </p:nvSpPr>
          <p:spPr bwMode="auto">
            <a:xfrm>
              <a:off x="3761" y="1274"/>
              <a:ext cx="102" cy="325"/>
            </a:xfrm>
            <a:custGeom>
              <a:avLst/>
              <a:gdLst>
                <a:gd name="T0" fmla="*/ 102 w 102"/>
                <a:gd name="T1" fmla="*/ 0 h 325"/>
                <a:gd name="T2" fmla="*/ 0 w 102"/>
                <a:gd name="T3" fmla="*/ 122 h 325"/>
                <a:gd name="T4" fmla="*/ 0 w 102"/>
                <a:gd name="T5" fmla="*/ 325 h 325"/>
                <a:gd name="T6" fmla="*/ 0 60000 65536"/>
                <a:gd name="T7" fmla="*/ 0 60000 65536"/>
                <a:gd name="T8" fmla="*/ 0 60000 65536"/>
                <a:gd name="T9" fmla="*/ 0 w 102"/>
                <a:gd name="T10" fmla="*/ 0 h 325"/>
                <a:gd name="T11" fmla="*/ 102 w 102"/>
                <a:gd name="T12" fmla="*/ 325 h 325"/>
              </a:gdLst>
              <a:ahLst/>
              <a:cxnLst>
                <a:cxn ang="T6">
                  <a:pos x="T0" y="T1"/>
                </a:cxn>
                <a:cxn ang="T7">
                  <a:pos x="T2" y="T3"/>
                </a:cxn>
                <a:cxn ang="T8">
                  <a:pos x="T4" y="T5"/>
                </a:cxn>
              </a:cxnLst>
              <a:rect l="T9" t="T10" r="T11" b="T12"/>
              <a:pathLst>
                <a:path w="102" h="325">
                  <a:moveTo>
                    <a:pt x="102" y="0"/>
                  </a:moveTo>
                  <a:lnTo>
                    <a:pt x="0" y="122"/>
                  </a:lnTo>
                  <a:lnTo>
                    <a:pt x="0" y="325"/>
                  </a:lnTo>
                </a:path>
              </a:pathLst>
            </a:custGeom>
            <a:noFill/>
            <a:ln w="7620">
              <a:solidFill>
                <a:srgbClr val="FFFF00"/>
              </a:solidFill>
              <a:round/>
              <a:headEnd/>
              <a:tailEnd/>
            </a:ln>
          </p:spPr>
          <p:txBody>
            <a:bodyPr/>
            <a:lstStyle/>
            <a:p>
              <a:endParaRPr lang="en-US"/>
            </a:p>
          </p:txBody>
        </p:sp>
        <p:sp>
          <p:nvSpPr>
            <p:cNvPr id="75822" name="Line 22"/>
            <p:cNvSpPr>
              <a:spLocks noChangeShapeType="1"/>
            </p:cNvSpPr>
            <p:nvPr/>
          </p:nvSpPr>
          <p:spPr bwMode="auto">
            <a:xfrm flipH="1">
              <a:off x="3737" y="1269"/>
              <a:ext cx="102" cy="127"/>
            </a:xfrm>
            <a:prstGeom prst="line">
              <a:avLst/>
            </a:prstGeom>
            <a:noFill/>
            <a:ln w="7620">
              <a:solidFill>
                <a:srgbClr val="FFFF00"/>
              </a:solidFill>
              <a:round/>
              <a:headEnd/>
              <a:tailEnd/>
            </a:ln>
          </p:spPr>
          <p:txBody>
            <a:bodyPr/>
            <a:lstStyle/>
            <a:p>
              <a:endParaRPr lang="en-US"/>
            </a:p>
          </p:txBody>
        </p:sp>
      </p:grpSp>
      <p:grpSp>
        <p:nvGrpSpPr>
          <p:cNvPr id="75790" name="Group 23"/>
          <p:cNvGrpSpPr>
            <a:grpSpLocks/>
          </p:cNvGrpSpPr>
          <p:nvPr/>
        </p:nvGrpSpPr>
        <p:grpSpPr bwMode="auto">
          <a:xfrm rot="-8708108">
            <a:off x="2998788" y="2468564"/>
            <a:ext cx="204787" cy="309562"/>
            <a:chOff x="3618" y="1269"/>
            <a:chExt cx="245" cy="330"/>
          </a:xfrm>
        </p:grpSpPr>
        <p:sp>
          <p:nvSpPr>
            <p:cNvPr id="75815" name="Freeform 24"/>
            <p:cNvSpPr>
              <a:spLocks/>
            </p:cNvSpPr>
            <p:nvPr/>
          </p:nvSpPr>
          <p:spPr bwMode="auto">
            <a:xfrm>
              <a:off x="3618" y="1274"/>
              <a:ext cx="96" cy="325"/>
            </a:xfrm>
            <a:custGeom>
              <a:avLst/>
              <a:gdLst>
                <a:gd name="T0" fmla="*/ 0 w 96"/>
                <a:gd name="T1" fmla="*/ 0 h 325"/>
                <a:gd name="T2" fmla="*/ 96 w 96"/>
                <a:gd name="T3" fmla="*/ 122 h 325"/>
                <a:gd name="T4" fmla="*/ 96 w 96"/>
                <a:gd name="T5" fmla="*/ 325 h 325"/>
                <a:gd name="T6" fmla="*/ 0 60000 65536"/>
                <a:gd name="T7" fmla="*/ 0 60000 65536"/>
                <a:gd name="T8" fmla="*/ 0 60000 65536"/>
                <a:gd name="T9" fmla="*/ 0 w 96"/>
                <a:gd name="T10" fmla="*/ 0 h 325"/>
                <a:gd name="T11" fmla="*/ 96 w 96"/>
                <a:gd name="T12" fmla="*/ 325 h 325"/>
              </a:gdLst>
              <a:ahLst/>
              <a:cxnLst>
                <a:cxn ang="T6">
                  <a:pos x="T0" y="T1"/>
                </a:cxn>
                <a:cxn ang="T7">
                  <a:pos x="T2" y="T3"/>
                </a:cxn>
                <a:cxn ang="T8">
                  <a:pos x="T4" y="T5"/>
                </a:cxn>
              </a:cxnLst>
              <a:rect l="T9" t="T10" r="T11" b="T12"/>
              <a:pathLst>
                <a:path w="96" h="325">
                  <a:moveTo>
                    <a:pt x="0" y="0"/>
                  </a:moveTo>
                  <a:lnTo>
                    <a:pt x="96" y="122"/>
                  </a:lnTo>
                  <a:lnTo>
                    <a:pt x="96" y="325"/>
                  </a:lnTo>
                </a:path>
              </a:pathLst>
            </a:custGeom>
            <a:noFill/>
            <a:ln w="7620">
              <a:solidFill>
                <a:srgbClr val="FFFF00"/>
              </a:solidFill>
              <a:round/>
              <a:headEnd/>
              <a:tailEnd/>
            </a:ln>
          </p:spPr>
          <p:txBody>
            <a:bodyPr/>
            <a:lstStyle/>
            <a:p>
              <a:endParaRPr lang="en-US"/>
            </a:p>
          </p:txBody>
        </p:sp>
        <p:sp>
          <p:nvSpPr>
            <p:cNvPr id="75816" name="Line 25"/>
            <p:cNvSpPr>
              <a:spLocks noChangeShapeType="1"/>
            </p:cNvSpPr>
            <p:nvPr/>
          </p:nvSpPr>
          <p:spPr bwMode="auto">
            <a:xfrm>
              <a:off x="3642" y="1269"/>
              <a:ext cx="95" cy="127"/>
            </a:xfrm>
            <a:prstGeom prst="line">
              <a:avLst/>
            </a:prstGeom>
            <a:noFill/>
            <a:ln w="7620">
              <a:solidFill>
                <a:srgbClr val="FFFF00"/>
              </a:solidFill>
              <a:round/>
              <a:headEnd/>
              <a:tailEnd/>
            </a:ln>
          </p:spPr>
          <p:txBody>
            <a:bodyPr/>
            <a:lstStyle/>
            <a:p>
              <a:endParaRPr lang="en-US"/>
            </a:p>
          </p:txBody>
        </p:sp>
        <p:sp>
          <p:nvSpPr>
            <p:cNvPr id="75817" name="Freeform 26"/>
            <p:cNvSpPr>
              <a:spLocks/>
            </p:cNvSpPr>
            <p:nvPr/>
          </p:nvSpPr>
          <p:spPr bwMode="auto">
            <a:xfrm>
              <a:off x="3761" y="1274"/>
              <a:ext cx="102" cy="325"/>
            </a:xfrm>
            <a:custGeom>
              <a:avLst/>
              <a:gdLst>
                <a:gd name="T0" fmla="*/ 102 w 102"/>
                <a:gd name="T1" fmla="*/ 0 h 325"/>
                <a:gd name="T2" fmla="*/ 0 w 102"/>
                <a:gd name="T3" fmla="*/ 122 h 325"/>
                <a:gd name="T4" fmla="*/ 0 w 102"/>
                <a:gd name="T5" fmla="*/ 325 h 325"/>
                <a:gd name="T6" fmla="*/ 0 60000 65536"/>
                <a:gd name="T7" fmla="*/ 0 60000 65536"/>
                <a:gd name="T8" fmla="*/ 0 60000 65536"/>
                <a:gd name="T9" fmla="*/ 0 w 102"/>
                <a:gd name="T10" fmla="*/ 0 h 325"/>
                <a:gd name="T11" fmla="*/ 102 w 102"/>
                <a:gd name="T12" fmla="*/ 325 h 325"/>
              </a:gdLst>
              <a:ahLst/>
              <a:cxnLst>
                <a:cxn ang="T6">
                  <a:pos x="T0" y="T1"/>
                </a:cxn>
                <a:cxn ang="T7">
                  <a:pos x="T2" y="T3"/>
                </a:cxn>
                <a:cxn ang="T8">
                  <a:pos x="T4" y="T5"/>
                </a:cxn>
              </a:cxnLst>
              <a:rect l="T9" t="T10" r="T11" b="T12"/>
              <a:pathLst>
                <a:path w="102" h="325">
                  <a:moveTo>
                    <a:pt x="102" y="0"/>
                  </a:moveTo>
                  <a:lnTo>
                    <a:pt x="0" y="122"/>
                  </a:lnTo>
                  <a:lnTo>
                    <a:pt x="0" y="325"/>
                  </a:lnTo>
                </a:path>
              </a:pathLst>
            </a:custGeom>
            <a:noFill/>
            <a:ln w="7620">
              <a:solidFill>
                <a:srgbClr val="FFFF00"/>
              </a:solidFill>
              <a:round/>
              <a:headEnd/>
              <a:tailEnd/>
            </a:ln>
          </p:spPr>
          <p:txBody>
            <a:bodyPr/>
            <a:lstStyle/>
            <a:p>
              <a:endParaRPr lang="en-US"/>
            </a:p>
          </p:txBody>
        </p:sp>
        <p:sp>
          <p:nvSpPr>
            <p:cNvPr id="75818" name="Line 27"/>
            <p:cNvSpPr>
              <a:spLocks noChangeShapeType="1"/>
            </p:cNvSpPr>
            <p:nvPr/>
          </p:nvSpPr>
          <p:spPr bwMode="auto">
            <a:xfrm flipH="1">
              <a:off x="3737" y="1269"/>
              <a:ext cx="102" cy="127"/>
            </a:xfrm>
            <a:prstGeom prst="line">
              <a:avLst/>
            </a:prstGeom>
            <a:noFill/>
            <a:ln w="7620">
              <a:solidFill>
                <a:srgbClr val="FFFF00"/>
              </a:solidFill>
              <a:round/>
              <a:headEnd/>
              <a:tailEnd/>
            </a:ln>
          </p:spPr>
          <p:txBody>
            <a:bodyPr/>
            <a:lstStyle/>
            <a:p>
              <a:endParaRPr lang="en-US"/>
            </a:p>
          </p:txBody>
        </p:sp>
      </p:grpSp>
      <p:grpSp>
        <p:nvGrpSpPr>
          <p:cNvPr id="75791" name="Group 28"/>
          <p:cNvGrpSpPr>
            <a:grpSpLocks/>
          </p:cNvGrpSpPr>
          <p:nvPr/>
        </p:nvGrpSpPr>
        <p:grpSpPr bwMode="auto">
          <a:xfrm rot="-2747644">
            <a:off x="4232275" y="1809750"/>
            <a:ext cx="230188" cy="274638"/>
            <a:chOff x="3618" y="1269"/>
            <a:chExt cx="245" cy="330"/>
          </a:xfrm>
        </p:grpSpPr>
        <p:sp>
          <p:nvSpPr>
            <p:cNvPr id="75811" name="Freeform 29"/>
            <p:cNvSpPr>
              <a:spLocks/>
            </p:cNvSpPr>
            <p:nvPr/>
          </p:nvSpPr>
          <p:spPr bwMode="auto">
            <a:xfrm>
              <a:off x="3618" y="1274"/>
              <a:ext cx="96" cy="325"/>
            </a:xfrm>
            <a:custGeom>
              <a:avLst/>
              <a:gdLst>
                <a:gd name="T0" fmla="*/ 0 w 96"/>
                <a:gd name="T1" fmla="*/ 0 h 325"/>
                <a:gd name="T2" fmla="*/ 96 w 96"/>
                <a:gd name="T3" fmla="*/ 122 h 325"/>
                <a:gd name="T4" fmla="*/ 96 w 96"/>
                <a:gd name="T5" fmla="*/ 325 h 325"/>
                <a:gd name="T6" fmla="*/ 0 60000 65536"/>
                <a:gd name="T7" fmla="*/ 0 60000 65536"/>
                <a:gd name="T8" fmla="*/ 0 60000 65536"/>
                <a:gd name="T9" fmla="*/ 0 w 96"/>
                <a:gd name="T10" fmla="*/ 0 h 325"/>
                <a:gd name="T11" fmla="*/ 96 w 96"/>
                <a:gd name="T12" fmla="*/ 325 h 325"/>
              </a:gdLst>
              <a:ahLst/>
              <a:cxnLst>
                <a:cxn ang="T6">
                  <a:pos x="T0" y="T1"/>
                </a:cxn>
                <a:cxn ang="T7">
                  <a:pos x="T2" y="T3"/>
                </a:cxn>
                <a:cxn ang="T8">
                  <a:pos x="T4" y="T5"/>
                </a:cxn>
              </a:cxnLst>
              <a:rect l="T9" t="T10" r="T11" b="T12"/>
              <a:pathLst>
                <a:path w="96" h="325">
                  <a:moveTo>
                    <a:pt x="0" y="0"/>
                  </a:moveTo>
                  <a:lnTo>
                    <a:pt x="96" y="122"/>
                  </a:lnTo>
                  <a:lnTo>
                    <a:pt x="96" y="325"/>
                  </a:lnTo>
                </a:path>
              </a:pathLst>
            </a:custGeom>
            <a:noFill/>
            <a:ln w="7620">
              <a:solidFill>
                <a:srgbClr val="FFFF00"/>
              </a:solidFill>
              <a:round/>
              <a:headEnd/>
              <a:tailEnd/>
            </a:ln>
          </p:spPr>
          <p:txBody>
            <a:bodyPr/>
            <a:lstStyle/>
            <a:p>
              <a:endParaRPr lang="en-US"/>
            </a:p>
          </p:txBody>
        </p:sp>
        <p:sp>
          <p:nvSpPr>
            <p:cNvPr id="75812" name="Line 30"/>
            <p:cNvSpPr>
              <a:spLocks noChangeShapeType="1"/>
            </p:cNvSpPr>
            <p:nvPr/>
          </p:nvSpPr>
          <p:spPr bwMode="auto">
            <a:xfrm>
              <a:off x="3642" y="1269"/>
              <a:ext cx="95" cy="127"/>
            </a:xfrm>
            <a:prstGeom prst="line">
              <a:avLst/>
            </a:prstGeom>
            <a:noFill/>
            <a:ln w="7620">
              <a:solidFill>
                <a:srgbClr val="FFFF00"/>
              </a:solidFill>
              <a:round/>
              <a:headEnd/>
              <a:tailEnd/>
            </a:ln>
          </p:spPr>
          <p:txBody>
            <a:bodyPr/>
            <a:lstStyle/>
            <a:p>
              <a:endParaRPr lang="en-US"/>
            </a:p>
          </p:txBody>
        </p:sp>
        <p:sp>
          <p:nvSpPr>
            <p:cNvPr id="75813" name="Freeform 31"/>
            <p:cNvSpPr>
              <a:spLocks/>
            </p:cNvSpPr>
            <p:nvPr/>
          </p:nvSpPr>
          <p:spPr bwMode="auto">
            <a:xfrm>
              <a:off x="3761" y="1274"/>
              <a:ext cx="102" cy="325"/>
            </a:xfrm>
            <a:custGeom>
              <a:avLst/>
              <a:gdLst>
                <a:gd name="T0" fmla="*/ 102 w 102"/>
                <a:gd name="T1" fmla="*/ 0 h 325"/>
                <a:gd name="T2" fmla="*/ 0 w 102"/>
                <a:gd name="T3" fmla="*/ 122 h 325"/>
                <a:gd name="T4" fmla="*/ 0 w 102"/>
                <a:gd name="T5" fmla="*/ 325 h 325"/>
                <a:gd name="T6" fmla="*/ 0 60000 65536"/>
                <a:gd name="T7" fmla="*/ 0 60000 65536"/>
                <a:gd name="T8" fmla="*/ 0 60000 65536"/>
                <a:gd name="T9" fmla="*/ 0 w 102"/>
                <a:gd name="T10" fmla="*/ 0 h 325"/>
                <a:gd name="T11" fmla="*/ 102 w 102"/>
                <a:gd name="T12" fmla="*/ 325 h 325"/>
              </a:gdLst>
              <a:ahLst/>
              <a:cxnLst>
                <a:cxn ang="T6">
                  <a:pos x="T0" y="T1"/>
                </a:cxn>
                <a:cxn ang="T7">
                  <a:pos x="T2" y="T3"/>
                </a:cxn>
                <a:cxn ang="T8">
                  <a:pos x="T4" y="T5"/>
                </a:cxn>
              </a:cxnLst>
              <a:rect l="T9" t="T10" r="T11" b="T12"/>
              <a:pathLst>
                <a:path w="102" h="325">
                  <a:moveTo>
                    <a:pt x="102" y="0"/>
                  </a:moveTo>
                  <a:lnTo>
                    <a:pt x="0" y="122"/>
                  </a:lnTo>
                  <a:lnTo>
                    <a:pt x="0" y="325"/>
                  </a:lnTo>
                </a:path>
              </a:pathLst>
            </a:custGeom>
            <a:noFill/>
            <a:ln w="7620">
              <a:solidFill>
                <a:srgbClr val="FFFF00"/>
              </a:solidFill>
              <a:round/>
              <a:headEnd/>
              <a:tailEnd/>
            </a:ln>
          </p:spPr>
          <p:txBody>
            <a:bodyPr/>
            <a:lstStyle/>
            <a:p>
              <a:endParaRPr lang="en-US"/>
            </a:p>
          </p:txBody>
        </p:sp>
        <p:sp>
          <p:nvSpPr>
            <p:cNvPr id="75814" name="Line 32"/>
            <p:cNvSpPr>
              <a:spLocks noChangeShapeType="1"/>
            </p:cNvSpPr>
            <p:nvPr/>
          </p:nvSpPr>
          <p:spPr bwMode="auto">
            <a:xfrm flipH="1">
              <a:off x="3737" y="1269"/>
              <a:ext cx="102" cy="127"/>
            </a:xfrm>
            <a:prstGeom prst="line">
              <a:avLst/>
            </a:prstGeom>
            <a:noFill/>
            <a:ln w="7620">
              <a:solidFill>
                <a:srgbClr val="FFFF00"/>
              </a:solidFill>
              <a:round/>
              <a:headEnd/>
              <a:tailEnd/>
            </a:ln>
          </p:spPr>
          <p:txBody>
            <a:bodyPr/>
            <a:lstStyle/>
            <a:p>
              <a:endParaRPr lang="en-US"/>
            </a:p>
          </p:txBody>
        </p:sp>
      </p:grpSp>
      <p:grpSp>
        <p:nvGrpSpPr>
          <p:cNvPr id="75792" name="Group 33"/>
          <p:cNvGrpSpPr>
            <a:grpSpLocks/>
          </p:cNvGrpSpPr>
          <p:nvPr/>
        </p:nvGrpSpPr>
        <p:grpSpPr bwMode="auto">
          <a:xfrm rot="1759692">
            <a:off x="4848225" y="1687514"/>
            <a:ext cx="204788" cy="309562"/>
            <a:chOff x="3618" y="1269"/>
            <a:chExt cx="245" cy="330"/>
          </a:xfrm>
        </p:grpSpPr>
        <p:sp>
          <p:nvSpPr>
            <p:cNvPr id="75807" name="Freeform 34"/>
            <p:cNvSpPr>
              <a:spLocks/>
            </p:cNvSpPr>
            <p:nvPr/>
          </p:nvSpPr>
          <p:spPr bwMode="auto">
            <a:xfrm>
              <a:off x="3618" y="1274"/>
              <a:ext cx="96" cy="325"/>
            </a:xfrm>
            <a:custGeom>
              <a:avLst/>
              <a:gdLst>
                <a:gd name="T0" fmla="*/ 0 w 96"/>
                <a:gd name="T1" fmla="*/ 0 h 325"/>
                <a:gd name="T2" fmla="*/ 96 w 96"/>
                <a:gd name="T3" fmla="*/ 122 h 325"/>
                <a:gd name="T4" fmla="*/ 96 w 96"/>
                <a:gd name="T5" fmla="*/ 325 h 325"/>
                <a:gd name="T6" fmla="*/ 0 60000 65536"/>
                <a:gd name="T7" fmla="*/ 0 60000 65536"/>
                <a:gd name="T8" fmla="*/ 0 60000 65536"/>
                <a:gd name="T9" fmla="*/ 0 w 96"/>
                <a:gd name="T10" fmla="*/ 0 h 325"/>
                <a:gd name="T11" fmla="*/ 96 w 96"/>
                <a:gd name="T12" fmla="*/ 325 h 325"/>
              </a:gdLst>
              <a:ahLst/>
              <a:cxnLst>
                <a:cxn ang="T6">
                  <a:pos x="T0" y="T1"/>
                </a:cxn>
                <a:cxn ang="T7">
                  <a:pos x="T2" y="T3"/>
                </a:cxn>
                <a:cxn ang="T8">
                  <a:pos x="T4" y="T5"/>
                </a:cxn>
              </a:cxnLst>
              <a:rect l="T9" t="T10" r="T11" b="T12"/>
              <a:pathLst>
                <a:path w="96" h="325">
                  <a:moveTo>
                    <a:pt x="0" y="0"/>
                  </a:moveTo>
                  <a:lnTo>
                    <a:pt x="96" y="122"/>
                  </a:lnTo>
                  <a:lnTo>
                    <a:pt x="96" y="325"/>
                  </a:lnTo>
                </a:path>
              </a:pathLst>
            </a:custGeom>
            <a:noFill/>
            <a:ln w="7620">
              <a:solidFill>
                <a:srgbClr val="FFFF00"/>
              </a:solidFill>
              <a:round/>
              <a:headEnd/>
              <a:tailEnd/>
            </a:ln>
          </p:spPr>
          <p:txBody>
            <a:bodyPr/>
            <a:lstStyle/>
            <a:p>
              <a:endParaRPr lang="en-US"/>
            </a:p>
          </p:txBody>
        </p:sp>
        <p:sp>
          <p:nvSpPr>
            <p:cNvPr id="75808" name="Line 35"/>
            <p:cNvSpPr>
              <a:spLocks noChangeShapeType="1"/>
            </p:cNvSpPr>
            <p:nvPr/>
          </p:nvSpPr>
          <p:spPr bwMode="auto">
            <a:xfrm>
              <a:off x="3642" y="1269"/>
              <a:ext cx="95" cy="127"/>
            </a:xfrm>
            <a:prstGeom prst="line">
              <a:avLst/>
            </a:prstGeom>
            <a:noFill/>
            <a:ln w="7620">
              <a:solidFill>
                <a:srgbClr val="FFFF00"/>
              </a:solidFill>
              <a:round/>
              <a:headEnd/>
              <a:tailEnd/>
            </a:ln>
          </p:spPr>
          <p:txBody>
            <a:bodyPr/>
            <a:lstStyle/>
            <a:p>
              <a:endParaRPr lang="en-US"/>
            </a:p>
          </p:txBody>
        </p:sp>
        <p:sp>
          <p:nvSpPr>
            <p:cNvPr id="75809" name="Freeform 36"/>
            <p:cNvSpPr>
              <a:spLocks/>
            </p:cNvSpPr>
            <p:nvPr/>
          </p:nvSpPr>
          <p:spPr bwMode="auto">
            <a:xfrm>
              <a:off x="3761" y="1274"/>
              <a:ext cx="102" cy="325"/>
            </a:xfrm>
            <a:custGeom>
              <a:avLst/>
              <a:gdLst>
                <a:gd name="T0" fmla="*/ 102 w 102"/>
                <a:gd name="T1" fmla="*/ 0 h 325"/>
                <a:gd name="T2" fmla="*/ 0 w 102"/>
                <a:gd name="T3" fmla="*/ 122 h 325"/>
                <a:gd name="T4" fmla="*/ 0 w 102"/>
                <a:gd name="T5" fmla="*/ 325 h 325"/>
                <a:gd name="T6" fmla="*/ 0 60000 65536"/>
                <a:gd name="T7" fmla="*/ 0 60000 65536"/>
                <a:gd name="T8" fmla="*/ 0 60000 65536"/>
                <a:gd name="T9" fmla="*/ 0 w 102"/>
                <a:gd name="T10" fmla="*/ 0 h 325"/>
                <a:gd name="T11" fmla="*/ 102 w 102"/>
                <a:gd name="T12" fmla="*/ 325 h 325"/>
              </a:gdLst>
              <a:ahLst/>
              <a:cxnLst>
                <a:cxn ang="T6">
                  <a:pos x="T0" y="T1"/>
                </a:cxn>
                <a:cxn ang="T7">
                  <a:pos x="T2" y="T3"/>
                </a:cxn>
                <a:cxn ang="T8">
                  <a:pos x="T4" y="T5"/>
                </a:cxn>
              </a:cxnLst>
              <a:rect l="T9" t="T10" r="T11" b="T12"/>
              <a:pathLst>
                <a:path w="102" h="325">
                  <a:moveTo>
                    <a:pt x="102" y="0"/>
                  </a:moveTo>
                  <a:lnTo>
                    <a:pt x="0" y="122"/>
                  </a:lnTo>
                  <a:lnTo>
                    <a:pt x="0" y="325"/>
                  </a:lnTo>
                </a:path>
              </a:pathLst>
            </a:custGeom>
            <a:noFill/>
            <a:ln w="7620">
              <a:solidFill>
                <a:srgbClr val="FFFF00"/>
              </a:solidFill>
              <a:round/>
              <a:headEnd/>
              <a:tailEnd/>
            </a:ln>
          </p:spPr>
          <p:txBody>
            <a:bodyPr/>
            <a:lstStyle/>
            <a:p>
              <a:endParaRPr lang="en-US"/>
            </a:p>
          </p:txBody>
        </p:sp>
        <p:sp>
          <p:nvSpPr>
            <p:cNvPr id="75810" name="Line 37"/>
            <p:cNvSpPr>
              <a:spLocks noChangeShapeType="1"/>
            </p:cNvSpPr>
            <p:nvPr/>
          </p:nvSpPr>
          <p:spPr bwMode="auto">
            <a:xfrm flipH="1">
              <a:off x="3737" y="1269"/>
              <a:ext cx="102" cy="127"/>
            </a:xfrm>
            <a:prstGeom prst="line">
              <a:avLst/>
            </a:prstGeom>
            <a:noFill/>
            <a:ln w="7620">
              <a:solidFill>
                <a:srgbClr val="FFFF00"/>
              </a:solidFill>
              <a:round/>
              <a:headEnd/>
              <a:tailEnd/>
            </a:ln>
          </p:spPr>
          <p:txBody>
            <a:bodyPr/>
            <a:lstStyle/>
            <a:p>
              <a:endParaRPr lang="en-US"/>
            </a:p>
          </p:txBody>
        </p:sp>
      </p:grpSp>
      <p:sp>
        <p:nvSpPr>
          <p:cNvPr id="75793" name="Line 38"/>
          <p:cNvSpPr>
            <a:spLocks noChangeShapeType="1"/>
          </p:cNvSpPr>
          <p:nvPr/>
        </p:nvSpPr>
        <p:spPr bwMode="auto">
          <a:xfrm>
            <a:off x="3852863" y="2198688"/>
            <a:ext cx="392112" cy="0"/>
          </a:xfrm>
          <a:prstGeom prst="line">
            <a:avLst/>
          </a:prstGeom>
          <a:noFill/>
          <a:ln w="25400">
            <a:solidFill>
              <a:schemeClr val="tx1"/>
            </a:solidFill>
            <a:round/>
            <a:headEnd type="triangle" w="lg" len="med"/>
            <a:tailEnd type="triangle" w="lg" len="med"/>
          </a:ln>
        </p:spPr>
        <p:txBody>
          <a:bodyPr lIns="91429" tIns="45714" rIns="91429" bIns="45714" anchor="ctr">
            <a:spAutoFit/>
          </a:bodyPr>
          <a:lstStyle/>
          <a:p>
            <a:endParaRPr lang="en-US"/>
          </a:p>
        </p:txBody>
      </p:sp>
      <p:sp>
        <p:nvSpPr>
          <p:cNvPr id="75794" name="Line 39"/>
          <p:cNvSpPr>
            <a:spLocks noChangeShapeType="1"/>
          </p:cNvSpPr>
          <p:nvPr/>
        </p:nvSpPr>
        <p:spPr bwMode="auto">
          <a:xfrm>
            <a:off x="4991100" y="2198688"/>
            <a:ext cx="355600" cy="0"/>
          </a:xfrm>
          <a:prstGeom prst="line">
            <a:avLst/>
          </a:prstGeom>
          <a:noFill/>
          <a:ln w="25400">
            <a:solidFill>
              <a:schemeClr val="tx1"/>
            </a:solidFill>
            <a:round/>
            <a:headEnd type="triangle" w="lg" len="med"/>
            <a:tailEnd type="triangle" w="lg" len="med"/>
          </a:ln>
        </p:spPr>
        <p:txBody>
          <a:bodyPr lIns="91429" tIns="45714" rIns="91429" bIns="45714" anchor="ctr">
            <a:spAutoFit/>
          </a:bodyPr>
          <a:lstStyle/>
          <a:p>
            <a:endParaRPr lang="en-US"/>
          </a:p>
        </p:txBody>
      </p:sp>
      <p:sp>
        <p:nvSpPr>
          <p:cNvPr id="75795" name="Line 40"/>
          <p:cNvSpPr>
            <a:spLocks noChangeShapeType="1"/>
          </p:cNvSpPr>
          <p:nvPr/>
        </p:nvSpPr>
        <p:spPr bwMode="auto">
          <a:xfrm>
            <a:off x="4649788" y="1533525"/>
            <a:ext cx="0" cy="293688"/>
          </a:xfrm>
          <a:prstGeom prst="line">
            <a:avLst/>
          </a:prstGeom>
          <a:noFill/>
          <a:ln w="25400">
            <a:solidFill>
              <a:schemeClr val="tx1"/>
            </a:solidFill>
            <a:round/>
            <a:headEnd type="none" w="sm" len="sm"/>
            <a:tailEnd type="triangle" w="lg" len="med"/>
          </a:ln>
        </p:spPr>
        <p:txBody>
          <a:bodyPr wrap="none" lIns="91429" tIns="45714" rIns="91429" bIns="45714" anchor="ctr">
            <a:spAutoFit/>
          </a:bodyPr>
          <a:lstStyle/>
          <a:p>
            <a:endParaRPr lang="en-US"/>
          </a:p>
        </p:txBody>
      </p:sp>
      <p:sp>
        <p:nvSpPr>
          <p:cNvPr id="75796" name="Line 41"/>
          <p:cNvSpPr>
            <a:spLocks noChangeShapeType="1"/>
          </p:cNvSpPr>
          <p:nvPr/>
        </p:nvSpPr>
        <p:spPr bwMode="auto">
          <a:xfrm flipH="1">
            <a:off x="3852864" y="1344614"/>
            <a:ext cx="496887" cy="558800"/>
          </a:xfrm>
          <a:prstGeom prst="line">
            <a:avLst/>
          </a:prstGeom>
          <a:noFill/>
          <a:ln w="25400">
            <a:solidFill>
              <a:schemeClr val="tx1"/>
            </a:solidFill>
            <a:round/>
            <a:headEnd type="none" w="sm" len="sm"/>
            <a:tailEnd type="triangle" w="lg" len="med"/>
          </a:ln>
        </p:spPr>
        <p:txBody>
          <a:bodyPr wrap="none" lIns="91429" tIns="45714" rIns="91429" bIns="45714" anchor="ctr">
            <a:spAutoFit/>
          </a:bodyPr>
          <a:lstStyle/>
          <a:p>
            <a:endParaRPr lang="en-US"/>
          </a:p>
        </p:txBody>
      </p:sp>
      <p:sp>
        <p:nvSpPr>
          <p:cNvPr id="75797" name="Line 42"/>
          <p:cNvSpPr>
            <a:spLocks noChangeShapeType="1"/>
          </p:cNvSpPr>
          <p:nvPr/>
        </p:nvSpPr>
        <p:spPr bwMode="auto">
          <a:xfrm>
            <a:off x="4876800" y="1344614"/>
            <a:ext cx="495300" cy="558800"/>
          </a:xfrm>
          <a:prstGeom prst="line">
            <a:avLst/>
          </a:prstGeom>
          <a:noFill/>
          <a:ln w="25400">
            <a:solidFill>
              <a:schemeClr val="tx1"/>
            </a:solidFill>
            <a:round/>
            <a:headEnd type="none" w="sm" len="sm"/>
            <a:tailEnd type="triangle" w="lg" len="med"/>
          </a:ln>
        </p:spPr>
        <p:txBody>
          <a:bodyPr wrap="none" lIns="91429" tIns="45714" rIns="91429" bIns="45714" anchor="ctr">
            <a:spAutoFit/>
          </a:bodyPr>
          <a:lstStyle/>
          <a:p>
            <a:endParaRPr lang="en-US"/>
          </a:p>
        </p:txBody>
      </p:sp>
      <p:sp>
        <p:nvSpPr>
          <p:cNvPr id="75798" name="Line 43"/>
          <p:cNvSpPr>
            <a:spLocks noChangeShapeType="1"/>
          </p:cNvSpPr>
          <p:nvPr/>
        </p:nvSpPr>
        <p:spPr bwMode="auto">
          <a:xfrm>
            <a:off x="4649788" y="2760664"/>
            <a:ext cx="0" cy="966787"/>
          </a:xfrm>
          <a:prstGeom prst="line">
            <a:avLst/>
          </a:prstGeom>
          <a:noFill/>
          <a:ln w="25400">
            <a:solidFill>
              <a:schemeClr val="tx1"/>
            </a:solidFill>
            <a:round/>
            <a:headEnd type="none" w="sm" len="sm"/>
            <a:tailEnd type="triangle" w="lg" len="med"/>
          </a:ln>
        </p:spPr>
        <p:txBody>
          <a:bodyPr lIns="91429" tIns="45714" rIns="91429" bIns="45714" anchor="ctr">
            <a:spAutoFit/>
          </a:bodyPr>
          <a:lstStyle/>
          <a:p>
            <a:endParaRPr lang="en-US"/>
          </a:p>
        </p:txBody>
      </p:sp>
      <p:sp>
        <p:nvSpPr>
          <p:cNvPr id="75799" name="Line 44"/>
          <p:cNvSpPr>
            <a:spLocks noChangeShapeType="1"/>
          </p:cNvSpPr>
          <p:nvPr/>
        </p:nvSpPr>
        <p:spPr bwMode="auto">
          <a:xfrm>
            <a:off x="3751263" y="2700339"/>
            <a:ext cx="506412" cy="985837"/>
          </a:xfrm>
          <a:prstGeom prst="line">
            <a:avLst/>
          </a:prstGeom>
          <a:noFill/>
          <a:ln w="25400">
            <a:solidFill>
              <a:schemeClr val="tx1"/>
            </a:solidFill>
            <a:round/>
            <a:headEnd type="none" w="sm" len="sm"/>
            <a:tailEnd type="triangle" w="lg" len="med"/>
          </a:ln>
        </p:spPr>
        <p:txBody>
          <a:bodyPr lIns="91429" tIns="45714" rIns="91429" bIns="45714" anchor="ctr">
            <a:spAutoFit/>
          </a:bodyPr>
          <a:lstStyle/>
          <a:p>
            <a:endParaRPr lang="en-US"/>
          </a:p>
        </p:txBody>
      </p:sp>
      <p:sp>
        <p:nvSpPr>
          <p:cNvPr id="75800" name="Line 45"/>
          <p:cNvSpPr>
            <a:spLocks noChangeShapeType="1"/>
          </p:cNvSpPr>
          <p:nvPr/>
        </p:nvSpPr>
        <p:spPr bwMode="auto">
          <a:xfrm flipH="1">
            <a:off x="5027613" y="2686050"/>
            <a:ext cx="506412" cy="984250"/>
          </a:xfrm>
          <a:prstGeom prst="line">
            <a:avLst/>
          </a:prstGeom>
          <a:noFill/>
          <a:ln w="25400">
            <a:solidFill>
              <a:schemeClr val="tx1"/>
            </a:solidFill>
            <a:round/>
            <a:headEnd type="none" w="sm" len="sm"/>
            <a:tailEnd type="triangle" w="lg" len="med"/>
          </a:ln>
        </p:spPr>
        <p:txBody>
          <a:bodyPr lIns="91429" tIns="45714" rIns="91429" bIns="45714" anchor="ctr">
            <a:spAutoFit/>
          </a:bodyPr>
          <a:lstStyle/>
          <a:p>
            <a:endParaRPr lang="en-US"/>
          </a:p>
        </p:txBody>
      </p:sp>
      <p:sp>
        <p:nvSpPr>
          <p:cNvPr id="75801" name="Line 46"/>
          <p:cNvSpPr>
            <a:spLocks noChangeShapeType="1"/>
          </p:cNvSpPr>
          <p:nvPr/>
        </p:nvSpPr>
        <p:spPr bwMode="auto">
          <a:xfrm flipH="1">
            <a:off x="5202238" y="3627439"/>
            <a:ext cx="550862" cy="280987"/>
          </a:xfrm>
          <a:prstGeom prst="line">
            <a:avLst/>
          </a:prstGeom>
          <a:noFill/>
          <a:ln w="25400">
            <a:solidFill>
              <a:schemeClr val="tx1"/>
            </a:solidFill>
            <a:round/>
            <a:headEnd type="none" w="sm" len="sm"/>
            <a:tailEnd type="triangle" w="lg" len="med"/>
          </a:ln>
        </p:spPr>
        <p:txBody>
          <a:bodyPr wrap="none" lIns="91429" tIns="45714" rIns="91429" bIns="45714" anchor="ctr">
            <a:spAutoFit/>
          </a:bodyPr>
          <a:lstStyle/>
          <a:p>
            <a:endParaRPr lang="en-US"/>
          </a:p>
        </p:txBody>
      </p:sp>
      <p:sp>
        <p:nvSpPr>
          <p:cNvPr id="75802" name="Line 47"/>
          <p:cNvSpPr>
            <a:spLocks noChangeShapeType="1"/>
          </p:cNvSpPr>
          <p:nvPr/>
        </p:nvSpPr>
        <p:spPr bwMode="auto">
          <a:xfrm>
            <a:off x="5946776" y="2654301"/>
            <a:ext cx="238125" cy="265113"/>
          </a:xfrm>
          <a:prstGeom prst="line">
            <a:avLst/>
          </a:prstGeom>
          <a:noFill/>
          <a:ln w="25400">
            <a:solidFill>
              <a:srgbClr val="FFFFFF"/>
            </a:solidFill>
            <a:round/>
            <a:headEnd type="none" w="sm" len="sm"/>
            <a:tailEnd type="triangle" w="lg" len="med"/>
          </a:ln>
        </p:spPr>
        <p:txBody>
          <a:bodyPr lIns="91429" tIns="45714" rIns="91429" bIns="45714" anchor="ctr">
            <a:spAutoFit/>
          </a:bodyPr>
          <a:lstStyle/>
          <a:p>
            <a:endParaRPr lang="en-US"/>
          </a:p>
        </p:txBody>
      </p:sp>
      <p:sp useBgFill="1">
        <p:nvSpPr>
          <p:cNvPr id="75803" name="Text Box 48"/>
          <p:cNvSpPr txBox="1">
            <a:spLocks noChangeArrowheads="1"/>
          </p:cNvSpPr>
          <p:nvPr/>
        </p:nvSpPr>
        <p:spPr bwMode="blackWhite">
          <a:xfrm>
            <a:off x="3670301" y="2873376"/>
            <a:ext cx="1919288" cy="457390"/>
          </a:xfrm>
          <a:prstGeom prst="rect">
            <a:avLst/>
          </a:prstGeom>
          <a:ln w="25400">
            <a:solidFill>
              <a:schemeClr val="tx1"/>
            </a:solidFill>
            <a:miter lim="800000"/>
            <a:headEnd type="none" w="sm" len="sm"/>
            <a:tailEnd type="none" w="lg" len="med"/>
          </a:ln>
        </p:spPr>
        <p:txBody>
          <a:bodyPr lIns="91429" tIns="45714" rIns="91429" bIns="45714">
            <a:spAutoFit/>
          </a:bodyPr>
          <a:lstStyle/>
          <a:p>
            <a:pPr algn="ctr"/>
            <a:r>
              <a:rPr lang="en-US" dirty="0"/>
              <a:t>Cytokines</a:t>
            </a:r>
          </a:p>
        </p:txBody>
      </p:sp>
      <p:sp useBgFill="1">
        <p:nvSpPr>
          <p:cNvPr id="75804" name="Text Box 49"/>
          <p:cNvSpPr txBox="1">
            <a:spLocks noChangeArrowheads="1"/>
          </p:cNvSpPr>
          <p:nvPr/>
        </p:nvSpPr>
        <p:spPr bwMode="blackWhite">
          <a:xfrm>
            <a:off x="1065214" y="2847975"/>
            <a:ext cx="1552575" cy="461653"/>
          </a:xfrm>
          <a:prstGeom prst="rect">
            <a:avLst/>
          </a:prstGeom>
          <a:ln w="25400">
            <a:solidFill>
              <a:schemeClr val="tx1"/>
            </a:solidFill>
            <a:miter lim="800000"/>
            <a:headEnd type="none" w="sm" len="sm"/>
            <a:tailEnd type="none" w="lg" len="med"/>
          </a:ln>
        </p:spPr>
        <p:txBody>
          <a:bodyPr lIns="91429" tIns="45714" rIns="91429" bIns="45714">
            <a:spAutoFit/>
          </a:bodyPr>
          <a:lstStyle/>
          <a:p>
            <a:pPr algn="ctr"/>
            <a:r>
              <a:rPr lang="en-US"/>
              <a:t>Histamine</a:t>
            </a:r>
          </a:p>
        </p:txBody>
      </p:sp>
      <p:sp>
        <p:nvSpPr>
          <p:cNvPr id="75805" name="Text Box 50"/>
          <p:cNvSpPr txBox="1">
            <a:spLocks noChangeArrowheads="1"/>
          </p:cNvSpPr>
          <p:nvPr/>
        </p:nvSpPr>
        <p:spPr bwMode="auto">
          <a:xfrm>
            <a:off x="3970339" y="2462213"/>
            <a:ext cx="1935779" cy="457390"/>
          </a:xfrm>
          <a:prstGeom prst="rect">
            <a:avLst/>
          </a:prstGeom>
          <a:noFill/>
          <a:ln w="25400">
            <a:noFill/>
            <a:miter lim="800000"/>
            <a:headEnd type="none" w="sm" len="sm"/>
            <a:tailEnd type="none" w="sm" len="sm"/>
          </a:ln>
        </p:spPr>
        <p:txBody>
          <a:bodyPr wrap="none" lIns="91429" tIns="45714" rIns="91429" bIns="45714">
            <a:spAutoFit/>
          </a:bodyPr>
          <a:lstStyle/>
          <a:p>
            <a:r>
              <a:rPr lang="en-US"/>
              <a:t>Macrophage</a:t>
            </a:r>
          </a:p>
        </p:txBody>
      </p:sp>
      <p:sp>
        <p:nvSpPr>
          <p:cNvPr id="75806" name="Line 51"/>
          <p:cNvSpPr>
            <a:spLocks noChangeShapeType="1"/>
          </p:cNvSpPr>
          <p:nvPr/>
        </p:nvSpPr>
        <p:spPr bwMode="auto">
          <a:xfrm flipH="1">
            <a:off x="2346325" y="2320925"/>
            <a:ext cx="719138" cy="407988"/>
          </a:xfrm>
          <a:prstGeom prst="line">
            <a:avLst/>
          </a:prstGeom>
          <a:noFill/>
          <a:ln w="25400">
            <a:solidFill>
              <a:schemeClr val="tx1"/>
            </a:solidFill>
            <a:round/>
            <a:headEnd/>
            <a:tailEnd type="triangle" w="lg" len="med"/>
          </a:ln>
        </p:spPr>
        <p:txBody>
          <a:bodyPr lIns="91429" tIns="45714" rIns="91429" bIns="45714"/>
          <a:lstStyle/>
          <a:p>
            <a:endParaRPr lang="en-US"/>
          </a:p>
        </p:txBody>
      </p:sp>
    </p:spTree>
    <p:extLst>
      <p:ext uri="{BB962C8B-B14F-4D97-AF65-F5344CB8AC3E}">
        <p14:creationId xmlns:p14="http://schemas.microsoft.com/office/powerpoint/2010/main" val="1490951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NB"/>
          <p:cNvPicPr>
            <a:picLocks noChangeAspect="1" noChangeArrowheads="1"/>
          </p:cNvPicPr>
          <p:nvPr/>
        </p:nvPicPr>
        <p:blipFill>
          <a:blip r:embed="rId3"/>
          <a:srcRect/>
          <a:stretch>
            <a:fillRect/>
          </a:stretch>
        </p:blipFill>
        <p:spPr bwMode="auto">
          <a:xfrm>
            <a:off x="228600" y="1219200"/>
            <a:ext cx="4419600" cy="5638800"/>
          </a:xfrm>
          <a:prstGeom prst="rect">
            <a:avLst/>
          </a:prstGeom>
          <a:noFill/>
          <a:ln w="9525">
            <a:noFill/>
            <a:miter lim="800000"/>
            <a:headEnd/>
            <a:tailEnd/>
          </a:ln>
        </p:spPr>
      </p:pic>
      <p:pic>
        <p:nvPicPr>
          <p:cNvPr id="73730" name="Picture 2" descr="BI"/>
          <p:cNvPicPr>
            <a:picLocks noChangeAspect="1" noChangeArrowheads="1"/>
          </p:cNvPicPr>
          <p:nvPr/>
        </p:nvPicPr>
        <p:blipFill>
          <a:blip r:embed="rId4"/>
          <a:srcRect/>
          <a:stretch>
            <a:fillRect/>
          </a:stretch>
        </p:blipFill>
        <p:spPr bwMode="auto">
          <a:xfrm>
            <a:off x="4876800" y="1219200"/>
            <a:ext cx="4267200" cy="5638800"/>
          </a:xfrm>
          <a:prstGeom prst="rect">
            <a:avLst/>
          </a:prstGeom>
          <a:noFill/>
          <a:ln w="9525">
            <a:noFill/>
            <a:miter lim="800000"/>
            <a:headEnd/>
            <a:tailEnd/>
          </a:ln>
        </p:spPr>
      </p:pic>
      <p:sp>
        <p:nvSpPr>
          <p:cNvPr id="62468" name="Rectangle 4"/>
          <p:cNvSpPr>
            <a:spLocks noGrp="1" noChangeArrowheads="1"/>
          </p:cNvSpPr>
          <p:nvPr>
            <p:ph type="title"/>
          </p:nvPr>
        </p:nvSpPr>
        <p:spPr>
          <a:xfrm>
            <a:off x="457200" y="-228600"/>
            <a:ext cx="8229600" cy="1384300"/>
          </a:xfrm>
        </p:spPr>
        <p:txBody>
          <a:bodyPr/>
          <a:lstStyle/>
          <a:p>
            <a:pPr eaLnBrk="1" hangingPunct="1">
              <a:defRPr/>
            </a:pPr>
            <a:r>
              <a:rPr lang="en-US" dirty="0" smtClean="0"/>
              <a:t/>
            </a:r>
            <a:br>
              <a:rPr lang="en-US" dirty="0" smtClean="0"/>
            </a:br>
            <a:r>
              <a:rPr lang="en-US" dirty="0" smtClean="0"/>
              <a:t>Inflammation</a:t>
            </a:r>
            <a:endParaRPr lang="en-US" dirty="0"/>
          </a:p>
        </p:txBody>
      </p:sp>
    </p:spTree>
    <p:extLst>
      <p:ext uri="{BB962C8B-B14F-4D97-AF65-F5344CB8AC3E}">
        <p14:creationId xmlns:p14="http://schemas.microsoft.com/office/powerpoint/2010/main" val="258943536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5" name="Content Placeholder 4"/>
          <p:cNvSpPr>
            <a:spLocks noGrp="1"/>
          </p:cNvSpPr>
          <p:nvPr>
            <p:ph idx="1"/>
          </p:nvPr>
        </p:nvSpPr>
        <p:spPr/>
        <p:txBody>
          <a:bodyPr/>
          <a:lstStyle/>
          <a:p>
            <a:r>
              <a:rPr lang="en-US" sz="3200" dirty="0" smtClean="0"/>
              <a:t>1. To define Social Determinants of Health and the relationship to health inequities </a:t>
            </a:r>
          </a:p>
          <a:p>
            <a:r>
              <a:rPr lang="en-US" sz="3200" dirty="0" smtClean="0"/>
              <a:t>2. To understand Adversity and Toxic Stress</a:t>
            </a:r>
          </a:p>
          <a:p>
            <a:r>
              <a:rPr lang="en-US" sz="3200" dirty="0" smtClean="0"/>
              <a:t>3. To discuss new research projects</a:t>
            </a:r>
          </a:p>
          <a:p>
            <a:r>
              <a:rPr lang="en-US" sz="3200" dirty="0" smtClean="0"/>
              <a:t>4. How care health providers screen and offer anticipatory guidance </a:t>
            </a:r>
            <a:endParaRPr lang="en-US" sz="3200" dirty="0"/>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124" y="548680"/>
            <a:ext cx="2128136" cy="141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325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a:xfrm>
            <a:off x="755576" y="620688"/>
            <a:ext cx="7772977" cy="1143000"/>
          </a:xfrm>
        </p:spPr>
        <p:txBody>
          <a:bodyPr/>
          <a:lstStyle/>
          <a:p>
            <a:pPr eaLnBrk="1" hangingPunct="1">
              <a:defRPr/>
            </a:pPr>
            <a:r>
              <a:rPr lang="en-US"/>
              <a:t>Aftermath of Inflammation</a:t>
            </a:r>
          </a:p>
        </p:txBody>
      </p:sp>
      <p:sp>
        <p:nvSpPr>
          <p:cNvPr id="70658" name="Rectangle 3"/>
          <p:cNvSpPr>
            <a:spLocks noGrp="1" noChangeArrowheads="1"/>
          </p:cNvSpPr>
          <p:nvPr>
            <p:ph sz="half" idx="4294967295"/>
          </p:nvPr>
        </p:nvSpPr>
        <p:spPr>
          <a:xfrm>
            <a:off x="304800" y="1600200"/>
            <a:ext cx="3962400" cy="3657600"/>
          </a:xfrm>
        </p:spPr>
        <p:txBody>
          <a:bodyPr/>
          <a:lstStyle/>
          <a:p>
            <a:pPr eaLnBrk="1" hangingPunct="1">
              <a:defRPr/>
            </a:pPr>
            <a:r>
              <a:rPr lang="en-US" sz="3600" dirty="0"/>
              <a:t>Reversibility</a:t>
            </a:r>
          </a:p>
          <a:p>
            <a:pPr lvl="1" eaLnBrk="1" hangingPunct="1">
              <a:defRPr/>
            </a:pPr>
            <a:endParaRPr lang="en-US" dirty="0"/>
          </a:p>
        </p:txBody>
      </p:sp>
      <p:sp>
        <p:nvSpPr>
          <p:cNvPr id="70659" name="Rectangle 4"/>
          <p:cNvSpPr>
            <a:spLocks noGrp="1" noChangeArrowheads="1"/>
          </p:cNvSpPr>
          <p:nvPr>
            <p:ph sz="half" idx="4294967295"/>
          </p:nvPr>
        </p:nvSpPr>
        <p:spPr>
          <a:xfrm>
            <a:off x="4648200" y="1524000"/>
            <a:ext cx="4114800" cy="533400"/>
          </a:xfrm>
        </p:spPr>
        <p:txBody>
          <a:bodyPr/>
          <a:lstStyle/>
          <a:p>
            <a:pPr eaLnBrk="1" hangingPunct="1">
              <a:lnSpc>
                <a:spcPct val="90000"/>
              </a:lnSpc>
              <a:defRPr/>
            </a:pPr>
            <a:r>
              <a:rPr lang="en-US" sz="3200" dirty="0"/>
              <a:t>Remodeling</a:t>
            </a:r>
          </a:p>
        </p:txBody>
      </p:sp>
      <p:pic>
        <p:nvPicPr>
          <p:cNvPr id="79876" name="Picture 5" descr="3RWMCCAM2V1FYCAXRG1EWCAVGN9K0CAEYJ4XCCAROZR8QCAYJ4Q1NCAEACKPECAA4CIVFCAL4KULZCA6MFCUUCAMK3I1LCA8PNZ0GCAJP0V7GCA0UYO7OCA2D0A38CAAAN0KXCARAGTB8CAUIPGMMCADYSK2O"/>
          <p:cNvPicPr>
            <a:picLocks noChangeAspect="1" noChangeArrowheads="1"/>
          </p:cNvPicPr>
          <p:nvPr/>
        </p:nvPicPr>
        <p:blipFill>
          <a:blip r:embed="rId3"/>
          <a:srcRect/>
          <a:stretch>
            <a:fillRect/>
          </a:stretch>
        </p:blipFill>
        <p:spPr bwMode="auto">
          <a:xfrm>
            <a:off x="5029200" y="2209800"/>
            <a:ext cx="2362200" cy="2667000"/>
          </a:xfrm>
          <a:prstGeom prst="rect">
            <a:avLst/>
          </a:prstGeom>
          <a:noFill/>
          <a:ln w="9525">
            <a:noFill/>
            <a:miter lim="800000"/>
            <a:headEnd/>
            <a:tailEnd/>
          </a:ln>
        </p:spPr>
      </p:pic>
      <p:pic>
        <p:nvPicPr>
          <p:cNvPr id="79877" name="Picture 6" descr="th"/>
          <p:cNvPicPr>
            <a:picLocks noChangeAspect="1" noChangeArrowheads="1"/>
          </p:cNvPicPr>
          <p:nvPr/>
        </p:nvPicPr>
        <p:blipFill>
          <a:blip r:embed="rId4"/>
          <a:srcRect/>
          <a:stretch>
            <a:fillRect/>
          </a:stretch>
        </p:blipFill>
        <p:spPr bwMode="auto">
          <a:xfrm>
            <a:off x="533400" y="2438401"/>
            <a:ext cx="2819400" cy="2466975"/>
          </a:xfrm>
          <a:prstGeom prst="rect">
            <a:avLst/>
          </a:prstGeom>
          <a:noFill/>
          <a:ln w="9525">
            <a:noFill/>
            <a:miter lim="800000"/>
            <a:headEnd/>
            <a:tailEnd/>
          </a:ln>
        </p:spPr>
      </p:pic>
    </p:spTree>
    <p:extLst>
      <p:ext uri="{BB962C8B-B14F-4D97-AF65-F5344CB8AC3E}">
        <p14:creationId xmlns:p14="http://schemas.microsoft.com/office/powerpoint/2010/main" val="2459318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9" name="Rectangle 2"/>
          <p:cNvSpPr>
            <a:spLocks noGrp="1"/>
          </p:cNvSpPr>
          <p:nvPr>
            <p:ph type="title" idx="4294967295"/>
          </p:nvPr>
        </p:nvSpPr>
        <p:spPr/>
        <p:txBody>
          <a:bodyPr/>
          <a:lstStyle/>
          <a:p>
            <a:pPr eaLnBrk="1" hangingPunct="1">
              <a:defRPr/>
            </a:pPr>
            <a:r>
              <a:rPr lang="en-US"/>
              <a:t>In Alameda County</a:t>
            </a:r>
          </a:p>
        </p:txBody>
      </p:sp>
      <p:sp>
        <p:nvSpPr>
          <p:cNvPr id="200710" name="Rectangle 3"/>
          <p:cNvSpPr>
            <a:spLocks noGrp="1"/>
          </p:cNvSpPr>
          <p:nvPr>
            <p:ph type="body" idx="4294967295"/>
          </p:nvPr>
        </p:nvSpPr>
        <p:spPr/>
        <p:txBody>
          <a:bodyPr/>
          <a:lstStyle/>
          <a:p>
            <a:pPr eaLnBrk="1" hangingPunct="1">
              <a:defRPr/>
            </a:pPr>
            <a:endParaRPr lang="en-US"/>
          </a:p>
        </p:txBody>
      </p:sp>
      <p:graphicFrame>
        <p:nvGraphicFramePr>
          <p:cNvPr id="200708" name="Object 4"/>
          <p:cNvGraphicFramePr>
            <a:graphicFrameLocks noChangeAspect="1"/>
          </p:cNvGraphicFramePr>
          <p:nvPr/>
        </p:nvGraphicFramePr>
        <p:xfrm>
          <a:off x="0" y="1524000"/>
          <a:ext cx="9144000" cy="5105400"/>
        </p:xfrm>
        <a:graphic>
          <a:graphicData uri="http://schemas.openxmlformats.org/presentationml/2006/ole">
            <mc:AlternateContent xmlns:mc="http://schemas.openxmlformats.org/markup-compatibility/2006">
              <mc:Choice xmlns:v="urn:schemas-microsoft-com:vml" Requires="v">
                <p:oleObj spid="_x0000_s7188" name="Slide" r:id="rId4" imgW="4571831" imgH="3428876" progId="PowerPoint.Slide.8">
                  <p:embed/>
                </p:oleObj>
              </mc:Choice>
              <mc:Fallback>
                <p:oleObj name="Slide" r:id="rId4" imgW="4571831" imgH="3428876"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2400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48079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4"/>
          <p:cNvSpPr>
            <a:spLocks noGrp="1"/>
          </p:cNvSpPr>
          <p:nvPr>
            <p:ph type="title"/>
          </p:nvPr>
        </p:nvSpPr>
        <p:spPr>
          <a:xfrm>
            <a:off x="457200" y="292101"/>
            <a:ext cx="8229600" cy="927100"/>
          </a:xfrm>
        </p:spPr>
        <p:txBody>
          <a:bodyPr/>
          <a:lstStyle/>
          <a:p>
            <a:pPr eaLnBrk="1" hangingPunct="1">
              <a:defRPr/>
            </a:pPr>
            <a:r>
              <a:rPr lang="en-US"/>
              <a:t>Who gets Asthma?</a:t>
            </a:r>
          </a:p>
        </p:txBody>
      </p:sp>
      <p:sp>
        <p:nvSpPr>
          <p:cNvPr id="214020" name="Rectangle 4"/>
          <p:cNvSpPr>
            <a:spLocks noGrp="1" noChangeArrowheads="1"/>
          </p:cNvSpPr>
          <p:nvPr>
            <p:ph type="body" sz="half" idx="1"/>
          </p:nvPr>
        </p:nvSpPr>
        <p:spPr/>
        <p:txBody>
          <a:bodyPr/>
          <a:lstStyle/>
          <a:p>
            <a:pPr marL="0" indent="0">
              <a:buNone/>
              <a:defRPr/>
            </a:pPr>
            <a:r>
              <a:rPr lang="en-US" altLang="en-US" sz="2000" dirty="0"/>
              <a:t>Blacks experience </a:t>
            </a:r>
          </a:p>
          <a:p>
            <a:pPr marL="640005" lvl="1" indent="-274288">
              <a:buFont typeface="Wingdings 2"/>
              <a:buChar char=""/>
              <a:defRPr/>
            </a:pPr>
            <a:r>
              <a:rPr lang="en-US" altLang="en-US" sz="2000" dirty="0"/>
              <a:t>more urgent care visits than Caucasians</a:t>
            </a:r>
          </a:p>
          <a:p>
            <a:pPr marL="640005" lvl="1" indent="-274288">
              <a:buFont typeface="Wingdings 2"/>
              <a:buChar char=""/>
              <a:defRPr/>
            </a:pPr>
            <a:r>
              <a:rPr lang="en-US" altLang="en-US" sz="2000" dirty="0"/>
              <a:t>higher asthma attack prevalence rate (19.2%) than Caucasians </a:t>
            </a:r>
          </a:p>
          <a:p>
            <a:pPr marL="640005" lvl="1" indent="-274288">
              <a:buFont typeface="Wingdings 2"/>
              <a:buChar char=""/>
              <a:defRPr/>
            </a:pPr>
            <a:r>
              <a:rPr lang="en-US" altLang="en-US" sz="2000" dirty="0"/>
              <a:t>higher rates of hospitalizations, 2.5 times greater than in Caucasians (</a:t>
            </a:r>
            <a:r>
              <a:rPr lang="en-US" altLang="en-US" sz="2000" dirty="0" err="1"/>
              <a:t>Akinbami</a:t>
            </a:r>
            <a:r>
              <a:rPr lang="en-US" altLang="en-US" sz="2000" dirty="0"/>
              <a:t> 2006). </a:t>
            </a:r>
          </a:p>
          <a:p>
            <a:pPr marL="640005" lvl="1" indent="-274288">
              <a:buFont typeface="Wingdings 2"/>
              <a:buChar char=""/>
              <a:defRPr/>
            </a:pPr>
            <a:r>
              <a:rPr lang="en-US" altLang="en-US" sz="2000" dirty="0"/>
              <a:t>165 % higher death rates than Caucasians (Akinbami2006). </a:t>
            </a:r>
          </a:p>
          <a:p>
            <a:pPr marL="640005" lvl="1" indent="-274288">
              <a:buFont typeface="Wingdings 2"/>
              <a:buChar char=""/>
              <a:defRPr/>
            </a:pPr>
            <a:endParaRPr lang="en-US" dirty="0"/>
          </a:p>
        </p:txBody>
      </p:sp>
      <p:sp>
        <p:nvSpPr>
          <p:cNvPr id="214021" name="Rectangle 5"/>
          <p:cNvSpPr>
            <a:spLocks noGrp="1" noChangeArrowheads="1"/>
          </p:cNvSpPr>
          <p:nvPr>
            <p:ph type="body" sz="half" idx="2"/>
          </p:nvPr>
        </p:nvSpPr>
        <p:spPr/>
        <p:txBody>
          <a:bodyPr>
            <a:noAutofit/>
          </a:bodyPr>
          <a:lstStyle/>
          <a:p>
            <a:pPr marL="640005" lvl="1" indent="-274288">
              <a:buFont typeface="Wingdings 2"/>
              <a:buChar char=""/>
              <a:defRPr/>
            </a:pPr>
            <a:r>
              <a:rPr lang="en-US" altLang="en-US" sz="2000" dirty="0"/>
              <a:t>Blacks of the same socioeconomic status and access to care still experience higher asthma morbidity (Gold)</a:t>
            </a:r>
          </a:p>
          <a:p>
            <a:pPr marL="640005" lvl="1" indent="-274288">
              <a:buFont typeface="Wingdings 2"/>
              <a:buChar char=""/>
              <a:defRPr/>
            </a:pPr>
            <a:r>
              <a:rPr lang="en-US" altLang="en-US" sz="2000" dirty="0"/>
              <a:t>Blacks of the same socioeconomic status and access to care still experience higher asthma morbidity (Gold)</a:t>
            </a:r>
          </a:p>
          <a:p>
            <a:pPr eaLnBrk="1" hangingPunct="1">
              <a:defRPr/>
            </a:pPr>
            <a:endParaRPr lang="en-US" sz="16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908050" y="1124744"/>
            <a:ext cx="7327900" cy="1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23037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idx="1"/>
          </p:nvPr>
        </p:nvSpPr>
        <p:spPr/>
        <p:txBody>
          <a:bodyPr/>
          <a:lstStyle/>
          <a:p>
            <a:pPr marL="0" indent="0">
              <a:buNone/>
            </a:pPr>
            <a:r>
              <a:rPr lang="en-US" sz="4000" dirty="0"/>
              <a:t>Less Reversibility and </a:t>
            </a:r>
            <a:r>
              <a:rPr lang="en-US" sz="4000" dirty="0" smtClean="0"/>
              <a:t>Response to Bronchodilators</a:t>
            </a:r>
          </a:p>
          <a:p>
            <a:pPr>
              <a:buFont typeface="Wingdings" pitchFamily="2" charset="2"/>
              <a:buChar char="§"/>
            </a:pPr>
            <a:r>
              <a:rPr lang="en-US" sz="3600" dirty="0" smtClean="0"/>
              <a:t>In most asthmatics, 12% </a:t>
            </a:r>
            <a:r>
              <a:rPr lang="en-US" sz="3600" dirty="0" err="1" smtClean="0"/>
              <a:t>reserversibility</a:t>
            </a:r>
            <a:r>
              <a:rPr lang="en-US" sz="3600" dirty="0" smtClean="0"/>
              <a:t> in FEV1 after treatment with albuterol	</a:t>
            </a:r>
          </a:p>
          <a:p>
            <a:pPr>
              <a:buFont typeface="Wingdings" pitchFamily="2" charset="2"/>
              <a:buChar char="§"/>
            </a:pPr>
            <a:r>
              <a:rPr lang="en-US" sz="3600" dirty="0" smtClean="0"/>
              <a:t> In AA, less than 5-8% response. </a:t>
            </a:r>
            <a:endParaRPr lang="en-US" sz="3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620689"/>
            <a:ext cx="184785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5388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4"/>
          <p:cNvSpPr>
            <a:spLocks noGrp="1"/>
          </p:cNvSpPr>
          <p:nvPr>
            <p:ph type="ctrTitle"/>
          </p:nvPr>
        </p:nvSpPr>
        <p:spPr>
          <a:xfrm>
            <a:off x="685800" y="1524001"/>
            <a:ext cx="7772400" cy="1774825"/>
          </a:xfrm>
        </p:spPr>
        <p:txBody>
          <a:bodyPr>
            <a:normAutofit fontScale="90000"/>
          </a:bodyPr>
          <a:lstStyle/>
          <a:p>
            <a:pPr>
              <a:defRPr/>
            </a:pPr>
            <a:r>
              <a:rPr lang="en-US" altLang="en-US" sz="6000" dirty="0"/>
              <a:t>BARD</a:t>
            </a:r>
            <a:br>
              <a:rPr lang="en-US" altLang="en-US" sz="6000" dirty="0"/>
            </a:br>
            <a:r>
              <a:rPr lang="en-US" altLang="en-US" u="sng" dirty="0" smtClean="0">
                <a:solidFill>
                  <a:schemeClr val="tx1">
                    <a:lumMod val="65000"/>
                    <a:lumOff val="35000"/>
                  </a:schemeClr>
                </a:solidFill>
              </a:rPr>
              <a:t>B</a:t>
            </a:r>
            <a:r>
              <a:rPr lang="en-US" altLang="en-US" dirty="0" smtClean="0">
                <a:solidFill>
                  <a:schemeClr val="tx1">
                    <a:lumMod val="65000"/>
                    <a:lumOff val="35000"/>
                  </a:schemeClr>
                </a:solidFill>
              </a:rPr>
              <a:t>est </a:t>
            </a:r>
            <a:r>
              <a:rPr lang="en-US" altLang="en-US" u="sng" dirty="0" smtClean="0">
                <a:solidFill>
                  <a:schemeClr val="tx1">
                    <a:lumMod val="65000"/>
                    <a:lumOff val="35000"/>
                  </a:schemeClr>
                </a:solidFill>
              </a:rPr>
              <a:t>A</a:t>
            </a:r>
            <a:r>
              <a:rPr lang="en-US" altLang="en-US" dirty="0" smtClean="0">
                <a:solidFill>
                  <a:schemeClr val="tx1">
                    <a:lumMod val="65000"/>
                    <a:lumOff val="35000"/>
                  </a:schemeClr>
                </a:solidFill>
              </a:rPr>
              <a:t>frican American </a:t>
            </a:r>
            <a:r>
              <a:rPr lang="en-US" altLang="en-US" u="sng" dirty="0" smtClean="0">
                <a:solidFill>
                  <a:schemeClr val="tx1">
                    <a:lumMod val="65000"/>
                    <a:lumOff val="35000"/>
                  </a:schemeClr>
                </a:solidFill>
              </a:rPr>
              <a:t>R</a:t>
            </a:r>
            <a:r>
              <a:rPr lang="en-US" altLang="en-US" dirty="0" smtClean="0">
                <a:solidFill>
                  <a:schemeClr val="tx1">
                    <a:lumMod val="65000"/>
                    <a:lumOff val="35000"/>
                  </a:schemeClr>
                </a:solidFill>
              </a:rPr>
              <a:t>esponse to Asthma </a:t>
            </a:r>
            <a:r>
              <a:rPr lang="en-US" altLang="en-US" u="sng" dirty="0" smtClean="0">
                <a:solidFill>
                  <a:schemeClr val="tx1">
                    <a:lumMod val="65000"/>
                    <a:lumOff val="35000"/>
                  </a:schemeClr>
                </a:solidFill>
              </a:rPr>
              <a:t>D</a:t>
            </a:r>
            <a:r>
              <a:rPr lang="en-US" altLang="en-US" dirty="0" smtClean="0">
                <a:solidFill>
                  <a:schemeClr val="tx1">
                    <a:lumMod val="65000"/>
                    <a:lumOff val="35000"/>
                  </a:schemeClr>
                </a:solidFill>
              </a:rPr>
              <a:t>rugs</a:t>
            </a:r>
          </a:p>
        </p:txBody>
      </p:sp>
      <p:sp>
        <p:nvSpPr>
          <p:cNvPr id="16387" name="Subtitle 5"/>
          <p:cNvSpPr>
            <a:spLocks noGrp="1"/>
          </p:cNvSpPr>
          <p:nvPr>
            <p:ph type="subTitle" idx="1"/>
          </p:nvPr>
        </p:nvSpPr>
        <p:spPr>
          <a:xfrm>
            <a:off x="228600" y="4876800"/>
            <a:ext cx="8610600" cy="1752600"/>
          </a:xfrm>
        </p:spPr>
        <p:txBody>
          <a:bodyPr/>
          <a:lstStyle/>
          <a:p>
            <a:r>
              <a:rPr lang="en-US" altLang="en-US" sz="2800"/>
              <a:t>	</a:t>
            </a:r>
          </a:p>
          <a:p>
            <a:r>
              <a:rPr lang="en-US" altLang="en-US" smtClean="0"/>
              <a:t>The NHLBI’s AsthmaNet</a:t>
            </a:r>
          </a:p>
        </p:txBody>
      </p:sp>
      <p:sp>
        <p:nvSpPr>
          <p:cNvPr id="16388" name="Slide Number Placeholder 1"/>
          <p:cNvSpPr>
            <a:spLocks noGrp="1"/>
          </p:cNvSpPr>
          <p:nvPr>
            <p:ph type="sldNum" sz="quarter" idx="4294967295"/>
          </p:nvPr>
        </p:nvSpPr>
        <p:spPr>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numCol="1" anchorCtr="0" compatLnSpc="1">
            <a:prstTxWarp prst="textNoShape">
              <a:avLst/>
            </a:prstTxWarp>
          </a:bodyPr>
          <a:lstStyle>
            <a:lvl1pPr eaLnBrk="0" hangingPunct="0">
              <a:defRPr sz="2400">
                <a:solidFill>
                  <a:srgbClr val="FFFFFF"/>
                </a:solidFill>
                <a:latin typeface="Arial" pitchFamily="34" charset="0"/>
                <a:ea typeface="MS PGothic" pitchFamily="34" charset="-128"/>
              </a:defRPr>
            </a:lvl1pPr>
            <a:lvl2pPr marL="742863" indent="-285717" eaLnBrk="0" hangingPunct="0">
              <a:defRPr sz="2400">
                <a:solidFill>
                  <a:srgbClr val="FFFFFF"/>
                </a:solidFill>
                <a:latin typeface="Arial" pitchFamily="34" charset="0"/>
                <a:ea typeface="MS PGothic" pitchFamily="34" charset="-128"/>
              </a:defRPr>
            </a:lvl2pPr>
            <a:lvl3pPr marL="1142867" indent="-228573" eaLnBrk="0" hangingPunct="0">
              <a:defRPr sz="2400">
                <a:solidFill>
                  <a:srgbClr val="FFFFFF"/>
                </a:solidFill>
                <a:latin typeface="Arial" pitchFamily="34" charset="0"/>
                <a:ea typeface="MS PGothic" pitchFamily="34" charset="-128"/>
              </a:defRPr>
            </a:lvl3pPr>
            <a:lvl4pPr marL="1600013" indent="-228573" eaLnBrk="0" hangingPunct="0">
              <a:defRPr sz="2400">
                <a:solidFill>
                  <a:srgbClr val="FFFFFF"/>
                </a:solidFill>
                <a:latin typeface="Arial" pitchFamily="34" charset="0"/>
                <a:ea typeface="MS PGothic" pitchFamily="34" charset="-128"/>
              </a:defRPr>
            </a:lvl4pPr>
            <a:lvl5pPr marL="2057159" indent="-228573" eaLnBrk="0" hangingPunct="0">
              <a:defRPr sz="2400">
                <a:solidFill>
                  <a:srgbClr val="FFFFFF"/>
                </a:solidFill>
                <a:latin typeface="Arial" pitchFamily="34" charset="0"/>
                <a:ea typeface="MS PGothic" pitchFamily="34" charset="-128"/>
              </a:defRPr>
            </a:lvl5pPr>
            <a:lvl6pPr marL="2514306" indent="-228573" eaLnBrk="0" fontAlgn="base" hangingPunct="0">
              <a:spcBef>
                <a:spcPct val="0"/>
              </a:spcBef>
              <a:spcAft>
                <a:spcPct val="0"/>
              </a:spcAft>
              <a:defRPr sz="2400">
                <a:solidFill>
                  <a:srgbClr val="FFFFFF"/>
                </a:solidFill>
                <a:latin typeface="Arial" pitchFamily="34" charset="0"/>
                <a:ea typeface="MS PGothic" pitchFamily="34" charset="-128"/>
              </a:defRPr>
            </a:lvl6pPr>
            <a:lvl7pPr marL="2971453" indent="-228573" eaLnBrk="0" fontAlgn="base" hangingPunct="0">
              <a:spcBef>
                <a:spcPct val="0"/>
              </a:spcBef>
              <a:spcAft>
                <a:spcPct val="0"/>
              </a:spcAft>
              <a:defRPr sz="2400">
                <a:solidFill>
                  <a:srgbClr val="FFFFFF"/>
                </a:solidFill>
                <a:latin typeface="Arial" pitchFamily="34" charset="0"/>
                <a:ea typeface="MS PGothic" pitchFamily="34" charset="-128"/>
              </a:defRPr>
            </a:lvl7pPr>
            <a:lvl8pPr marL="3428599" indent="-228573" eaLnBrk="0" fontAlgn="base" hangingPunct="0">
              <a:spcBef>
                <a:spcPct val="0"/>
              </a:spcBef>
              <a:spcAft>
                <a:spcPct val="0"/>
              </a:spcAft>
              <a:defRPr sz="2400">
                <a:solidFill>
                  <a:srgbClr val="FFFFFF"/>
                </a:solidFill>
                <a:latin typeface="Arial" pitchFamily="34" charset="0"/>
                <a:ea typeface="MS PGothic" pitchFamily="34" charset="-128"/>
              </a:defRPr>
            </a:lvl8pPr>
            <a:lvl9pPr marL="3885746" indent="-228573" eaLnBrk="0" fontAlgn="base" hangingPunct="0">
              <a:spcBef>
                <a:spcPct val="0"/>
              </a:spcBef>
              <a:spcAft>
                <a:spcPct val="0"/>
              </a:spcAft>
              <a:defRPr sz="2400">
                <a:solidFill>
                  <a:srgbClr val="FFFFFF"/>
                </a:solidFill>
                <a:latin typeface="Arial" pitchFamily="34" charset="0"/>
                <a:ea typeface="MS PGothic" pitchFamily="34" charset="-128"/>
              </a:defRPr>
            </a:lvl9pPr>
          </a:lstStyle>
          <a:p>
            <a:pPr eaLnBrk="1" hangingPunct="1"/>
            <a:fld id="{E38565A2-9837-4013-8A8A-BCFDB3A84764}" type="slidenum">
              <a:rPr lang="en-US" sz="1400"/>
              <a:pPr eaLnBrk="1" hangingPunct="1"/>
              <a:t>24</a:t>
            </a:fld>
            <a:endParaRPr lang="en-US" sz="1400"/>
          </a:p>
        </p:txBody>
      </p:sp>
    </p:spTree>
    <p:extLst>
      <p:ext uri="{BB962C8B-B14F-4D97-AF65-F5344CB8AC3E}">
        <p14:creationId xmlns:p14="http://schemas.microsoft.com/office/powerpoint/2010/main" val="571979506"/>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sz="quarter" idx="1"/>
          </p:nvPr>
        </p:nvSpPr>
        <p:spPr>
          <a:xfrm>
            <a:off x="457200" y="1905000"/>
            <a:ext cx="8382000" cy="4800600"/>
          </a:xfrm>
        </p:spPr>
        <p:txBody>
          <a:bodyPr/>
          <a:lstStyle/>
          <a:p>
            <a:pPr marL="0" indent="0">
              <a:buNone/>
            </a:pPr>
            <a:r>
              <a:rPr lang="en-US" altLang="en-US" sz="3200" dirty="0"/>
              <a:t>In Blacks with asthma &gt;5 </a:t>
            </a:r>
            <a:r>
              <a:rPr lang="en-US" altLang="en-US" sz="3200" dirty="0" err="1"/>
              <a:t>yrs</a:t>
            </a:r>
            <a:r>
              <a:rPr lang="en-US" altLang="en-US" sz="3200" dirty="0"/>
              <a:t>, who are poorly controlled on low dose ICS, what is the preferred step-up therapy? </a:t>
            </a:r>
          </a:p>
          <a:p>
            <a:pPr marL="0" indent="0" algn="ctr">
              <a:buNone/>
            </a:pPr>
            <a:r>
              <a:rPr lang="en-US" altLang="en-US" sz="3200" dirty="0"/>
              <a:t>and </a:t>
            </a:r>
          </a:p>
          <a:p>
            <a:pPr marL="0" indent="0">
              <a:buNone/>
            </a:pPr>
            <a:r>
              <a:rPr lang="en-US" altLang="en-US" sz="3200" dirty="0"/>
              <a:t>Does the degree of African ancestry affect preference for different therapies? </a:t>
            </a:r>
          </a:p>
          <a:p>
            <a:pPr marL="0" indent="0">
              <a:buNone/>
            </a:pPr>
            <a:endParaRPr lang="en-US" altLang="en-US" sz="3200" dirty="0" smtClean="0"/>
          </a:p>
        </p:txBody>
      </p:sp>
      <p:sp>
        <p:nvSpPr>
          <p:cNvPr id="17411" name="Title 1"/>
          <p:cNvSpPr txBox="1">
            <a:spLocks/>
          </p:cNvSpPr>
          <p:nvPr/>
        </p:nvSpPr>
        <p:spPr bwMode="auto">
          <a:xfrm>
            <a:off x="823913" y="0"/>
            <a:ext cx="833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2400">
                <a:solidFill>
                  <a:srgbClr val="FFFFFF"/>
                </a:solidFill>
                <a:latin typeface="Arial" pitchFamily="34" charset="0"/>
                <a:ea typeface="MS PGothic" pitchFamily="34" charset="-128"/>
              </a:defRPr>
            </a:lvl1pPr>
            <a:lvl2pPr marL="742950" indent="-285750" eaLnBrk="0" hangingPunct="0">
              <a:defRPr sz="2400">
                <a:solidFill>
                  <a:srgbClr val="FFFFFF"/>
                </a:solidFill>
                <a:latin typeface="Arial" pitchFamily="34" charset="0"/>
                <a:ea typeface="MS PGothic" pitchFamily="34" charset="-128"/>
              </a:defRPr>
            </a:lvl2pPr>
            <a:lvl3pPr marL="1143000" indent="-228600" eaLnBrk="0" hangingPunct="0">
              <a:defRPr sz="2400">
                <a:solidFill>
                  <a:srgbClr val="FFFFFF"/>
                </a:solidFill>
                <a:latin typeface="Arial" pitchFamily="34" charset="0"/>
                <a:ea typeface="MS PGothic" pitchFamily="34" charset="-128"/>
              </a:defRPr>
            </a:lvl3pPr>
            <a:lvl4pPr marL="1600200" indent="-228600" eaLnBrk="0" hangingPunct="0">
              <a:defRPr sz="2400">
                <a:solidFill>
                  <a:srgbClr val="FFFFFF"/>
                </a:solidFill>
                <a:latin typeface="Arial" pitchFamily="34" charset="0"/>
                <a:ea typeface="MS PGothic" pitchFamily="34" charset="-128"/>
              </a:defRPr>
            </a:lvl4pPr>
            <a:lvl5pPr marL="2057400" indent="-228600" eaLnBrk="0" hangingPunct="0">
              <a:defRPr sz="2400">
                <a:solidFill>
                  <a:srgbClr val="FFFFFF"/>
                </a:solidFill>
                <a:latin typeface="Arial" pitchFamily="34" charset="0"/>
                <a:ea typeface="MS PGothic" pitchFamily="34" charset="-128"/>
              </a:defRPr>
            </a:lvl5pPr>
            <a:lvl6pPr marL="2514600" indent="-228600" eaLnBrk="0" fontAlgn="base" hangingPunct="0">
              <a:spcBef>
                <a:spcPct val="0"/>
              </a:spcBef>
              <a:spcAft>
                <a:spcPct val="0"/>
              </a:spcAft>
              <a:defRPr sz="2400">
                <a:solidFill>
                  <a:srgbClr val="FFFFFF"/>
                </a:solidFill>
                <a:latin typeface="Arial" pitchFamily="34" charset="0"/>
                <a:ea typeface="MS PGothic" pitchFamily="34" charset="-128"/>
              </a:defRPr>
            </a:lvl6pPr>
            <a:lvl7pPr marL="2971800" indent="-228600" eaLnBrk="0" fontAlgn="base" hangingPunct="0">
              <a:spcBef>
                <a:spcPct val="0"/>
              </a:spcBef>
              <a:spcAft>
                <a:spcPct val="0"/>
              </a:spcAft>
              <a:defRPr sz="2400">
                <a:solidFill>
                  <a:srgbClr val="FFFFFF"/>
                </a:solidFill>
                <a:latin typeface="Arial" pitchFamily="34" charset="0"/>
                <a:ea typeface="MS PGothic" pitchFamily="34" charset="-128"/>
              </a:defRPr>
            </a:lvl7pPr>
            <a:lvl8pPr marL="3429000" indent="-228600" eaLnBrk="0" fontAlgn="base" hangingPunct="0">
              <a:spcBef>
                <a:spcPct val="0"/>
              </a:spcBef>
              <a:spcAft>
                <a:spcPct val="0"/>
              </a:spcAft>
              <a:defRPr sz="2400">
                <a:solidFill>
                  <a:srgbClr val="FFFFFF"/>
                </a:solidFill>
                <a:latin typeface="Arial" pitchFamily="34" charset="0"/>
                <a:ea typeface="MS PGothic" pitchFamily="34" charset="-128"/>
              </a:defRPr>
            </a:lvl8pPr>
            <a:lvl9pPr marL="3886200" indent="-228600" eaLnBrk="0" fontAlgn="base" hangingPunct="0">
              <a:spcBef>
                <a:spcPct val="0"/>
              </a:spcBef>
              <a:spcAft>
                <a:spcPct val="0"/>
              </a:spcAft>
              <a:defRPr sz="2400">
                <a:solidFill>
                  <a:srgbClr val="FFFFFF"/>
                </a:solidFill>
                <a:latin typeface="Arial" pitchFamily="34" charset="0"/>
                <a:ea typeface="MS PGothic" pitchFamily="34" charset="-128"/>
              </a:defRPr>
            </a:lvl9pPr>
          </a:lstStyle>
          <a:p>
            <a:pPr algn="ctr"/>
            <a:endParaRPr lang="en-US" altLang="en-US" sz="3600" b="1" dirty="0" smtClean="0">
              <a:solidFill>
                <a:schemeClr val="tx1"/>
              </a:solidFill>
            </a:endParaRPr>
          </a:p>
          <a:p>
            <a:pPr algn="ctr"/>
            <a:endParaRPr lang="en-US" altLang="en-US" sz="3600" b="1" dirty="0">
              <a:solidFill>
                <a:schemeClr val="tx1"/>
              </a:solidFill>
            </a:endParaRPr>
          </a:p>
          <a:p>
            <a:pPr algn="ctr"/>
            <a:r>
              <a:rPr lang="en-US" altLang="en-US" sz="3600" b="1" dirty="0" smtClean="0">
                <a:solidFill>
                  <a:schemeClr val="tx1"/>
                </a:solidFill>
              </a:rPr>
              <a:t>BARD Major </a:t>
            </a:r>
            <a:r>
              <a:rPr lang="en-US" altLang="en-US" sz="3600" b="1" dirty="0">
                <a:solidFill>
                  <a:schemeClr val="tx1"/>
                </a:solidFill>
              </a:rPr>
              <a:t>Research Questions</a:t>
            </a:r>
          </a:p>
        </p:txBody>
      </p:sp>
    </p:spTree>
    <p:extLst>
      <p:ext uri="{BB962C8B-B14F-4D97-AF65-F5344CB8AC3E}">
        <p14:creationId xmlns:p14="http://schemas.microsoft.com/office/powerpoint/2010/main" val="10599392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513" y="908721"/>
            <a:ext cx="7772977" cy="1800200"/>
          </a:xfrm>
        </p:spPr>
        <p:txBody>
          <a:bodyPr/>
          <a:lstStyle/>
          <a:p>
            <a:r>
              <a:rPr lang="en-US" dirty="0" smtClean="0"/>
              <a:t>GIS</a:t>
            </a:r>
            <a:endParaRPr lang="en-US" dirty="0"/>
          </a:p>
        </p:txBody>
      </p:sp>
      <p:sp>
        <p:nvSpPr>
          <p:cNvPr id="3" name="Subtitle 2"/>
          <p:cNvSpPr>
            <a:spLocks noGrp="1"/>
          </p:cNvSpPr>
          <p:nvPr>
            <p:ph type="subTitle" idx="1"/>
          </p:nvPr>
        </p:nvSpPr>
        <p:spPr>
          <a:xfrm>
            <a:off x="1371024" y="2276872"/>
            <a:ext cx="6401955" cy="3362489"/>
          </a:xfrm>
        </p:spPr>
        <p:txBody>
          <a:bodyPr/>
          <a:lstStyle/>
          <a:p>
            <a:r>
              <a:rPr lang="en-US" sz="3600" dirty="0" smtClean="0">
                <a:solidFill>
                  <a:schemeClr val="bg2">
                    <a:lumMod val="50000"/>
                  </a:schemeClr>
                </a:solidFill>
              </a:rPr>
              <a:t>Ancillary </a:t>
            </a:r>
            <a:r>
              <a:rPr lang="en-US" sz="3600" u="sng" dirty="0" smtClean="0">
                <a:solidFill>
                  <a:schemeClr val="bg2">
                    <a:lumMod val="50000"/>
                  </a:schemeClr>
                </a:solidFill>
              </a:rPr>
              <a:t>G</a:t>
            </a:r>
            <a:r>
              <a:rPr lang="en-US" sz="3600" dirty="0" smtClean="0">
                <a:solidFill>
                  <a:schemeClr val="bg2">
                    <a:lumMod val="50000"/>
                  </a:schemeClr>
                </a:solidFill>
              </a:rPr>
              <a:t>eographic</a:t>
            </a:r>
            <a:r>
              <a:rPr lang="en-US" sz="3600" u="sng" dirty="0">
                <a:solidFill>
                  <a:schemeClr val="bg2">
                    <a:lumMod val="50000"/>
                  </a:schemeClr>
                </a:solidFill>
              </a:rPr>
              <a:t> </a:t>
            </a:r>
            <a:r>
              <a:rPr lang="en-US" sz="3600" u="sng" dirty="0" smtClean="0">
                <a:solidFill>
                  <a:schemeClr val="bg2">
                    <a:lumMod val="50000"/>
                  </a:schemeClr>
                </a:solidFill>
              </a:rPr>
              <a:t>I</a:t>
            </a:r>
            <a:r>
              <a:rPr lang="en-US" sz="3600" dirty="0" smtClean="0">
                <a:solidFill>
                  <a:schemeClr val="bg2">
                    <a:lumMod val="50000"/>
                  </a:schemeClr>
                </a:solidFill>
              </a:rPr>
              <a:t>nformation </a:t>
            </a:r>
            <a:r>
              <a:rPr lang="en-US" sz="3600" u="sng" dirty="0" smtClean="0">
                <a:solidFill>
                  <a:schemeClr val="bg2">
                    <a:lumMod val="50000"/>
                  </a:schemeClr>
                </a:solidFill>
              </a:rPr>
              <a:t>S</a:t>
            </a:r>
            <a:r>
              <a:rPr lang="en-US" sz="3600" dirty="0" smtClean="0">
                <a:solidFill>
                  <a:schemeClr val="bg2">
                    <a:lumMod val="50000"/>
                  </a:schemeClr>
                </a:solidFill>
              </a:rPr>
              <a:t>ystem Protocol to Assess Environmental Effects on Drug Response for </a:t>
            </a:r>
            <a:r>
              <a:rPr lang="en-US" sz="3600" dirty="0" err="1" smtClean="0">
                <a:solidFill>
                  <a:schemeClr val="bg2">
                    <a:lumMod val="50000"/>
                  </a:schemeClr>
                </a:solidFill>
              </a:rPr>
              <a:t>AsthmaNet</a:t>
            </a:r>
            <a:r>
              <a:rPr lang="en-US" sz="3600" dirty="0" smtClean="0">
                <a:solidFill>
                  <a:schemeClr val="bg2">
                    <a:lumMod val="50000"/>
                  </a:schemeClr>
                </a:solidFill>
              </a:rPr>
              <a:t> Studies</a:t>
            </a:r>
            <a:endParaRPr lang="en-US" sz="3600" dirty="0">
              <a:solidFill>
                <a:schemeClr val="bg2">
                  <a:lumMod val="50000"/>
                </a:schemeClr>
              </a:solidFill>
            </a:endParaRPr>
          </a:p>
        </p:txBody>
      </p:sp>
    </p:spTree>
    <p:extLst>
      <p:ext uri="{BB962C8B-B14F-4D97-AF65-F5344CB8AC3E}">
        <p14:creationId xmlns:p14="http://schemas.microsoft.com/office/powerpoint/2010/main" val="29250882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 Objectives</a:t>
            </a:r>
            <a:endParaRPr lang="en-US" dirty="0"/>
          </a:p>
        </p:txBody>
      </p:sp>
      <p:sp>
        <p:nvSpPr>
          <p:cNvPr id="3" name="Content Placeholder 2"/>
          <p:cNvSpPr>
            <a:spLocks noGrp="1"/>
          </p:cNvSpPr>
          <p:nvPr>
            <p:ph idx="1"/>
          </p:nvPr>
        </p:nvSpPr>
        <p:spPr/>
        <p:txBody>
          <a:bodyPr/>
          <a:lstStyle/>
          <a:p>
            <a:r>
              <a:rPr lang="en-US" sz="3200" dirty="0" smtClean="0"/>
              <a:t>To examine whether pre-existing chronic social and environmental exposures impact asthma treatment response</a:t>
            </a:r>
          </a:p>
          <a:p>
            <a:r>
              <a:rPr lang="en-US" sz="3200" dirty="0" smtClean="0"/>
              <a:t>Look at air pollution, crime statistics, SE conditions and look at spatial correlations between exposures and asthma outcomes. </a:t>
            </a:r>
            <a:endParaRPr lang="en-US" sz="3200" dirty="0"/>
          </a:p>
        </p:txBody>
      </p:sp>
    </p:spTree>
    <p:extLst>
      <p:ext uri="{BB962C8B-B14F-4D97-AF65-F5344CB8AC3E}">
        <p14:creationId xmlns:p14="http://schemas.microsoft.com/office/powerpoint/2010/main" val="3067393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8"/>
          <p:cNvSpPr>
            <a:spLocks noGrp="1"/>
          </p:cNvSpPr>
          <p:nvPr>
            <p:ph sz="half" idx="1"/>
          </p:nvPr>
        </p:nvSpPr>
        <p:spPr>
          <a:xfrm>
            <a:off x="4648200" y="836614"/>
            <a:ext cx="4038600" cy="5289550"/>
          </a:xfrm>
        </p:spPr>
        <p:txBody>
          <a:bodyPr/>
          <a:lstStyle/>
          <a:p>
            <a:pPr eaLnBrk="1" hangingPunct="1">
              <a:defRPr/>
            </a:pPr>
            <a:r>
              <a:rPr lang="en-US" dirty="0" smtClean="0">
                <a:solidFill>
                  <a:schemeClr val="accent6">
                    <a:lumMod val="50000"/>
                  </a:schemeClr>
                </a:solidFill>
              </a:rPr>
              <a:t>We see how early childhood experiences and stress are so important to lifelong outcomes and how the early social and environmental conditions literally becomes embedded in the brain, changes biologic function and then affect future generations.</a:t>
            </a:r>
          </a:p>
          <a:p>
            <a:pPr marL="0" indent="0">
              <a:buNone/>
              <a:defRPr/>
            </a:pPr>
            <a:endParaRPr lang="en-US" dirty="0">
              <a:solidFill>
                <a:schemeClr val="accent6">
                  <a:lumMod val="50000"/>
                </a:schemeClr>
              </a:solidFill>
            </a:endParaRPr>
          </a:p>
        </p:txBody>
      </p:sp>
      <p:pic>
        <p:nvPicPr>
          <p:cNvPr id="45058" name="Picture 3"/>
          <p:cNvPicPr>
            <a:picLocks noChangeAspect="1" noChangeArrowheads="1"/>
          </p:cNvPicPr>
          <p:nvPr/>
        </p:nvPicPr>
        <p:blipFill>
          <a:blip r:embed="rId3"/>
          <a:srcRect/>
          <a:stretch>
            <a:fillRect/>
          </a:stretch>
        </p:blipFill>
        <p:spPr bwMode="auto">
          <a:xfrm>
            <a:off x="250825" y="836613"/>
            <a:ext cx="2881313" cy="5040312"/>
          </a:xfrm>
          <a:prstGeom prst="rect">
            <a:avLst/>
          </a:prstGeom>
          <a:noFill/>
          <a:ln w="9525">
            <a:noFill/>
            <a:miter lim="800000"/>
            <a:headEnd/>
            <a:tailEnd/>
          </a:ln>
        </p:spPr>
      </p:pic>
      <p:pic>
        <p:nvPicPr>
          <p:cNvPr id="45059" name="Picture 2"/>
          <p:cNvPicPr>
            <a:picLocks noChangeAspect="1" noChangeArrowheads="1"/>
          </p:cNvPicPr>
          <p:nvPr/>
        </p:nvPicPr>
        <p:blipFill>
          <a:blip r:embed="rId4"/>
          <a:srcRect/>
          <a:stretch>
            <a:fillRect/>
          </a:stretch>
        </p:blipFill>
        <p:spPr bwMode="auto">
          <a:xfrm>
            <a:off x="3276601" y="836613"/>
            <a:ext cx="1666875" cy="5040312"/>
          </a:xfrm>
          <a:prstGeom prst="rect">
            <a:avLst/>
          </a:prstGeom>
          <a:noFill/>
          <a:ln w="9525">
            <a:noFill/>
            <a:miter lim="800000"/>
            <a:headEnd/>
            <a:tailEnd/>
          </a:ln>
        </p:spPr>
      </p:pic>
    </p:spTree>
    <p:extLst>
      <p:ext uri="{BB962C8B-B14F-4D97-AF65-F5344CB8AC3E}">
        <p14:creationId xmlns:p14="http://schemas.microsoft.com/office/powerpoint/2010/main" val="39833982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a:t>
            </a:r>
            <a:r>
              <a:rPr lang="en-US" dirty="0"/>
              <a:t>D</a:t>
            </a:r>
            <a:r>
              <a:rPr lang="en-US" dirty="0" smtClean="0"/>
              <a:t>o </a:t>
            </a:r>
            <a:r>
              <a:rPr lang="en-US" dirty="0"/>
              <a:t>W</a:t>
            </a:r>
            <a:r>
              <a:rPr lang="en-US" dirty="0" smtClean="0"/>
              <a:t>e </a:t>
            </a:r>
            <a:r>
              <a:rPr lang="en-US" dirty="0"/>
              <a:t>D</a:t>
            </a:r>
            <a:r>
              <a:rPr lang="en-US" dirty="0" smtClean="0"/>
              <a:t>o About </a:t>
            </a:r>
            <a:r>
              <a:rPr lang="en-US" dirty="0"/>
              <a:t>T</a:t>
            </a:r>
            <a:r>
              <a:rPr lang="en-US" dirty="0" smtClean="0"/>
              <a:t>his? </a:t>
            </a:r>
            <a:endParaRPr lang="en-US" dirty="0"/>
          </a:p>
        </p:txBody>
      </p:sp>
      <p:sp>
        <p:nvSpPr>
          <p:cNvPr id="3" name="Content Placeholder 2"/>
          <p:cNvSpPr>
            <a:spLocks noGrp="1"/>
          </p:cNvSpPr>
          <p:nvPr>
            <p:ph idx="4294967295"/>
          </p:nvPr>
        </p:nvSpPr>
        <p:spPr>
          <a:xfrm flipH="1">
            <a:off x="-1404664" y="1981200"/>
            <a:ext cx="1404664" cy="151656"/>
          </a:xfrm>
        </p:spPr>
        <p:txBody>
          <a:bodyPr/>
          <a:lstStyle/>
          <a:p>
            <a:pPr marL="1424" lvl="1" indent="0">
              <a:buNone/>
            </a:pPr>
            <a:endParaRPr lang="en-US" sz="4000" dirty="0" smtClean="0"/>
          </a:p>
          <a:p>
            <a:pPr marL="1424" lvl="1" indent="0">
              <a:buNone/>
            </a:pPr>
            <a:endParaRPr lang="en-US" sz="4000" dirty="0"/>
          </a:p>
          <a:p>
            <a:pPr marL="1424" lvl="1" indent="0">
              <a:buNone/>
            </a:pPr>
            <a:endParaRPr lang="en-US" sz="4000" dirty="0"/>
          </a:p>
        </p:txBody>
      </p:sp>
      <p:sp>
        <p:nvSpPr>
          <p:cNvPr id="6" name="TextBox 5"/>
          <p:cNvSpPr txBox="1"/>
          <p:nvPr/>
        </p:nvSpPr>
        <p:spPr>
          <a:xfrm>
            <a:off x="2483768" y="5446661"/>
            <a:ext cx="5580112" cy="1200329"/>
          </a:xfrm>
          <a:prstGeom prst="rect">
            <a:avLst/>
          </a:prstGeom>
          <a:noFill/>
        </p:spPr>
        <p:txBody>
          <a:bodyPr wrap="square" rtlCol="0">
            <a:spAutoFit/>
          </a:bodyPr>
          <a:lstStyle/>
          <a:p>
            <a:r>
              <a:rPr lang="en-US" dirty="0" smtClean="0"/>
              <a:t>     </a:t>
            </a:r>
            <a:r>
              <a:rPr lang="en-US" sz="4800" dirty="0" smtClean="0">
                <a:solidFill>
                  <a:srgbClr val="038632"/>
                </a:solidFill>
                <a:latin typeface="MV Boli" pitchFamily="2" charset="0"/>
                <a:cs typeface="MV Boli" pitchFamily="2" charset="0"/>
              </a:rPr>
              <a:t>Training/Education</a:t>
            </a:r>
            <a:endParaRPr lang="en-US" sz="4800" dirty="0">
              <a:solidFill>
                <a:srgbClr val="038632"/>
              </a:solidFill>
              <a:latin typeface="MV Boli" pitchFamily="2" charset="0"/>
              <a:cs typeface="MV Boli" pitchFamily="2" charset="0"/>
            </a:endParaRPr>
          </a:p>
        </p:txBody>
      </p:sp>
      <p:sp>
        <p:nvSpPr>
          <p:cNvPr id="11" name="TextBox 10"/>
          <p:cNvSpPr txBox="1"/>
          <p:nvPr/>
        </p:nvSpPr>
        <p:spPr>
          <a:xfrm>
            <a:off x="6012160" y="2372405"/>
            <a:ext cx="3269023" cy="584775"/>
          </a:xfrm>
          <a:prstGeom prst="rect">
            <a:avLst/>
          </a:prstGeom>
          <a:noFill/>
        </p:spPr>
        <p:txBody>
          <a:bodyPr wrap="square" rtlCol="0">
            <a:spAutoFit/>
          </a:bodyPr>
          <a:lstStyle/>
          <a:p>
            <a:r>
              <a:rPr lang="en-US" sz="3200" dirty="0" smtClean="0">
                <a:solidFill>
                  <a:srgbClr val="0099FF"/>
                </a:solidFill>
                <a:latin typeface="MV Boli" pitchFamily="2" charset="0"/>
                <a:cs typeface="MV Boli" pitchFamily="2" charset="0"/>
              </a:rPr>
              <a:t>Technology</a:t>
            </a:r>
            <a:endParaRPr lang="en-US" sz="3200" dirty="0">
              <a:solidFill>
                <a:srgbClr val="0099FF"/>
              </a:solidFill>
              <a:latin typeface="MV Boli" pitchFamily="2" charset="0"/>
              <a:cs typeface="MV Boli" pitchFamily="2" charset="0"/>
            </a:endParaRPr>
          </a:p>
        </p:txBody>
      </p:sp>
      <p:sp>
        <p:nvSpPr>
          <p:cNvPr id="12" name="TextBox 11"/>
          <p:cNvSpPr txBox="1"/>
          <p:nvPr/>
        </p:nvSpPr>
        <p:spPr>
          <a:xfrm>
            <a:off x="4860033" y="5185051"/>
            <a:ext cx="3941190" cy="646331"/>
          </a:xfrm>
          <a:prstGeom prst="rect">
            <a:avLst/>
          </a:prstGeom>
          <a:noFill/>
        </p:spPr>
        <p:txBody>
          <a:bodyPr wrap="square" rtlCol="0">
            <a:spAutoFit/>
          </a:bodyPr>
          <a:lstStyle/>
          <a:p>
            <a:r>
              <a:rPr lang="en-US" sz="3600" dirty="0" smtClean="0">
                <a:solidFill>
                  <a:srgbClr val="FF8585"/>
                </a:solidFill>
                <a:latin typeface="MV Boli" pitchFamily="2" charset="0"/>
                <a:cs typeface="MV Boli" pitchFamily="2" charset="0"/>
              </a:rPr>
              <a:t>Policy/Advocacy</a:t>
            </a:r>
            <a:endParaRPr lang="en-US" sz="3600" dirty="0">
              <a:solidFill>
                <a:srgbClr val="FF8585"/>
              </a:solidFill>
              <a:latin typeface="MV Boli" pitchFamily="2" charset="0"/>
              <a:cs typeface="MV Boli" pitchFamily="2" charset="0"/>
            </a:endParaRPr>
          </a:p>
        </p:txBody>
      </p:sp>
      <p:sp>
        <p:nvSpPr>
          <p:cNvPr id="14" name="TextBox 13"/>
          <p:cNvSpPr txBox="1"/>
          <p:nvPr/>
        </p:nvSpPr>
        <p:spPr>
          <a:xfrm>
            <a:off x="197356" y="2062589"/>
            <a:ext cx="5442682" cy="646331"/>
          </a:xfrm>
          <a:prstGeom prst="rect">
            <a:avLst/>
          </a:prstGeom>
          <a:noFill/>
        </p:spPr>
        <p:txBody>
          <a:bodyPr wrap="square" rtlCol="0">
            <a:spAutoFit/>
          </a:bodyPr>
          <a:lstStyle/>
          <a:p>
            <a:r>
              <a:rPr lang="en-US" sz="3600" dirty="0" smtClean="0">
                <a:solidFill>
                  <a:srgbClr val="7D66E0"/>
                </a:solidFill>
                <a:latin typeface="MV Boli" pitchFamily="2" charset="0"/>
                <a:cs typeface="MV Boli" pitchFamily="2" charset="0"/>
              </a:rPr>
              <a:t>Community Engagement</a:t>
            </a:r>
            <a:endParaRPr lang="en-US" sz="3600" dirty="0">
              <a:solidFill>
                <a:srgbClr val="7D66E0"/>
              </a:solidFill>
              <a:latin typeface="MV Boli" pitchFamily="2" charset="0"/>
              <a:cs typeface="MV Boli" pitchFamily="2" charset="0"/>
            </a:endParaRPr>
          </a:p>
        </p:txBody>
      </p:sp>
      <p:sp>
        <p:nvSpPr>
          <p:cNvPr id="15" name="TextBox 14"/>
          <p:cNvSpPr txBox="1"/>
          <p:nvPr/>
        </p:nvSpPr>
        <p:spPr>
          <a:xfrm>
            <a:off x="2217100" y="1295187"/>
            <a:ext cx="6217466" cy="1077218"/>
          </a:xfrm>
          <a:prstGeom prst="rect">
            <a:avLst/>
          </a:prstGeom>
          <a:noFill/>
        </p:spPr>
        <p:txBody>
          <a:bodyPr wrap="square" rtlCol="0">
            <a:spAutoFit/>
          </a:bodyPr>
          <a:lstStyle/>
          <a:p>
            <a:endParaRPr lang="en-US" dirty="0" smtClean="0"/>
          </a:p>
          <a:p>
            <a:r>
              <a:rPr lang="en-US" sz="4000" dirty="0" smtClean="0">
                <a:solidFill>
                  <a:srgbClr val="FF0000"/>
                </a:solidFill>
                <a:latin typeface="MV Boli" pitchFamily="2" charset="0"/>
                <a:cs typeface="MV Boli" pitchFamily="2" charset="0"/>
              </a:rPr>
              <a:t>     Research/Evaluation</a:t>
            </a:r>
            <a:endParaRPr lang="en-US" sz="4000" dirty="0">
              <a:solidFill>
                <a:srgbClr val="FF0000"/>
              </a:solidFill>
              <a:latin typeface="MV Boli" pitchFamily="2" charset="0"/>
              <a:cs typeface="MV Boli" pitchFamily="2" charset="0"/>
            </a:endParaRPr>
          </a:p>
        </p:txBody>
      </p:sp>
      <p:sp>
        <p:nvSpPr>
          <p:cNvPr id="20" name="TextBox 19"/>
          <p:cNvSpPr txBox="1"/>
          <p:nvPr/>
        </p:nvSpPr>
        <p:spPr>
          <a:xfrm>
            <a:off x="294249" y="5321490"/>
            <a:ext cx="3845701" cy="1200329"/>
          </a:xfrm>
          <a:prstGeom prst="rect">
            <a:avLst/>
          </a:prstGeom>
          <a:noFill/>
        </p:spPr>
        <p:txBody>
          <a:bodyPr wrap="square" rtlCol="0">
            <a:spAutoFit/>
          </a:bodyPr>
          <a:lstStyle/>
          <a:p>
            <a:r>
              <a:rPr lang="en-US" sz="3600" dirty="0" smtClean="0">
                <a:solidFill>
                  <a:srgbClr val="FF6600"/>
                </a:solidFill>
                <a:latin typeface="MV Boli" pitchFamily="2" charset="0"/>
                <a:cs typeface="MV Boli" pitchFamily="2" charset="0"/>
              </a:rPr>
              <a:t>Clinical Best Practices</a:t>
            </a:r>
            <a:endParaRPr lang="en-US" sz="3600" dirty="0">
              <a:solidFill>
                <a:srgbClr val="FF6600"/>
              </a:solidFill>
              <a:latin typeface="MV Boli" pitchFamily="2" charset="0"/>
              <a:cs typeface="MV Boli" pitchFamily="2" charset="0"/>
            </a:endParaRPr>
          </a:p>
        </p:txBody>
      </p:sp>
      <p:sp>
        <p:nvSpPr>
          <p:cNvPr id="4" name="Right Arrow Callout 3"/>
          <p:cNvSpPr/>
          <p:nvPr/>
        </p:nvSpPr>
        <p:spPr bwMode="auto">
          <a:xfrm>
            <a:off x="197356" y="2979711"/>
            <a:ext cx="1854364" cy="1918615"/>
          </a:xfrm>
          <a:prstGeom prst="rightArrowCallout">
            <a:avLst/>
          </a:prstGeom>
          <a:solidFill>
            <a:srgbClr val="FFFFCD"/>
          </a:solidFill>
          <a:ln w="3175" cap="flat" cmpd="sng" algn="ctr">
            <a:solidFill>
              <a:srgbClr val="000000"/>
            </a:solidFill>
            <a:prstDash val="solid"/>
            <a:round/>
            <a:headEnd type="none" w="med" len="med"/>
            <a:tailEnd type="none" w="med" len="med"/>
          </a:ln>
          <a:effectLst/>
        </p:spPr>
        <p:txBody>
          <a:bodyPr vert="horz" wrap="square" lIns="45720" tIns="45720" rIns="73152" bIns="73152"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25000">
              <a:ln>
                <a:noFill/>
              </a:ln>
              <a:solidFill>
                <a:schemeClr val="tx1"/>
              </a:solidFill>
              <a:effectLst/>
              <a:latin typeface="Arial" charset="0"/>
            </a:endParaRPr>
          </a:p>
        </p:txBody>
      </p:sp>
      <p:sp>
        <p:nvSpPr>
          <p:cNvPr id="34" name="Right Arrow Callout 33"/>
          <p:cNvSpPr/>
          <p:nvPr/>
        </p:nvSpPr>
        <p:spPr bwMode="auto">
          <a:xfrm>
            <a:off x="2104050" y="2970827"/>
            <a:ext cx="2035902" cy="1918615"/>
          </a:xfrm>
          <a:prstGeom prst="rightArrowCallout">
            <a:avLst/>
          </a:prstGeom>
          <a:solidFill>
            <a:srgbClr val="FFFFCD"/>
          </a:solidFill>
          <a:ln w="3175" cap="flat" cmpd="sng" algn="ctr">
            <a:solidFill>
              <a:srgbClr val="000000"/>
            </a:solidFill>
            <a:prstDash val="solid"/>
            <a:round/>
            <a:headEnd type="none" w="med" len="med"/>
            <a:tailEnd type="none" w="med" len="med"/>
          </a:ln>
          <a:effectLst/>
        </p:spPr>
        <p:txBody>
          <a:bodyPr vert="horz" wrap="square" lIns="45720" tIns="45720" rIns="73152" bIns="73152"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25000">
              <a:ln>
                <a:noFill/>
              </a:ln>
              <a:solidFill>
                <a:schemeClr val="tx1"/>
              </a:solidFill>
              <a:effectLst/>
              <a:latin typeface="Arial" charset="0"/>
            </a:endParaRPr>
          </a:p>
        </p:txBody>
      </p:sp>
      <p:sp>
        <p:nvSpPr>
          <p:cNvPr id="35" name="Right Arrow Callout 34"/>
          <p:cNvSpPr/>
          <p:nvPr/>
        </p:nvSpPr>
        <p:spPr bwMode="auto">
          <a:xfrm>
            <a:off x="4211960" y="2970827"/>
            <a:ext cx="2420210" cy="1918615"/>
          </a:xfrm>
          <a:prstGeom prst="rightArrowCallout">
            <a:avLst/>
          </a:prstGeom>
          <a:solidFill>
            <a:srgbClr val="FFFFCD"/>
          </a:solidFill>
          <a:ln w="3175" cap="flat" cmpd="sng" algn="ctr">
            <a:solidFill>
              <a:srgbClr val="000000"/>
            </a:solidFill>
            <a:prstDash val="solid"/>
            <a:round/>
            <a:headEnd type="none" w="med" len="med"/>
            <a:tailEnd type="none" w="med" len="med"/>
          </a:ln>
          <a:effectLst/>
        </p:spPr>
        <p:txBody>
          <a:bodyPr vert="horz" wrap="square" lIns="45720" tIns="45720" rIns="73152" bIns="73152"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25000">
              <a:ln>
                <a:noFill/>
              </a:ln>
              <a:solidFill>
                <a:schemeClr val="tx1"/>
              </a:solidFill>
              <a:effectLst/>
              <a:latin typeface="Arial" charset="0"/>
            </a:endParaRPr>
          </a:p>
        </p:txBody>
      </p:sp>
      <p:sp>
        <p:nvSpPr>
          <p:cNvPr id="5" name="TextBox 4"/>
          <p:cNvSpPr txBox="1"/>
          <p:nvPr/>
        </p:nvSpPr>
        <p:spPr>
          <a:xfrm rot="18590299">
            <a:off x="-354854" y="3441046"/>
            <a:ext cx="1944216" cy="830997"/>
          </a:xfrm>
          <a:prstGeom prst="rect">
            <a:avLst/>
          </a:prstGeom>
          <a:noFill/>
        </p:spPr>
        <p:txBody>
          <a:bodyPr wrap="square" rtlCol="0">
            <a:spAutoFit/>
          </a:bodyPr>
          <a:lstStyle/>
          <a:p>
            <a:pPr algn="ctr"/>
            <a:r>
              <a:rPr lang="en-US" b="1" dirty="0" smtClean="0">
                <a:solidFill>
                  <a:schemeClr val="tx1">
                    <a:lumMod val="75000"/>
                    <a:lumOff val="25000"/>
                  </a:schemeClr>
                </a:solidFill>
              </a:rPr>
              <a:t>        </a:t>
            </a:r>
            <a:r>
              <a:rPr lang="en-US" b="1" dirty="0" smtClean="0">
                <a:solidFill>
                  <a:schemeClr val="tx1">
                    <a:lumMod val="75000"/>
                    <a:lumOff val="25000"/>
                  </a:schemeClr>
                </a:solidFill>
                <a:latin typeface="+mj-lt"/>
              </a:rPr>
              <a:t>Screening</a:t>
            </a:r>
            <a:endParaRPr lang="en-US" b="1" dirty="0">
              <a:solidFill>
                <a:schemeClr val="tx1">
                  <a:lumMod val="75000"/>
                  <a:lumOff val="25000"/>
                </a:schemeClr>
              </a:solidFill>
              <a:latin typeface="+mj-lt"/>
            </a:endParaRPr>
          </a:p>
        </p:txBody>
      </p:sp>
      <p:sp>
        <p:nvSpPr>
          <p:cNvPr id="7" name="TextBox 6"/>
          <p:cNvSpPr txBox="1"/>
          <p:nvPr/>
        </p:nvSpPr>
        <p:spPr>
          <a:xfrm rot="18608167">
            <a:off x="709632" y="3283075"/>
            <a:ext cx="3960440" cy="830997"/>
          </a:xfrm>
          <a:prstGeom prst="rect">
            <a:avLst/>
          </a:prstGeom>
          <a:noFill/>
        </p:spPr>
        <p:txBody>
          <a:bodyPr wrap="square" rtlCol="0">
            <a:spAutoFit/>
          </a:bodyPr>
          <a:lstStyle/>
          <a:p>
            <a:r>
              <a:rPr lang="en-US" dirty="0" smtClean="0">
                <a:solidFill>
                  <a:schemeClr val="tx1">
                    <a:lumMod val="75000"/>
                    <a:lumOff val="25000"/>
                  </a:schemeClr>
                </a:solidFill>
              </a:rPr>
              <a:t>          </a:t>
            </a:r>
          </a:p>
          <a:p>
            <a:r>
              <a:rPr lang="en-US" dirty="0">
                <a:solidFill>
                  <a:schemeClr val="tx1">
                    <a:lumMod val="75000"/>
                    <a:lumOff val="25000"/>
                  </a:schemeClr>
                </a:solidFill>
              </a:rPr>
              <a:t> </a:t>
            </a:r>
            <a:r>
              <a:rPr lang="en-US" dirty="0" smtClean="0">
                <a:solidFill>
                  <a:schemeClr val="tx1">
                    <a:lumMod val="75000"/>
                    <a:lumOff val="25000"/>
                  </a:schemeClr>
                </a:solidFill>
              </a:rPr>
              <a:t>           </a:t>
            </a:r>
            <a:r>
              <a:rPr lang="en-US" b="1" dirty="0" smtClean="0">
                <a:solidFill>
                  <a:schemeClr val="tx1">
                    <a:lumMod val="75000"/>
                    <a:lumOff val="25000"/>
                  </a:schemeClr>
                </a:solidFill>
                <a:latin typeface="+mj-lt"/>
              </a:rPr>
              <a:t>Prevention</a:t>
            </a:r>
            <a:endParaRPr lang="en-US" b="1" dirty="0">
              <a:solidFill>
                <a:schemeClr val="tx1">
                  <a:lumMod val="75000"/>
                  <a:lumOff val="25000"/>
                </a:schemeClr>
              </a:solidFill>
              <a:latin typeface="+mj-lt"/>
            </a:endParaRPr>
          </a:p>
        </p:txBody>
      </p:sp>
      <p:sp>
        <p:nvSpPr>
          <p:cNvPr id="10" name="TextBox 9"/>
          <p:cNvSpPr txBox="1"/>
          <p:nvPr/>
        </p:nvSpPr>
        <p:spPr>
          <a:xfrm rot="18525069">
            <a:off x="3238963" y="3028950"/>
            <a:ext cx="2924038" cy="1569660"/>
          </a:xfrm>
          <a:prstGeom prst="rect">
            <a:avLst/>
          </a:prstGeom>
          <a:noFill/>
        </p:spPr>
        <p:txBody>
          <a:bodyPr wrap="square" rtlCol="0">
            <a:spAutoFit/>
          </a:bodyPr>
          <a:lstStyle/>
          <a:p>
            <a:r>
              <a:rPr lang="en-US" dirty="0" smtClean="0">
                <a:solidFill>
                  <a:schemeClr val="tx1">
                    <a:lumMod val="75000"/>
                    <a:lumOff val="25000"/>
                  </a:schemeClr>
                </a:solidFill>
              </a:rPr>
              <a:t> </a:t>
            </a:r>
          </a:p>
          <a:p>
            <a:pPr algn="ctr"/>
            <a:endParaRPr lang="en-US" dirty="0">
              <a:solidFill>
                <a:schemeClr val="tx1">
                  <a:lumMod val="75000"/>
                  <a:lumOff val="25000"/>
                </a:schemeClr>
              </a:solidFill>
              <a:latin typeface="+mj-lt"/>
            </a:endParaRPr>
          </a:p>
          <a:p>
            <a:pPr algn="ctr"/>
            <a:r>
              <a:rPr lang="en-US" dirty="0" smtClean="0">
                <a:solidFill>
                  <a:schemeClr val="tx1">
                    <a:lumMod val="75000"/>
                    <a:lumOff val="25000"/>
                  </a:schemeClr>
                </a:solidFill>
                <a:latin typeface="+mj-lt"/>
              </a:rPr>
              <a:t>   </a:t>
            </a:r>
            <a:r>
              <a:rPr lang="en-US" b="1" dirty="0" smtClean="0">
                <a:solidFill>
                  <a:schemeClr val="tx1">
                    <a:lumMod val="75000"/>
                    <a:lumOff val="25000"/>
                  </a:schemeClr>
                </a:solidFill>
                <a:latin typeface="+mj-lt"/>
              </a:rPr>
              <a:t>Intervention/</a:t>
            </a:r>
          </a:p>
          <a:p>
            <a:pPr algn="ctr"/>
            <a:r>
              <a:rPr lang="en-US" b="1" dirty="0" smtClean="0">
                <a:solidFill>
                  <a:schemeClr val="tx1">
                    <a:lumMod val="75000"/>
                    <a:lumOff val="25000"/>
                  </a:schemeClr>
                </a:solidFill>
                <a:latin typeface="+mj-lt"/>
              </a:rPr>
              <a:t>Treatment</a:t>
            </a:r>
            <a:endParaRPr lang="en-US" b="1" dirty="0">
              <a:solidFill>
                <a:schemeClr val="tx1">
                  <a:lumMod val="75000"/>
                  <a:lumOff val="25000"/>
                </a:schemeClr>
              </a:solidFill>
              <a:latin typeface="+mj-lt"/>
            </a:endParaRPr>
          </a:p>
        </p:txBody>
      </p:sp>
      <p:sp>
        <p:nvSpPr>
          <p:cNvPr id="9" name="Rectangle 8"/>
          <p:cNvSpPr/>
          <p:nvPr/>
        </p:nvSpPr>
        <p:spPr bwMode="auto">
          <a:xfrm>
            <a:off x="6708913" y="2946869"/>
            <a:ext cx="2232248" cy="1922291"/>
          </a:xfrm>
          <a:prstGeom prst="rect">
            <a:avLst/>
          </a:prstGeom>
          <a:solidFill>
            <a:srgbClr val="FFFFCD"/>
          </a:solidFill>
          <a:ln w="3175" cap="flat" cmpd="sng" algn="ctr">
            <a:solidFill>
              <a:srgbClr val="000000"/>
            </a:solidFill>
            <a:prstDash val="solid"/>
            <a:round/>
            <a:headEnd type="none" w="med" len="med"/>
            <a:tailEnd type="none" w="med" len="med"/>
          </a:ln>
          <a:effectLst/>
        </p:spPr>
        <p:txBody>
          <a:bodyPr vert="horz" wrap="square" lIns="45720" tIns="45720" rIns="73152" bIns="73152"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25000">
              <a:ln>
                <a:noFill/>
              </a:ln>
              <a:solidFill>
                <a:schemeClr val="tx1"/>
              </a:solidFill>
              <a:effectLst/>
              <a:latin typeface="Arial" charset="0"/>
            </a:endParaRPr>
          </a:p>
        </p:txBody>
      </p:sp>
      <p:sp>
        <p:nvSpPr>
          <p:cNvPr id="21" name="TextBox 20"/>
          <p:cNvSpPr txBox="1"/>
          <p:nvPr/>
        </p:nvSpPr>
        <p:spPr>
          <a:xfrm>
            <a:off x="6473010" y="2708920"/>
            <a:ext cx="2707502" cy="1877437"/>
          </a:xfrm>
          <a:prstGeom prst="rect">
            <a:avLst/>
          </a:prstGeom>
          <a:noFill/>
        </p:spPr>
        <p:txBody>
          <a:bodyPr wrap="square" rtlCol="0">
            <a:spAutoFit/>
          </a:bodyPr>
          <a:lstStyle/>
          <a:p>
            <a:pPr algn="ctr"/>
            <a:endParaRPr lang="en-US" sz="3200" b="1" dirty="0" smtClean="0">
              <a:solidFill>
                <a:srgbClr val="7030A0"/>
              </a:solidFill>
              <a:latin typeface="+mj-lt"/>
            </a:endParaRPr>
          </a:p>
          <a:p>
            <a:pPr algn="ctr"/>
            <a:r>
              <a:rPr lang="en-US" sz="2800" b="1" dirty="0" smtClean="0">
                <a:solidFill>
                  <a:schemeClr val="tx1">
                    <a:lumMod val="85000"/>
                    <a:lumOff val="15000"/>
                  </a:schemeClr>
                </a:solidFill>
                <a:latin typeface="+mj-lt"/>
              </a:rPr>
              <a:t>Improved </a:t>
            </a:r>
          </a:p>
          <a:p>
            <a:pPr algn="ctr"/>
            <a:r>
              <a:rPr lang="en-US" sz="2800" b="1" dirty="0" smtClean="0">
                <a:solidFill>
                  <a:schemeClr val="tx1">
                    <a:lumMod val="85000"/>
                    <a:lumOff val="15000"/>
                  </a:schemeClr>
                </a:solidFill>
                <a:latin typeface="+mj-lt"/>
              </a:rPr>
              <a:t>Health </a:t>
            </a:r>
          </a:p>
          <a:p>
            <a:pPr algn="ctr"/>
            <a:r>
              <a:rPr lang="en-US" sz="2800" b="1" dirty="0" smtClean="0">
                <a:solidFill>
                  <a:schemeClr val="tx1">
                    <a:lumMod val="85000"/>
                    <a:lumOff val="15000"/>
                  </a:schemeClr>
                </a:solidFill>
                <a:latin typeface="+mj-lt"/>
              </a:rPr>
              <a:t>Outcomes</a:t>
            </a:r>
            <a:endParaRPr lang="en-US" sz="2800" b="1" dirty="0">
              <a:solidFill>
                <a:schemeClr val="tx1">
                  <a:lumMod val="85000"/>
                  <a:lumOff val="15000"/>
                </a:schemeClr>
              </a:solidFill>
              <a:latin typeface="+mj-lt"/>
            </a:endParaRPr>
          </a:p>
        </p:txBody>
      </p:sp>
    </p:spTree>
    <p:extLst>
      <p:ext uri="{BB962C8B-B14F-4D97-AF65-F5344CB8AC3E}">
        <p14:creationId xmlns:p14="http://schemas.microsoft.com/office/powerpoint/2010/main" val="912540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2039315831.625403.125165.6251"/>
          <p:cNvSpPr>
            <a:spLocks noChangeArrowheads="1"/>
          </p:cNvSpPr>
          <p:nvPr>
            <p:custDataLst>
              <p:tags r:id="rId2"/>
            </p:custDataLst>
          </p:nvPr>
        </p:nvSpPr>
        <p:spPr bwMode="auto">
          <a:xfrm>
            <a:off x="434400" y="1728507"/>
            <a:ext cx="1912215" cy="451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marL="123928" lvl="1" indent="-122504" defTabSz="914501" eaLnBrk="0" hangingPunct="0">
              <a:spcAft>
                <a:spcPct val="35000"/>
              </a:spcAft>
            </a:pPr>
            <a:endParaRPr lang="en-US" sz="1000" b="1">
              <a:solidFill>
                <a:srgbClr val="000000"/>
              </a:solidFill>
              <a:latin typeface="Arial" charset="0"/>
              <a:ea typeface="ＭＳ Ｐゴシック"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05589"/>
            <a:ext cx="4454738" cy="3423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8481" y="2624135"/>
            <a:ext cx="4909788" cy="342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7542" y="849248"/>
            <a:ext cx="7539283" cy="1674666"/>
          </a:xfrm>
          <a:prstGeom prst="rect">
            <a:avLst/>
          </a:prstGeom>
          <a:noFill/>
        </p:spPr>
        <p:txBody>
          <a:bodyPr wrap="square" lIns="82048" tIns="41025" rIns="82048" bIns="41025" rtlCol="0">
            <a:spAutoFit/>
          </a:bodyPr>
          <a:lstStyle/>
          <a:p>
            <a:pPr eaLnBrk="0" hangingPunct="0"/>
            <a:endParaRPr lang="en-US" sz="3900" b="1" baseline="-25000" dirty="0">
              <a:solidFill>
                <a:srgbClr val="000000"/>
              </a:solidFill>
              <a:latin typeface="Arial" charset="0"/>
              <a:ea typeface="ＭＳ Ｐゴシック" charset="0"/>
            </a:endParaRPr>
          </a:p>
          <a:p>
            <a:pPr eaLnBrk="0" hangingPunct="0"/>
            <a:r>
              <a:rPr lang="en-US" sz="3900" b="1" baseline="-25000" dirty="0">
                <a:solidFill>
                  <a:srgbClr val="000000"/>
                </a:solidFill>
                <a:latin typeface="Arial" charset="0"/>
                <a:ea typeface="ＭＳ Ｐゴシック" charset="0"/>
              </a:rPr>
              <a:t>Where children live, eat, sleep, play, pray and go to school profoundly impacts their health</a:t>
            </a:r>
            <a:br>
              <a:rPr lang="en-US" sz="3900" b="1" baseline="-25000" dirty="0">
                <a:solidFill>
                  <a:srgbClr val="000000"/>
                </a:solidFill>
                <a:latin typeface="Arial" charset="0"/>
                <a:ea typeface="ＭＳ Ｐゴシック" charset="0"/>
              </a:rPr>
            </a:br>
            <a:endParaRPr lang="en-US" sz="3900" b="1" baseline="-25000" dirty="0">
              <a:solidFill>
                <a:srgbClr val="000000"/>
              </a:solidFill>
              <a:latin typeface="Arial" charset="0"/>
              <a:ea typeface="ＭＳ Ｐゴシック" charset="0"/>
            </a:endParaRPr>
          </a:p>
        </p:txBody>
      </p:sp>
      <p:sp>
        <p:nvSpPr>
          <p:cNvPr id="4" name="TextBox 3"/>
          <p:cNvSpPr txBox="1"/>
          <p:nvPr/>
        </p:nvSpPr>
        <p:spPr>
          <a:xfrm>
            <a:off x="500310" y="535619"/>
            <a:ext cx="8120516" cy="688153"/>
          </a:xfrm>
          <a:prstGeom prst="rect">
            <a:avLst/>
          </a:prstGeom>
          <a:noFill/>
        </p:spPr>
        <p:txBody>
          <a:bodyPr wrap="square" lIns="82048" tIns="41025" rIns="82048" bIns="41025" rtlCol="0">
            <a:spAutoFit/>
          </a:bodyPr>
          <a:lstStyle/>
          <a:p>
            <a:pPr eaLnBrk="0" hangingPunct="0"/>
            <a:r>
              <a:rPr lang="en-US" sz="5900" b="1" baseline="-25000" dirty="0">
                <a:solidFill>
                  <a:srgbClr val="000000"/>
                </a:solidFill>
                <a:latin typeface="Arial" charset="0"/>
                <a:ea typeface="ＭＳ Ｐゴシック" charset="0"/>
              </a:rPr>
              <a:t>Social Determinants of Health</a:t>
            </a:r>
          </a:p>
        </p:txBody>
      </p:sp>
    </p:spTree>
    <p:custDataLst>
      <p:tags r:id="rId1"/>
    </p:custDataLst>
    <p:extLst>
      <p:ext uri="{BB962C8B-B14F-4D97-AF65-F5344CB8AC3E}">
        <p14:creationId xmlns:p14="http://schemas.microsoft.com/office/powerpoint/2010/main" val="3832768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 Determinants of Health Approach to Medicine</a:t>
            </a:r>
            <a:endParaRPr lang="en-US" dirty="0"/>
          </a:p>
        </p:txBody>
      </p:sp>
      <p:sp>
        <p:nvSpPr>
          <p:cNvPr id="3" name="Content Placeholder 2"/>
          <p:cNvSpPr>
            <a:spLocks noGrp="1"/>
          </p:cNvSpPr>
          <p:nvPr>
            <p:ph sz="half" idx="1"/>
          </p:nvPr>
        </p:nvSpPr>
        <p:spPr/>
        <p:txBody>
          <a:bodyPr>
            <a:normAutofit fontScale="92500" lnSpcReduction="10000"/>
          </a:bodyPr>
          <a:lstStyle/>
          <a:p>
            <a:r>
              <a:rPr lang="en-US" sz="4000" dirty="0" smtClean="0"/>
              <a:t>1. Improve population health</a:t>
            </a:r>
          </a:p>
          <a:p>
            <a:r>
              <a:rPr lang="en-US" sz="4000" dirty="0" smtClean="0"/>
              <a:t>2. Decrease Health Care Costs</a:t>
            </a:r>
          </a:p>
          <a:p>
            <a:r>
              <a:rPr lang="en-US" sz="4000" dirty="0" smtClean="0"/>
              <a:t>3. Improve health care efficiency</a:t>
            </a:r>
            <a:endParaRPr lang="en-US" sz="4000" dirty="0"/>
          </a:p>
        </p:txBody>
      </p:sp>
      <p:sp>
        <p:nvSpPr>
          <p:cNvPr id="4" name="Content Placeholder 3"/>
          <p:cNvSpPr>
            <a:spLocks noGrp="1"/>
          </p:cNvSpPr>
          <p:nvPr>
            <p:ph sz="half" idx="2"/>
          </p:nvPr>
        </p:nvSpPr>
        <p:spPr/>
        <p:txBody>
          <a:bodyPr>
            <a:normAutofit fontScale="92500" lnSpcReduction="10000"/>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838325"/>
            <a:ext cx="3733800"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715000" y="6324600"/>
            <a:ext cx="1828800" cy="307777"/>
          </a:xfrm>
          <a:prstGeom prst="rect">
            <a:avLst/>
          </a:prstGeom>
          <a:noFill/>
        </p:spPr>
        <p:txBody>
          <a:bodyPr wrap="square" rtlCol="0">
            <a:spAutoFit/>
          </a:bodyPr>
          <a:lstStyle/>
          <a:p>
            <a:r>
              <a:rPr lang="en-US" sz="1400" dirty="0" smtClean="0">
                <a:solidFill>
                  <a:schemeClr val="accent2">
                    <a:lumMod val="50000"/>
                  </a:schemeClr>
                </a:solidFill>
              </a:rPr>
              <a:t>SFGate11.26.13</a:t>
            </a:r>
            <a:endParaRPr lang="en-US" sz="1400" dirty="0">
              <a:solidFill>
                <a:schemeClr val="accent2">
                  <a:lumMod val="50000"/>
                </a:schemeClr>
              </a:solidFill>
            </a:endParaRPr>
          </a:p>
        </p:txBody>
      </p:sp>
    </p:spTree>
    <p:extLst>
      <p:ext uri="{BB962C8B-B14F-4D97-AF65-F5344CB8AC3E}">
        <p14:creationId xmlns:p14="http://schemas.microsoft.com/office/powerpoint/2010/main" val="3472165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spiratory_care_childrens_hospital_oakland_e1cee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5249" y="2128960"/>
            <a:ext cx="4089400" cy="2286000"/>
          </a:xfrm>
          <a:prstGeom prst="rect">
            <a:avLst/>
          </a:prstGeom>
        </p:spPr>
      </p:pic>
      <p:sp>
        <p:nvSpPr>
          <p:cNvPr id="3" name="Title 2"/>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10071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18" y="152400"/>
            <a:ext cx="8961182" cy="1476400"/>
          </a:xfrm>
        </p:spPr>
        <p:txBody>
          <a:bodyPr>
            <a:noAutofit/>
          </a:bodyPr>
          <a:lstStyle/>
          <a:p>
            <a:r>
              <a:rPr lang="en-US" dirty="0" smtClean="0"/>
              <a:t/>
            </a:r>
            <a:br>
              <a:rPr lang="en-US" dirty="0" smtClean="0"/>
            </a:br>
            <a:r>
              <a:rPr lang="en-US" dirty="0" smtClean="0"/>
              <a:t>Social Determinants of Health</a:t>
            </a:r>
            <a:endParaRPr lang="en-US" dirty="0"/>
          </a:p>
        </p:txBody>
      </p:sp>
      <p:sp>
        <p:nvSpPr>
          <p:cNvPr id="3" name="Content Placeholder 2"/>
          <p:cNvSpPr>
            <a:spLocks noGrp="1"/>
          </p:cNvSpPr>
          <p:nvPr>
            <p:ph idx="1"/>
          </p:nvPr>
        </p:nvSpPr>
        <p:spPr>
          <a:xfrm>
            <a:off x="380999" y="1240728"/>
            <a:ext cx="8382000" cy="4572000"/>
          </a:xfrm>
        </p:spPr>
        <p:txBody>
          <a:bodyPr>
            <a:normAutofit/>
          </a:bodyPr>
          <a:lstStyle/>
          <a:p>
            <a:pPr marL="0" indent="0">
              <a:buNone/>
            </a:pPr>
            <a:endParaRPr lang="en-US" sz="1200" dirty="0" smtClean="0"/>
          </a:p>
          <a:p>
            <a:endParaRPr lang="en-US" dirty="0" smtClean="0"/>
          </a:p>
          <a:p>
            <a:pPr marL="0" indent="0">
              <a:buNone/>
            </a:pPr>
            <a:r>
              <a:rPr lang="en-US" sz="3200" dirty="0" smtClean="0"/>
              <a:t>According to WHO:</a:t>
            </a:r>
          </a:p>
          <a:p>
            <a:pPr lvl="1"/>
            <a:r>
              <a:rPr lang="en-US" sz="3200" dirty="0" smtClean="0"/>
              <a:t>“The circumstances in which people are born, grow up, live, work, and age, as well as the systems put in place to deal with illness. These circumstances are in turn shaped by a wider set of forces: economics, social policies, and politics.”</a:t>
            </a:r>
          </a:p>
          <a:p>
            <a:endParaRPr lang="en-US" i="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5157192"/>
            <a:ext cx="182880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19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dirty="0" smtClean="0"/>
              <a:t>Health and Wealth</a:t>
            </a:r>
          </a:p>
        </p:txBody>
      </p:sp>
      <p:pic>
        <p:nvPicPr>
          <p:cNvPr id="24578" name="Picture 2"/>
          <p:cNvPicPr>
            <a:picLocks noGrp="1" noChangeAspect="1" noChangeArrowheads="1"/>
          </p:cNvPicPr>
          <p:nvPr>
            <p:ph idx="1"/>
          </p:nvPr>
        </p:nvPicPr>
        <p:blipFill>
          <a:blip r:embed="rId3"/>
          <a:stretch>
            <a:fillRect/>
          </a:stretch>
        </p:blipFill>
        <p:spPr>
          <a:xfrm>
            <a:off x="2285681" y="2148443"/>
            <a:ext cx="4572638" cy="3429479"/>
          </a:xfrm>
        </p:spPr>
      </p:pic>
    </p:spTree>
    <p:extLst>
      <p:ext uri="{BB962C8B-B14F-4D97-AF65-F5344CB8AC3E}">
        <p14:creationId xmlns:p14="http://schemas.microsoft.com/office/powerpoint/2010/main" val="100271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371600"/>
          </a:xfrm>
        </p:spPr>
        <p:txBody>
          <a:bodyPr rtlCol="0">
            <a:normAutofit fontScale="90000"/>
          </a:bodyPr>
          <a:lstStyle/>
          <a:p>
            <a:pPr>
              <a:defRPr/>
            </a:pPr>
            <a:r>
              <a:rPr lang="en-US" b="1" dirty="0" smtClean="0">
                <a:ea typeface="+mj-ea"/>
                <a:cs typeface="+mj-cs"/>
              </a:rPr>
              <a:t/>
            </a:r>
            <a:br>
              <a:rPr lang="en-US" b="1" dirty="0" smtClean="0">
                <a:ea typeface="+mj-ea"/>
                <a:cs typeface="+mj-cs"/>
              </a:rPr>
            </a:br>
            <a:r>
              <a:rPr lang="en-US" b="1" dirty="0" smtClean="0">
                <a:ea typeface="+mj-ea"/>
                <a:cs typeface="+mj-cs"/>
              </a:rPr>
              <a:t>Social </a:t>
            </a:r>
            <a:r>
              <a:rPr lang="en-US" b="1" dirty="0">
                <a:ea typeface="+mj-ea"/>
                <a:cs typeface="+mj-cs"/>
              </a:rPr>
              <a:t>Determinants of Health</a:t>
            </a:r>
            <a:endParaRPr lang="en-US" b="1" dirty="0">
              <a:ln w="17780" cmpd="sng">
                <a:solidFill>
                  <a:srgbClr val="FFFFFF"/>
                </a:solidFill>
                <a:prstDash val="solid"/>
                <a:miter lim="800000"/>
              </a:ln>
              <a:effectLst>
                <a:outerShdw blurRad="50800" algn="tl" rotWithShape="0">
                  <a:srgbClr val="000000"/>
                </a:outerShdw>
              </a:effectLst>
              <a:ea typeface="+mj-ea"/>
              <a:cs typeface="+mj-cs"/>
            </a:endParaRPr>
          </a:p>
        </p:txBody>
      </p:sp>
      <p:pic>
        <p:nvPicPr>
          <p:cNvPr id="26627" name="Picture 4"/>
          <p:cNvPicPr>
            <a:picLocks noChangeAspect="1" noChangeArrowheads="1"/>
          </p:cNvPicPr>
          <p:nvPr/>
        </p:nvPicPr>
        <p:blipFill>
          <a:blip r:embed="rId3"/>
          <a:srcRect/>
          <a:stretch>
            <a:fillRect/>
          </a:stretch>
        </p:blipFill>
        <p:spPr bwMode="auto">
          <a:xfrm>
            <a:off x="609600" y="1752600"/>
            <a:ext cx="8001000" cy="4267200"/>
          </a:xfrm>
          <a:prstGeom prst="rect">
            <a:avLst/>
          </a:prstGeom>
          <a:noFill/>
          <a:ln w="9525">
            <a:noFill/>
            <a:miter lim="800000"/>
            <a:headEnd/>
            <a:tailEnd/>
          </a:ln>
        </p:spPr>
      </p:pic>
      <p:sp>
        <p:nvSpPr>
          <p:cNvPr id="5" name="Rectangle 5"/>
          <p:cNvSpPr>
            <a:spLocks noChangeArrowheads="1"/>
          </p:cNvSpPr>
          <p:nvPr/>
        </p:nvSpPr>
        <p:spPr bwMode="auto">
          <a:xfrm>
            <a:off x="571500" y="1066800"/>
            <a:ext cx="8077200" cy="701675"/>
          </a:xfrm>
          <a:prstGeom prst="rect">
            <a:avLst/>
          </a:prstGeom>
          <a:noFill/>
          <a:ln w="9525">
            <a:noFill/>
            <a:miter lim="800000"/>
            <a:headEnd/>
            <a:tailEnd/>
          </a:ln>
        </p:spPr>
        <p:txBody>
          <a:bodyPr lIns="91429" tIns="45714" rIns="91429" bIns="45714">
            <a:prstTxWarp prst="textNoShape">
              <a:avLst/>
            </a:prstTxWarp>
          </a:bodyPr>
          <a:lstStyle/>
          <a:p>
            <a:pPr algn="ctr" eaLnBrk="0" fontAlgn="auto" hangingPunct="0">
              <a:spcBef>
                <a:spcPts val="0"/>
              </a:spcBef>
              <a:spcAft>
                <a:spcPts val="0"/>
              </a:spcAft>
              <a:defRPr/>
            </a:pPr>
            <a:r>
              <a:rPr lang="en-US" sz="2000" b="1" dirty="0">
                <a:solidFill>
                  <a:schemeClr val="tx1">
                    <a:lumMod val="65000"/>
                    <a:lumOff val="35000"/>
                  </a:schemeClr>
                </a:solidFill>
                <a:latin typeface="+mn-lt"/>
                <a:ea typeface="+mn-ea"/>
                <a:cs typeface="+mn-cs"/>
              </a:rPr>
              <a:t>Across America, Differences in How Long, and How Well We Live</a:t>
            </a:r>
          </a:p>
        </p:txBody>
      </p:sp>
      <p:sp>
        <p:nvSpPr>
          <p:cNvPr id="26629" name="TextBox 5"/>
          <p:cNvSpPr txBox="1">
            <a:spLocks noChangeArrowheads="1"/>
          </p:cNvSpPr>
          <p:nvPr/>
        </p:nvSpPr>
        <p:spPr bwMode="auto">
          <a:xfrm>
            <a:off x="685800" y="6477001"/>
            <a:ext cx="6248400" cy="214313"/>
          </a:xfrm>
          <a:prstGeom prst="rect">
            <a:avLst/>
          </a:prstGeom>
          <a:noFill/>
          <a:ln w="9525">
            <a:noFill/>
            <a:miter lim="800000"/>
            <a:headEnd/>
            <a:tailEnd/>
          </a:ln>
        </p:spPr>
        <p:txBody>
          <a:bodyPr lIns="91429" tIns="45714" rIns="91429" bIns="45714">
            <a:prstTxWarp prst="textNoShape">
              <a:avLst/>
            </a:prstTxWarp>
            <a:spAutoFit/>
          </a:bodyPr>
          <a:lstStyle/>
          <a:p>
            <a:r>
              <a:rPr lang="en-US" sz="800">
                <a:solidFill>
                  <a:srgbClr val="0070C0"/>
                </a:solidFill>
                <a:latin typeface="Calibri" pitchFamily="127" charset="0"/>
              </a:rPr>
              <a:t>RWJF Commission to Build a Healthier America 2008 </a:t>
            </a:r>
          </a:p>
        </p:txBody>
      </p:sp>
    </p:spTree>
    <p:extLst>
      <p:ext uri="{BB962C8B-B14F-4D97-AF65-F5344CB8AC3E}">
        <p14:creationId xmlns:p14="http://schemas.microsoft.com/office/powerpoint/2010/main" val="4008534123"/>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3" descr="OaklandLE.tif"/>
          <p:cNvPicPr>
            <a:picLocks noGrp="1" noChangeAspect="1"/>
          </p:cNvPicPr>
          <p:nvPr>
            <p:ph idx="1"/>
          </p:nvPr>
        </p:nvPicPr>
        <p:blipFill>
          <a:blip r:embed="rId3"/>
          <a:srcRect/>
          <a:stretch>
            <a:fillRect/>
          </a:stretch>
        </p:blipFill>
        <p:spPr>
          <a:xfrm>
            <a:off x="111126" y="655639"/>
            <a:ext cx="8924925" cy="6040436"/>
          </a:xfrm>
        </p:spPr>
      </p:pic>
      <p:grpSp>
        <p:nvGrpSpPr>
          <p:cNvPr id="10" name="Group 9"/>
          <p:cNvGrpSpPr>
            <a:grpSpLocks/>
          </p:cNvGrpSpPr>
          <p:nvPr/>
        </p:nvGrpSpPr>
        <p:grpSpPr bwMode="auto">
          <a:xfrm>
            <a:off x="2114550" y="1905001"/>
            <a:ext cx="3563938" cy="1851025"/>
            <a:chOff x="2125843" y="1981200"/>
            <a:chExt cx="3687613" cy="1897380"/>
          </a:xfrm>
        </p:grpSpPr>
        <p:cxnSp>
          <p:nvCxnSpPr>
            <p:cNvPr id="7" name="Straight Arrow Connector 6"/>
            <p:cNvCxnSpPr/>
            <p:nvPr/>
          </p:nvCxnSpPr>
          <p:spPr>
            <a:xfrm flipV="1">
              <a:off x="2125843" y="1981200"/>
              <a:ext cx="1992461" cy="1897380"/>
            </a:xfrm>
            <a:prstGeom prst="straightConnector1">
              <a:avLst/>
            </a:prstGeom>
            <a:ln w="25400">
              <a:solidFill>
                <a:schemeClr val="tx1">
                  <a:lumMod val="50000"/>
                  <a:lumOff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4571659" y="1981200"/>
              <a:ext cx="1241797" cy="1345741"/>
            </a:xfrm>
            <a:prstGeom prst="straightConnector1">
              <a:avLst/>
            </a:prstGeom>
            <a:ln w="25400">
              <a:solidFill>
                <a:schemeClr val="tx1">
                  <a:lumMod val="50000"/>
                  <a:lumOff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p:cNvGrpSpPr>
          <p:nvPr/>
        </p:nvGrpSpPr>
        <p:grpSpPr bwMode="auto">
          <a:xfrm>
            <a:off x="4343400" y="655638"/>
            <a:ext cx="2667000" cy="1905000"/>
            <a:chOff x="5337805" y="753070"/>
            <a:chExt cx="2057398" cy="1151930"/>
          </a:xfrm>
        </p:grpSpPr>
        <p:sp>
          <p:nvSpPr>
            <p:cNvPr id="12" name="Right Brace 11"/>
            <p:cNvSpPr/>
            <p:nvPr/>
          </p:nvSpPr>
          <p:spPr>
            <a:xfrm flipH="1">
              <a:off x="7243347" y="898981"/>
              <a:ext cx="151856" cy="1006019"/>
            </a:xfrm>
            <a:prstGeom prst="rightBrac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dirty="0"/>
            </a:p>
          </p:txBody>
        </p:sp>
        <p:sp>
          <p:nvSpPr>
            <p:cNvPr id="28680" name="TextBox 12"/>
            <p:cNvSpPr txBox="1">
              <a:spLocks noChangeArrowheads="1"/>
            </p:cNvSpPr>
            <p:nvPr/>
          </p:nvSpPr>
          <p:spPr bwMode="auto">
            <a:xfrm>
              <a:off x="5337805" y="753070"/>
              <a:ext cx="1959427" cy="387816"/>
            </a:xfrm>
            <a:prstGeom prst="rect">
              <a:avLst/>
            </a:prstGeom>
            <a:noFill/>
            <a:ln w="9525">
              <a:noFill/>
              <a:miter lim="800000"/>
              <a:headEnd/>
              <a:tailEnd/>
            </a:ln>
          </p:spPr>
          <p:txBody>
            <a:bodyPr>
              <a:prstTxWarp prst="textNoShape">
                <a:avLst/>
              </a:prstTxWarp>
              <a:spAutoFit/>
            </a:bodyPr>
            <a:lstStyle/>
            <a:p>
              <a:r>
                <a:rPr lang="en-US" sz="1800" b="1">
                  <a:latin typeface="Calibri" pitchFamily="127" charset="0"/>
                </a:rPr>
                <a:t>Just a few miles = Over a decade difference in LE</a:t>
              </a:r>
            </a:p>
          </p:txBody>
        </p:sp>
      </p:grpSp>
      <p:sp>
        <p:nvSpPr>
          <p:cNvPr id="28678" name="TextBox 1"/>
          <p:cNvSpPr txBox="1">
            <a:spLocks noChangeArrowheads="1"/>
          </p:cNvSpPr>
          <p:nvPr/>
        </p:nvSpPr>
        <p:spPr bwMode="auto">
          <a:xfrm>
            <a:off x="5867400" y="6642101"/>
            <a:ext cx="2895600" cy="214313"/>
          </a:xfrm>
          <a:prstGeom prst="rect">
            <a:avLst/>
          </a:prstGeom>
          <a:noFill/>
          <a:ln w="9525">
            <a:noFill/>
            <a:miter lim="800000"/>
            <a:headEnd/>
            <a:tailEnd/>
          </a:ln>
        </p:spPr>
        <p:txBody>
          <a:bodyPr lIns="91429" tIns="45714" rIns="91429" bIns="45714">
            <a:prstTxWarp prst="textNoShape">
              <a:avLst/>
            </a:prstTxWarp>
            <a:spAutoFit/>
          </a:bodyPr>
          <a:lstStyle/>
          <a:p>
            <a:r>
              <a:rPr lang="en-US" sz="800">
                <a:latin typeface="Calibri" pitchFamily="127" charset="0"/>
              </a:rPr>
              <a:t>Alameda County Public Health Department, 2013</a:t>
            </a:r>
          </a:p>
        </p:txBody>
      </p:sp>
    </p:spTree>
    <p:extLst>
      <p:ext uri="{BB962C8B-B14F-4D97-AF65-F5344CB8AC3E}">
        <p14:creationId xmlns:p14="http://schemas.microsoft.com/office/powerpoint/2010/main" val="160197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0" y="1295400"/>
            <a:ext cx="9102725" cy="3276600"/>
          </a:xfrm>
          <a:prstGeom prst="rect">
            <a:avLst/>
          </a:prstGeom>
          <a:noFill/>
          <a:ln w="9525">
            <a:noFill/>
            <a:miter lim="800000"/>
            <a:headEnd/>
            <a:tailEnd/>
          </a:ln>
        </p:spPr>
      </p:pic>
      <p:sp>
        <p:nvSpPr>
          <p:cNvPr id="30723" name="TextBox 8"/>
          <p:cNvSpPr txBox="1">
            <a:spLocks noChangeArrowheads="1"/>
          </p:cNvSpPr>
          <p:nvPr/>
        </p:nvSpPr>
        <p:spPr bwMode="auto">
          <a:xfrm>
            <a:off x="5159376" y="6611939"/>
            <a:ext cx="3185465" cy="230820"/>
          </a:xfrm>
          <a:prstGeom prst="rect">
            <a:avLst/>
          </a:prstGeom>
          <a:noFill/>
          <a:ln w="9525">
            <a:noFill/>
            <a:miter lim="800000"/>
            <a:headEnd/>
            <a:tailEnd/>
          </a:ln>
        </p:spPr>
        <p:txBody>
          <a:bodyPr wrap="none" lIns="91429" tIns="45714" rIns="91429" bIns="45714">
            <a:prstTxWarp prst="textNoShape">
              <a:avLst/>
            </a:prstTxWarp>
            <a:spAutoFit/>
          </a:bodyPr>
          <a:lstStyle/>
          <a:p>
            <a:r>
              <a:rPr lang="en-US" sz="900">
                <a:latin typeface="Calibri" pitchFamily="127" charset="0"/>
              </a:rPr>
              <a:t>Photo Source:  The California Endowment, </a:t>
            </a:r>
            <a:r>
              <a:rPr lang="en-US" sz="900" i="1">
                <a:latin typeface="Calibri" pitchFamily="127" charset="0"/>
              </a:rPr>
              <a:t>Health Happens Here</a:t>
            </a:r>
          </a:p>
        </p:txBody>
      </p:sp>
      <p:sp>
        <p:nvSpPr>
          <p:cNvPr id="10" name="Text Box 2"/>
          <p:cNvSpPr txBox="1">
            <a:spLocks noChangeArrowheads="1"/>
          </p:cNvSpPr>
          <p:nvPr/>
        </p:nvSpPr>
        <p:spPr bwMode="auto">
          <a:xfrm>
            <a:off x="228600" y="398464"/>
            <a:ext cx="8839200" cy="954107"/>
          </a:xfrm>
          <a:prstGeom prst="rect">
            <a:avLst/>
          </a:prstGeom>
          <a:noFill/>
          <a:ln w="9525">
            <a:noFill/>
            <a:miter lim="800000"/>
            <a:headEnd/>
            <a:tailEnd/>
          </a:ln>
        </p:spPr>
        <p:txBody>
          <a:bodyPr lIns="91429" tIns="45714" rIns="91429" bIns="45714">
            <a:prstTxWarp prst="textNoShape">
              <a:avLst/>
            </a:prstTxWarp>
            <a:spAutoFit/>
          </a:bodyPr>
          <a:lstStyle/>
          <a:p>
            <a:pPr>
              <a:spcAft>
                <a:spcPct val="20000"/>
              </a:spcAft>
            </a:pPr>
            <a:r>
              <a:rPr lang="en-US" sz="2800" b="1" dirty="0">
                <a:latin typeface="Calibri" pitchFamily="127" charset="0"/>
              </a:rPr>
              <a:t>Compared to a White child born in the affluent Oakland Hills…</a:t>
            </a:r>
          </a:p>
        </p:txBody>
      </p:sp>
      <p:sp>
        <p:nvSpPr>
          <p:cNvPr id="13" name="Text Box 2"/>
          <p:cNvSpPr txBox="1">
            <a:spLocks noChangeArrowheads="1"/>
          </p:cNvSpPr>
          <p:nvPr/>
        </p:nvSpPr>
        <p:spPr bwMode="auto">
          <a:xfrm>
            <a:off x="457200" y="4975226"/>
            <a:ext cx="8382000" cy="892540"/>
          </a:xfrm>
          <a:prstGeom prst="rect">
            <a:avLst/>
          </a:prstGeom>
          <a:noFill/>
          <a:ln w="9525">
            <a:noFill/>
            <a:miter lim="800000"/>
            <a:headEnd/>
            <a:tailEnd/>
          </a:ln>
        </p:spPr>
        <p:txBody>
          <a:bodyPr lIns="91429" tIns="45714" rIns="91429" bIns="45714">
            <a:prstTxWarp prst="textNoShape">
              <a:avLst/>
            </a:prstTxWarp>
            <a:spAutoFit/>
          </a:bodyPr>
          <a:lstStyle/>
          <a:p>
            <a:pPr>
              <a:spcAft>
                <a:spcPct val="20000"/>
              </a:spcAft>
            </a:pPr>
            <a:r>
              <a:rPr lang="en-US" sz="2600" b="1">
                <a:latin typeface="Calibri" pitchFamily="127" charset="0"/>
              </a:rPr>
              <a:t>…an African American child born in West Oakland can expect to live 14 fewer years.</a:t>
            </a:r>
          </a:p>
        </p:txBody>
      </p:sp>
      <p:grpSp>
        <p:nvGrpSpPr>
          <p:cNvPr id="18" name="Group 17"/>
          <p:cNvGrpSpPr>
            <a:grpSpLocks/>
          </p:cNvGrpSpPr>
          <p:nvPr/>
        </p:nvGrpSpPr>
        <p:grpSpPr bwMode="auto">
          <a:xfrm>
            <a:off x="6092826" y="3733800"/>
            <a:ext cx="2898775" cy="831850"/>
            <a:chOff x="6092952" y="3733800"/>
            <a:chExt cx="2898648" cy="831850"/>
          </a:xfrm>
        </p:grpSpPr>
        <p:sp>
          <p:nvSpPr>
            <p:cNvPr id="15" name="Rectangle 14"/>
            <p:cNvSpPr/>
            <p:nvPr/>
          </p:nvSpPr>
          <p:spPr>
            <a:xfrm>
              <a:off x="6092952" y="3733800"/>
              <a:ext cx="2898648" cy="731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O</a:t>
              </a:r>
            </a:p>
          </p:txBody>
        </p:sp>
        <p:sp>
          <p:nvSpPr>
            <p:cNvPr id="30734" name="TextBox 15"/>
            <p:cNvSpPr txBox="1">
              <a:spLocks noChangeArrowheads="1"/>
            </p:cNvSpPr>
            <p:nvPr/>
          </p:nvSpPr>
          <p:spPr bwMode="auto">
            <a:xfrm>
              <a:off x="6172324" y="3810000"/>
              <a:ext cx="1631878" cy="581025"/>
            </a:xfrm>
            <a:prstGeom prst="rect">
              <a:avLst/>
            </a:prstGeom>
            <a:noFill/>
            <a:ln w="9525">
              <a:noFill/>
              <a:miter lim="800000"/>
              <a:headEnd/>
              <a:tailEnd/>
            </a:ln>
          </p:spPr>
          <p:txBody>
            <a:bodyPr wrap="none">
              <a:prstTxWarp prst="textNoShape">
                <a:avLst/>
              </a:prstTxWarp>
              <a:spAutoFit/>
            </a:bodyPr>
            <a:lstStyle/>
            <a:p>
              <a:r>
                <a:rPr lang="en-US" sz="1600">
                  <a:latin typeface="Calibri" pitchFamily="127" charset="0"/>
                </a:rPr>
                <a:t>OAKLAND HILLS</a:t>
              </a:r>
              <a:br>
                <a:rPr lang="en-US" sz="1600">
                  <a:latin typeface="Calibri" pitchFamily="127" charset="0"/>
                </a:rPr>
              </a:br>
              <a:r>
                <a:rPr lang="en-US" sz="1600">
                  <a:latin typeface="Calibri" pitchFamily="127" charset="0"/>
                </a:rPr>
                <a:t>LIFE EXPECTANCY</a:t>
              </a:r>
            </a:p>
          </p:txBody>
        </p:sp>
        <p:sp>
          <p:nvSpPr>
            <p:cNvPr id="30735" name="TextBox 16"/>
            <p:cNvSpPr txBox="1">
              <a:spLocks noChangeArrowheads="1"/>
            </p:cNvSpPr>
            <p:nvPr/>
          </p:nvSpPr>
          <p:spPr bwMode="auto">
            <a:xfrm>
              <a:off x="7924847" y="3741738"/>
              <a:ext cx="996906" cy="823912"/>
            </a:xfrm>
            <a:prstGeom prst="rect">
              <a:avLst/>
            </a:prstGeom>
            <a:noFill/>
            <a:ln w="9525">
              <a:noFill/>
              <a:miter lim="800000"/>
              <a:headEnd/>
              <a:tailEnd/>
            </a:ln>
          </p:spPr>
          <p:txBody>
            <a:bodyPr wrap="none">
              <a:prstTxWarp prst="textNoShape">
                <a:avLst/>
              </a:prstTxWarp>
              <a:spAutoFit/>
            </a:bodyPr>
            <a:lstStyle/>
            <a:p>
              <a:r>
                <a:rPr lang="en-US" sz="4800">
                  <a:latin typeface="Arial Black" pitchFamily="127" charset="0"/>
                </a:rPr>
                <a:t>85</a:t>
              </a:r>
            </a:p>
          </p:txBody>
        </p:sp>
      </p:grpSp>
      <p:grpSp>
        <p:nvGrpSpPr>
          <p:cNvPr id="14" name="Group 13"/>
          <p:cNvGrpSpPr>
            <a:grpSpLocks/>
          </p:cNvGrpSpPr>
          <p:nvPr/>
        </p:nvGrpSpPr>
        <p:grpSpPr bwMode="auto">
          <a:xfrm>
            <a:off x="152400" y="1447801"/>
            <a:ext cx="2895600" cy="823913"/>
            <a:chOff x="152400" y="1447800"/>
            <a:chExt cx="2895600" cy="824641"/>
          </a:xfrm>
        </p:grpSpPr>
        <p:sp>
          <p:nvSpPr>
            <p:cNvPr id="21" name="Rectangle 20"/>
            <p:cNvSpPr/>
            <p:nvPr/>
          </p:nvSpPr>
          <p:spPr>
            <a:xfrm>
              <a:off x="152400" y="1497056"/>
              <a:ext cx="2895600" cy="732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O</a:t>
              </a:r>
            </a:p>
          </p:txBody>
        </p:sp>
        <p:sp>
          <p:nvSpPr>
            <p:cNvPr id="30731" name="TextBox 21"/>
            <p:cNvSpPr txBox="1">
              <a:spLocks noChangeArrowheads="1"/>
            </p:cNvSpPr>
            <p:nvPr/>
          </p:nvSpPr>
          <p:spPr bwMode="auto">
            <a:xfrm>
              <a:off x="228600" y="1570146"/>
              <a:ext cx="1631950" cy="581539"/>
            </a:xfrm>
            <a:prstGeom prst="rect">
              <a:avLst/>
            </a:prstGeom>
            <a:noFill/>
            <a:ln w="9525">
              <a:noFill/>
              <a:miter lim="800000"/>
              <a:headEnd/>
              <a:tailEnd/>
            </a:ln>
          </p:spPr>
          <p:txBody>
            <a:bodyPr wrap="none">
              <a:prstTxWarp prst="textNoShape">
                <a:avLst/>
              </a:prstTxWarp>
              <a:spAutoFit/>
            </a:bodyPr>
            <a:lstStyle/>
            <a:p>
              <a:r>
                <a:rPr lang="en-US" sz="1600">
                  <a:latin typeface="Calibri" pitchFamily="127" charset="0"/>
                </a:rPr>
                <a:t>WEST OAKLAND</a:t>
              </a:r>
              <a:br>
                <a:rPr lang="en-US" sz="1600">
                  <a:latin typeface="Calibri" pitchFamily="127" charset="0"/>
                </a:rPr>
              </a:br>
              <a:r>
                <a:rPr lang="en-US" sz="1600">
                  <a:latin typeface="Calibri" pitchFamily="127" charset="0"/>
                </a:rPr>
                <a:t>LIFE EXPECTANCY</a:t>
              </a:r>
            </a:p>
          </p:txBody>
        </p:sp>
        <p:sp>
          <p:nvSpPr>
            <p:cNvPr id="30732" name="TextBox 22"/>
            <p:cNvSpPr txBox="1">
              <a:spLocks noChangeArrowheads="1"/>
            </p:cNvSpPr>
            <p:nvPr/>
          </p:nvSpPr>
          <p:spPr bwMode="auto">
            <a:xfrm>
              <a:off x="1966913" y="1447800"/>
              <a:ext cx="996950" cy="824641"/>
            </a:xfrm>
            <a:prstGeom prst="rect">
              <a:avLst/>
            </a:prstGeom>
            <a:noFill/>
            <a:ln w="9525">
              <a:noFill/>
              <a:miter lim="800000"/>
              <a:headEnd/>
              <a:tailEnd/>
            </a:ln>
          </p:spPr>
          <p:txBody>
            <a:bodyPr wrap="none">
              <a:prstTxWarp prst="textNoShape">
                <a:avLst/>
              </a:prstTxWarp>
              <a:spAutoFit/>
            </a:bodyPr>
            <a:lstStyle/>
            <a:p>
              <a:r>
                <a:rPr lang="en-US" sz="4800">
                  <a:latin typeface="Arial Black" pitchFamily="127" charset="0"/>
                </a:rPr>
                <a:t>71</a:t>
              </a:r>
            </a:p>
          </p:txBody>
        </p:sp>
      </p:grpSp>
      <p:sp>
        <p:nvSpPr>
          <p:cNvPr id="30728" name="TextBox 18"/>
          <p:cNvSpPr txBox="1">
            <a:spLocks noChangeArrowheads="1"/>
          </p:cNvSpPr>
          <p:nvPr/>
        </p:nvSpPr>
        <p:spPr bwMode="auto">
          <a:xfrm>
            <a:off x="5159376" y="6400801"/>
            <a:ext cx="2837614" cy="230820"/>
          </a:xfrm>
          <a:prstGeom prst="rect">
            <a:avLst/>
          </a:prstGeom>
          <a:noFill/>
          <a:ln w="9525">
            <a:noFill/>
            <a:miter lim="800000"/>
            <a:headEnd/>
            <a:tailEnd/>
          </a:ln>
        </p:spPr>
        <p:txBody>
          <a:bodyPr wrap="none" lIns="91429" tIns="45714" rIns="91429" bIns="45714">
            <a:prstTxWarp prst="textNoShape">
              <a:avLst/>
            </a:prstTxWarp>
            <a:spAutoFit/>
          </a:bodyPr>
          <a:lstStyle/>
          <a:p>
            <a:r>
              <a:rPr lang="en-US" sz="900">
                <a:latin typeface="Calibri" pitchFamily="127" charset="0"/>
              </a:rPr>
              <a:t>Source:  Alameda County Vital Statistics files, 2010-2012 </a:t>
            </a:r>
            <a:endParaRPr lang="en-US" sz="900" i="1">
              <a:latin typeface="Calibri" pitchFamily="12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9706"/>
            <a:ext cx="8382000" cy="830997"/>
          </a:xfrm>
          <a:prstGeom prst="rect">
            <a:avLst/>
          </a:prstGeom>
          <a:noFill/>
          <a:ln w="9525">
            <a:noFill/>
            <a:miter lim="800000"/>
            <a:headEnd/>
            <a:tailEnd/>
          </a:ln>
        </p:spPr>
        <p:txBody>
          <a:bodyPr lIns="91429" tIns="45714" rIns="91429" bIns="45714">
            <a:prstTxWarp prst="textNoShape">
              <a:avLst/>
            </a:prstTxWarp>
            <a:spAutoFit/>
          </a:bodyPr>
          <a:lstStyle/>
          <a:p>
            <a:pPr>
              <a:spcAft>
                <a:spcPct val="20000"/>
              </a:spcAft>
            </a:pPr>
            <a:r>
              <a:rPr lang="en-US" b="1" dirty="0">
                <a:latin typeface="Calibri" pitchFamily="127" charset="0"/>
              </a:rPr>
              <a:t>Compared to a White child in the affluent Oakland Hills, an African American child born in West Oakland is…</a:t>
            </a:r>
          </a:p>
        </p:txBody>
      </p:sp>
      <p:grpSp>
        <p:nvGrpSpPr>
          <p:cNvPr id="2" name="Group 3"/>
          <p:cNvGrpSpPr>
            <a:grpSpLocks/>
          </p:cNvGrpSpPr>
          <p:nvPr/>
        </p:nvGrpSpPr>
        <p:grpSpPr bwMode="auto">
          <a:xfrm>
            <a:off x="381000" y="1295400"/>
            <a:ext cx="2743200" cy="2543175"/>
            <a:chOff x="240" y="1334"/>
            <a:chExt cx="1728" cy="1602"/>
          </a:xfrm>
        </p:grpSpPr>
        <p:sp>
          <p:nvSpPr>
            <p:cNvPr id="32785" name="Text Box 4"/>
            <p:cNvSpPr txBox="1">
              <a:spLocks noChangeArrowheads="1"/>
            </p:cNvSpPr>
            <p:nvPr/>
          </p:nvSpPr>
          <p:spPr bwMode="auto">
            <a:xfrm>
              <a:off x="240" y="1334"/>
              <a:ext cx="1728" cy="446"/>
            </a:xfrm>
            <a:prstGeom prst="rect">
              <a:avLst/>
            </a:prstGeom>
            <a:noFill/>
            <a:ln w="9525">
              <a:noFill/>
              <a:miter lim="800000"/>
              <a:headEnd/>
              <a:tailEnd/>
            </a:ln>
          </p:spPr>
          <p:txBody>
            <a:bodyPr>
              <a:prstTxWarp prst="textNoShape">
                <a:avLst/>
              </a:prstTxWarp>
              <a:spAutoFit/>
            </a:bodyPr>
            <a:lstStyle/>
            <a:p>
              <a:pPr>
                <a:spcAft>
                  <a:spcPct val="20000"/>
                </a:spcAft>
              </a:pPr>
              <a:r>
                <a:rPr lang="en-US" sz="2000" b="1" dirty="0">
                  <a:latin typeface="Calibri" pitchFamily="127" charset="0"/>
                </a:rPr>
                <a:t>2 times</a:t>
              </a:r>
              <a:r>
                <a:rPr lang="en-US" sz="2000" dirty="0">
                  <a:latin typeface="Calibri" pitchFamily="127" charset="0"/>
                </a:rPr>
                <a:t> more likely to be born low birth weight</a:t>
              </a:r>
            </a:p>
          </p:txBody>
        </p:sp>
        <p:sp>
          <p:nvSpPr>
            <p:cNvPr id="32786" name="Text Box 5"/>
            <p:cNvSpPr txBox="1">
              <a:spLocks noChangeArrowheads="1"/>
            </p:cNvSpPr>
            <p:nvPr/>
          </p:nvSpPr>
          <p:spPr bwMode="auto">
            <a:xfrm>
              <a:off x="240" y="2102"/>
              <a:ext cx="1488" cy="834"/>
            </a:xfrm>
            <a:prstGeom prst="rect">
              <a:avLst/>
            </a:prstGeom>
            <a:noFill/>
            <a:ln w="9525">
              <a:noFill/>
              <a:miter lim="800000"/>
              <a:headEnd/>
              <a:tailEnd/>
            </a:ln>
          </p:spPr>
          <p:txBody>
            <a:bodyPr>
              <a:prstTxWarp prst="textNoShape">
                <a:avLst/>
              </a:prstTxWarp>
              <a:spAutoFit/>
            </a:bodyPr>
            <a:lstStyle/>
            <a:p>
              <a:pPr>
                <a:spcAft>
                  <a:spcPct val="20000"/>
                </a:spcAft>
              </a:pPr>
              <a:r>
                <a:rPr lang="en-US" sz="2000" b="1">
                  <a:latin typeface="Calibri" pitchFamily="127" charset="0"/>
                </a:rPr>
                <a:t>12 times </a:t>
              </a:r>
              <a:r>
                <a:rPr lang="en-US" sz="2000">
                  <a:latin typeface="Calibri" pitchFamily="127" charset="0"/>
                </a:rPr>
                <a:t>less</a:t>
              </a:r>
              <a:r>
                <a:rPr lang="en-US" sz="2000" b="1">
                  <a:latin typeface="Calibri" pitchFamily="127" charset="0"/>
                </a:rPr>
                <a:t> </a:t>
              </a:r>
              <a:r>
                <a:rPr lang="en-US" sz="2000">
                  <a:latin typeface="Calibri" pitchFamily="127" charset="0"/>
                </a:rPr>
                <a:t>likely to have a mother who graduated from college</a:t>
              </a:r>
            </a:p>
          </p:txBody>
        </p:sp>
      </p:grpSp>
      <p:grpSp>
        <p:nvGrpSpPr>
          <p:cNvPr id="3" name="Group 6"/>
          <p:cNvGrpSpPr>
            <a:grpSpLocks/>
          </p:cNvGrpSpPr>
          <p:nvPr/>
        </p:nvGrpSpPr>
        <p:grpSpPr bwMode="auto">
          <a:xfrm>
            <a:off x="3314700" y="1295400"/>
            <a:ext cx="2552700" cy="1927225"/>
            <a:chOff x="2088" y="1334"/>
            <a:chExt cx="1608" cy="1214"/>
          </a:xfrm>
        </p:grpSpPr>
        <p:sp>
          <p:nvSpPr>
            <p:cNvPr id="32783" name="Text Box 7"/>
            <p:cNvSpPr txBox="1">
              <a:spLocks noChangeArrowheads="1"/>
            </p:cNvSpPr>
            <p:nvPr/>
          </p:nvSpPr>
          <p:spPr bwMode="auto">
            <a:xfrm>
              <a:off x="2088" y="1334"/>
              <a:ext cx="1608" cy="446"/>
            </a:xfrm>
            <a:prstGeom prst="rect">
              <a:avLst/>
            </a:prstGeom>
            <a:noFill/>
            <a:ln w="9525">
              <a:noFill/>
              <a:miter lim="800000"/>
              <a:headEnd/>
              <a:tailEnd/>
            </a:ln>
          </p:spPr>
          <p:txBody>
            <a:bodyPr>
              <a:prstTxWarp prst="textNoShape">
                <a:avLst/>
              </a:prstTxWarp>
              <a:spAutoFit/>
            </a:bodyPr>
            <a:lstStyle/>
            <a:p>
              <a:pPr>
                <a:spcAft>
                  <a:spcPct val="20000"/>
                </a:spcAft>
              </a:pPr>
              <a:r>
                <a:rPr lang="en-US" sz="2000" b="1" dirty="0">
                  <a:latin typeface="Calibri" pitchFamily="127" charset="0"/>
                </a:rPr>
                <a:t>13 times</a:t>
              </a:r>
              <a:r>
                <a:rPr lang="en-US" sz="2000" dirty="0">
                  <a:latin typeface="Calibri" pitchFamily="127" charset="0"/>
                </a:rPr>
                <a:t> more likely to live in poverty</a:t>
              </a:r>
            </a:p>
          </p:txBody>
        </p:sp>
        <p:sp>
          <p:nvSpPr>
            <p:cNvPr id="32784" name="Text Box 8"/>
            <p:cNvSpPr txBox="1">
              <a:spLocks noChangeArrowheads="1"/>
            </p:cNvSpPr>
            <p:nvPr/>
          </p:nvSpPr>
          <p:spPr bwMode="auto">
            <a:xfrm>
              <a:off x="2088" y="2102"/>
              <a:ext cx="1488" cy="446"/>
            </a:xfrm>
            <a:prstGeom prst="rect">
              <a:avLst/>
            </a:prstGeom>
            <a:noFill/>
            <a:ln w="9525">
              <a:noFill/>
              <a:miter lim="800000"/>
              <a:headEnd/>
              <a:tailEnd/>
            </a:ln>
          </p:spPr>
          <p:txBody>
            <a:bodyPr>
              <a:prstTxWarp prst="textNoShape">
                <a:avLst/>
              </a:prstTxWarp>
              <a:spAutoFit/>
            </a:bodyPr>
            <a:lstStyle/>
            <a:p>
              <a:pPr>
                <a:spcAft>
                  <a:spcPct val="20000"/>
                </a:spcAft>
              </a:pPr>
              <a:r>
                <a:rPr lang="en-US" sz="2000" b="1">
                  <a:latin typeface="Calibri" pitchFamily="127" charset="0"/>
                </a:rPr>
                <a:t>4 times</a:t>
              </a:r>
              <a:r>
                <a:rPr lang="en-US" sz="2000">
                  <a:latin typeface="Calibri" pitchFamily="127" charset="0"/>
                </a:rPr>
                <a:t> less likely to read at grade level</a:t>
              </a:r>
            </a:p>
          </p:txBody>
        </p:sp>
      </p:grpSp>
      <p:grpSp>
        <p:nvGrpSpPr>
          <p:cNvPr id="4" name="Group 9"/>
          <p:cNvGrpSpPr>
            <a:grpSpLocks/>
          </p:cNvGrpSpPr>
          <p:nvPr/>
        </p:nvGrpSpPr>
        <p:grpSpPr bwMode="auto">
          <a:xfrm>
            <a:off x="6248400" y="1295400"/>
            <a:ext cx="2362200" cy="1927225"/>
            <a:chOff x="3936" y="1334"/>
            <a:chExt cx="1488" cy="1214"/>
          </a:xfrm>
        </p:grpSpPr>
        <p:sp>
          <p:nvSpPr>
            <p:cNvPr id="32781" name="Text Box 10"/>
            <p:cNvSpPr txBox="1">
              <a:spLocks noChangeArrowheads="1"/>
            </p:cNvSpPr>
            <p:nvPr/>
          </p:nvSpPr>
          <p:spPr bwMode="auto">
            <a:xfrm>
              <a:off x="3936" y="1334"/>
              <a:ext cx="1488" cy="446"/>
            </a:xfrm>
            <a:prstGeom prst="rect">
              <a:avLst/>
            </a:prstGeom>
            <a:noFill/>
            <a:ln w="9525">
              <a:noFill/>
              <a:miter lim="800000"/>
              <a:headEnd/>
              <a:tailEnd/>
            </a:ln>
          </p:spPr>
          <p:txBody>
            <a:bodyPr>
              <a:prstTxWarp prst="textNoShape">
                <a:avLst/>
              </a:prstTxWarp>
              <a:spAutoFit/>
            </a:bodyPr>
            <a:lstStyle/>
            <a:p>
              <a:pPr>
                <a:spcAft>
                  <a:spcPct val="20000"/>
                </a:spcAft>
              </a:pPr>
              <a:r>
                <a:rPr lang="en-US" sz="2000" b="1">
                  <a:latin typeface="Calibri" pitchFamily="127" charset="0"/>
                </a:rPr>
                <a:t>5 times</a:t>
              </a:r>
              <a:r>
                <a:rPr lang="en-US" sz="2000">
                  <a:latin typeface="Calibri" pitchFamily="127" charset="0"/>
                </a:rPr>
                <a:t> more likely</a:t>
              </a:r>
              <a:br>
                <a:rPr lang="en-US" sz="2000">
                  <a:latin typeface="Calibri" pitchFamily="127" charset="0"/>
                </a:rPr>
              </a:br>
              <a:r>
                <a:rPr lang="en-US" sz="2000">
                  <a:latin typeface="Calibri" pitchFamily="127" charset="0"/>
                </a:rPr>
                <a:t>to be unemployed</a:t>
              </a:r>
            </a:p>
          </p:txBody>
        </p:sp>
        <p:sp>
          <p:nvSpPr>
            <p:cNvPr id="32782" name="Text Box 11"/>
            <p:cNvSpPr txBox="1">
              <a:spLocks noChangeArrowheads="1"/>
            </p:cNvSpPr>
            <p:nvPr/>
          </p:nvSpPr>
          <p:spPr bwMode="auto">
            <a:xfrm>
              <a:off x="3936" y="2102"/>
              <a:ext cx="1488" cy="446"/>
            </a:xfrm>
            <a:prstGeom prst="rect">
              <a:avLst/>
            </a:prstGeom>
            <a:noFill/>
            <a:ln w="9525">
              <a:noFill/>
              <a:miter lim="800000"/>
              <a:headEnd/>
              <a:tailEnd/>
            </a:ln>
          </p:spPr>
          <p:txBody>
            <a:bodyPr>
              <a:prstTxWarp prst="textNoShape">
                <a:avLst/>
              </a:prstTxWarp>
              <a:spAutoFit/>
            </a:bodyPr>
            <a:lstStyle/>
            <a:p>
              <a:pPr>
                <a:spcAft>
                  <a:spcPct val="20000"/>
                </a:spcAft>
              </a:pPr>
              <a:r>
                <a:rPr lang="en-US" sz="2000" b="1">
                  <a:latin typeface="Calibri" pitchFamily="127" charset="0"/>
                </a:rPr>
                <a:t>3 times</a:t>
              </a:r>
              <a:r>
                <a:rPr lang="en-US" sz="2000">
                  <a:latin typeface="Calibri" pitchFamily="127" charset="0"/>
                </a:rPr>
                <a:t> more likely to die of stroke</a:t>
              </a:r>
            </a:p>
          </p:txBody>
        </p:sp>
      </p:grpSp>
      <p:sp>
        <p:nvSpPr>
          <p:cNvPr id="145420" name="Text Box 12"/>
          <p:cNvSpPr txBox="1">
            <a:spLocks noChangeArrowheads="1"/>
          </p:cNvSpPr>
          <p:nvPr/>
        </p:nvSpPr>
        <p:spPr bwMode="auto">
          <a:xfrm>
            <a:off x="514350" y="4054476"/>
            <a:ext cx="2362200" cy="400097"/>
          </a:xfrm>
          <a:prstGeom prst="rect">
            <a:avLst/>
          </a:prstGeom>
          <a:solidFill>
            <a:srgbClr val="FFFF99"/>
          </a:solidFill>
          <a:ln w="9525">
            <a:solidFill>
              <a:srgbClr val="808080"/>
            </a:solidFill>
            <a:miter lim="800000"/>
            <a:headEnd/>
            <a:tailEnd/>
          </a:ln>
          <a:effectLst>
            <a:outerShdw dist="107763" dir="2700000" algn="ctr" rotWithShape="0">
              <a:schemeClr val="bg2">
                <a:alpha val="50000"/>
              </a:schemeClr>
            </a:outerShdw>
          </a:effectLst>
        </p:spPr>
        <p:txBody>
          <a:bodyPr lIns="91429" tIns="45714" rIns="91429" bIns="45714">
            <a:spAutoFit/>
          </a:bodyPr>
          <a:lstStyle/>
          <a:p>
            <a:pPr algn="ctr" fontAlgn="auto">
              <a:spcBef>
                <a:spcPts val="0"/>
              </a:spcBef>
              <a:spcAft>
                <a:spcPct val="20000"/>
              </a:spcAft>
              <a:defRPr/>
            </a:pPr>
            <a:r>
              <a:rPr lang="en-US" sz="2000">
                <a:latin typeface="Verdana" pitchFamily="34" charset="0"/>
                <a:ea typeface="+mn-ea"/>
                <a:cs typeface="+mn-cs"/>
              </a:rPr>
              <a:t>INFANT</a:t>
            </a:r>
          </a:p>
        </p:txBody>
      </p:sp>
      <p:sp>
        <p:nvSpPr>
          <p:cNvPr id="145421" name="Text Box 13"/>
          <p:cNvSpPr txBox="1">
            <a:spLocks noChangeArrowheads="1"/>
          </p:cNvSpPr>
          <p:nvPr/>
        </p:nvSpPr>
        <p:spPr bwMode="auto">
          <a:xfrm>
            <a:off x="3409950" y="4054476"/>
            <a:ext cx="2362200" cy="400097"/>
          </a:xfrm>
          <a:prstGeom prst="rect">
            <a:avLst/>
          </a:prstGeom>
          <a:solidFill>
            <a:srgbClr val="FF9900"/>
          </a:solidFill>
          <a:ln w="9525">
            <a:solidFill>
              <a:srgbClr val="808080"/>
            </a:solidFill>
            <a:miter lim="800000"/>
            <a:headEnd/>
            <a:tailEnd/>
          </a:ln>
          <a:effectLst>
            <a:outerShdw dist="107763" dir="2700000" algn="ctr" rotWithShape="0">
              <a:schemeClr val="bg2">
                <a:alpha val="50000"/>
              </a:schemeClr>
            </a:outerShdw>
          </a:effectLst>
        </p:spPr>
        <p:txBody>
          <a:bodyPr lIns="91429" tIns="45714" rIns="91429" bIns="45714">
            <a:spAutoFit/>
          </a:bodyPr>
          <a:lstStyle/>
          <a:p>
            <a:pPr algn="ctr" fontAlgn="auto">
              <a:spcBef>
                <a:spcPts val="0"/>
              </a:spcBef>
              <a:spcAft>
                <a:spcPct val="20000"/>
              </a:spcAft>
              <a:defRPr/>
            </a:pPr>
            <a:r>
              <a:rPr lang="en-US" sz="2000" dirty="0">
                <a:latin typeface="Verdana" pitchFamily="34" charset="0"/>
                <a:ea typeface="+mn-ea"/>
                <a:cs typeface="+mn-cs"/>
              </a:rPr>
              <a:t>CHILD</a:t>
            </a:r>
          </a:p>
        </p:txBody>
      </p:sp>
      <p:sp>
        <p:nvSpPr>
          <p:cNvPr id="145422" name="Text Box 14"/>
          <p:cNvSpPr txBox="1">
            <a:spLocks noChangeArrowheads="1"/>
          </p:cNvSpPr>
          <p:nvPr/>
        </p:nvSpPr>
        <p:spPr bwMode="auto">
          <a:xfrm>
            <a:off x="6248400" y="4054476"/>
            <a:ext cx="2362200" cy="400097"/>
          </a:xfrm>
          <a:prstGeom prst="rect">
            <a:avLst/>
          </a:prstGeom>
          <a:solidFill>
            <a:srgbClr val="993300"/>
          </a:solidFill>
          <a:ln w="9525">
            <a:solidFill>
              <a:srgbClr val="808080"/>
            </a:solidFill>
            <a:miter lim="800000"/>
            <a:headEnd/>
            <a:tailEnd/>
          </a:ln>
          <a:effectLst>
            <a:outerShdw dist="107763" dir="2700000" algn="ctr" rotWithShape="0">
              <a:schemeClr val="bg2">
                <a:alpha val="50000"/>
              </a:schemeClr>
            </a:outerShdw>
          </a:effectLst>
        </p:spPr>
        <p:txBody>
          <a:bodyPr lIns="91429" tIns="45714" rIns="91429" bIns="45714">
            <a:spAutoFit/>
          </a:bodyPr>
          <a:lstStyle/>
          <a:p>
            <a:pPr algn="ctr" fontAlgn="auto">
              <a:spcBef>
                <a:spcPts val="0"/>
              </a:spcBef>
              <a:spcAft>
                <a:spcPct val="20000"/>
              </a:spcAft>
              <a:defRPr/>
            </a:pPr>
            <a:r>
              <a:rPr lang="en-US" sz="2000" dirty="0">
                <a:solidFill>
                  <a:schemeClr val="bg1"/>
                </a:solidFill>
                <a:latin typeface="Verdana" pitchFamily="34" charset="0"/>
                <a:ea typeface="+mn-ea"/>
                <a:cs typeface="+mn-cs"/>
              </a:rPr>
              <a:t>ADULT</a:t>
            </a:r>
          </a:p>
        </p:txBody>
      </p:sp>
      <p:grpSp>
        <p:nvGrpSpPr>
          <p:cNvPr id="5" name="Group 15"/>
          <p:cNvGrpSpPr>
            <a:grpSpLocks/>
          </p:cNvGrpSpPr>
          <p:nvPr/>
        </p:nvGrpSpPr>
        <p:grpSpPr bwMode="auto">
          <a:xfrm>
            <a:off x="381000" y="4876803"/>
            <a:ext cx="8318500" cy="1287463"/>
            <a:chOff x="240" y="3456"/>
            <a:chExt cx="5240" cy="811"/>
          </a:xfrm>
        </p:grpSpPr>
        <p:sp>
          <p:nvSpPr>
            <p:cNvPr id="32779" name="AutoShape 16"/>
            <p:cNvSpPr>
              <a:spLocks/>
            </p:cNvSpPr>
            <p:nvPr/>
          </p:nvSpPr>
          <p:spPr bwMode="auto">
            <a:xfrm rot="5400000">
              <a:off x="2745" y="951"/>
              <a:ext cx="230" cy="5240"/>
            </a:xfrm>
            <a:prstGeom prst="rightBrace">
              <a:avLst>
                <a:gd name="adj1" fmla="val 189855"/>
                <a:gd name="adj2" fmla="val 50000"/>
              </a:avLst>
            </a:prstGeom>
            <a:noFill/>
            <a:ln w="9525">
              <a:solidFill>
                <a:schemeClr val="tx1"/>
              </a:solidFill>
              <a:round/>
              <a:headEnd/>
              <a:tailEnd/>
            </a:ln>
          </p:spPr>
          <p:txBody>
            <a:bodyPr rot="10800000" vert="eaVert" wrap="none" anchor="ctr">
              <a:prstTxWarp prst="textNoShape">
                <a:avLst/>
              </a:prstTxWarp>
            </a:bodyPr>
            <a:lstStyle/>
            <a:p>
              <a:endParaRPr lang="en-US" sz="1800">
                <a:latin typeface="Gill Sans MT" charset="0"/>
              </a:endParaRPr>
            </a:p>
          </p:txBody>
        </p:sp>
        <p:sp>
          <p:nvSpPr>
            <p:cNvPr id="32780" name="Text Box 17"/>
            <p:cNvSpPr txBox="1">
              <a:spLocks noChangeArrowheads="1"/>
            </p:cNvSpPr>
            <p:nvPr/>
          </p:nvSpPr>
          <p:spPr bwMode="auto">
            <a:xfrm>
              <a:off x="1036" y="3744"/>
              <a:ext cx="3648" cy="523"/>
            </a:xfrm>
            <a:prstGeom prst="rect">
              <a:avLst/>
            </a:prstGeom>
            <a:noFill/>
            <a:ln w="9525">
              <a:noFill/>
              <a:miter lim="800000"/>
              <a:headEnd/>
              <a:tailEnd/>
            </a:ln>
          </p:spPr>
          <p:txBody>
            <a:bodyPr>
              <a:prstTxWarp prst="textNoShape">
                <a:avLst/>
              </a:prstTxWarp>
              <a:spAutoFit/>
            </a:bodyPr>
            <a:lstStyle/>
            <a:p>
              <a:pPr algn="ctr"/>
              <a:r>
                <a:rPr lang="en-US" b="1">
                  <a:solidFill>
                    <a:srgbClr val="A50021"/>
                  </a:solidFill>
                  <a:latin typeface="Calibri" pitchFamily="127" charset="0"/>
                </a:rPr>
                <a:t>Cumulative impact:</a:t>
              </a:r>
            </a:p>
            <a:p>
              <a:pPr algn="ctr"/>
              <a:r>
                <a:rPr lang="en-US" b="1">
                  <a:latin typeface="Calibri" pitchFamily="127" charset="0"/>
                </a:rPr>
                <a:t>14 year difference in life expectancy</a:t>
              </a:r>
            </a:p>
          </p:txBody>
        </p:sp>
      </p:grpSp>
      <p:sp>
        <p:nvSpPr>
          <p:cNvPr id="32778" name="TextBox 17"/>
          <p:cNvSpPr txBox="1">
            <a:spLocks noChangeArrowheads="1"/>
          </p:cNvSpPr>
          <p:nvPr/>
        </p:nvSpPr>
        <p:spPr bwMode="auto">
          <a:xfrm>
            <a:off x="5148065" y="6477000"/>
            <a:ext cx="4026099" cy="308028"/>
          </a:xfrm>
          <a:prstGeom prst="rect">
            <a:avLst/>
          </a:prstGeom>
          <a:noFill/>
          <a:ln w="9525">
            <a:noFill/>
            <a:miter lim="800000"/>
            <a:headEnd/>
            <a:tailEnd/>
          </a:ln>
        </p:spPr>
        <p:txBody>
          <a:bodyPr wrap="square" lIns="91429" tIns="45714" rIns="91429" bIns="45714">
            <a:prstTxWarp prst="textNoShape">
              <a:avLst/>
            </a:prstTxWarp>
            <a:spAutoFit/>
          </a:bodyPr>
          <a:lstStyle/>
          <a:p>
            <a:r>
              <a:rPr lang="en-US" sz="700" dirty="0">
                <a:latin typeface="Calibri" pitchFamily="127" charset="0"/>
              </a:rPr>
              <a:t>Source:  Alameda County Death files, 2010-2012; Alameda County Birth files, 2009-2011;  American Community Survey, 2007-2011; California </a:t>
            </a:r>
            <a:r>
              <a:rPr lang="en-US" sz="700" dirty="0" err="1">
                <a:latin typeface="Calibri" pitchFamily="127" charset="0"/>
              </a:rPr>
              <a:t>Dept</a:t>
            </a:r>
            <a:r>
              <a:rPr lang="en-US" sz="700" dirty="0">
                <a:latin typeface="Calibri" pitchFamily="127" charset="0"/>
              </a:rPr>
              <a:t> of Education, 2012-2013</a:t>
            </a:r>
            <a:endParaRPr lang="en-US" sz="700" i="1" dirty="0">
              <a:latin typeface="Calibri" pitchFamily="127"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927100" y="783505"/>
            <a:ext cx="7327900" cy="30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TYLE" val="IBD"/>
  <p:tag name="DEVICE" val="Canon Colorpass 1000"/>
  <p:tag name="BACKCOLOR" val="Slide Background"/>
  <p:tag name="LAYOUTCATEGORY" val="Primary Field Layouts"/>
  <p:tag name="LAYOUTDISPLAYNAME" val="Blank Page"/>
  <p:tag name="ALLOWPAGESUBTITLE" val="Yes"/>
  <p:tag name="ALLOWPAGETITLE" val="Yes"/>
  <p:tag name="LAYOUTNAME" val="Blank Page"/>
  <p:tag name="PAGETYPE" val="BodyPage"/>
  <p:tag name="ALLOWINCLUDEINTOC" val="Yes"/>
  <p:tag name="ALLOWMORETHANONE" val="Yes"/>
</p:tagLst>
</file>

<file path=ppt/tags/tag2.xml><?xml version="1.0" encoding="utf-8"?>
<p:tagLst xmlns:a="http://schemas.openxmlformats.org/drawingml/2006/main" xmlns:r="http://schemas.openxmlformats.org/officeDocument/2006/relationships" xmlns:p="http://schemas.openxmlformats.org/presentationml/2006/main">
  <p:tag name="DEVICE" val="Canon Colorpass 1000"/>
  <p:tag name="FONTCOLOR" val="Key Points Font"/>
  <p:tag name="WIDTH" val="165.6"/>
  <p:tag name="HEIGHT" val="403.2"/>
  <p:tag name="TOP" val="158.4"/>
  <p:tag name="LEFT" val="31.68"/>
  <p:tag name="SOURCE" val="rulers.ppt!KeyPoints1"/>
  <p:tag name="OBJECTID" val="KeyPoints"/>
  <p:tag name="SUBOBJECTID" val="KeyPoints"/>
  <p:tag name="FILLFORECOLOR" val="Transparent"/>
  <p:tag name="TYPE" val="Key Points Field"/>
  <p:tag name="PLACEHOLDERSIZE" val="NO VALUE"/>
  <p:tag name="LINECOLOR" val="NO VALUE"/>
  <p:tag name="DDVERSION" val="2.0"/>
  <p:tag name="CHARTLIBVERSION" val="NO VALUE"/>
  <p:tag name="ANCHORPOINT" val="NO VALUE"/>
  <p:tag name="RULERID" val="KeyPoints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0E8F0"/>
        </a:solidFill>
        <a:ln w="3175" cap="flat" cmpd="sng" algn="ctr">
          <a:solidFill>
            <a:srgbClr val="000000"/>
          </a:solidFill>
          <a:prstDash val="solid"/>
          <a:round/>
          <a:headEnd type="none" w="med" len="med"/>
          <a:tailEnd type="none" w="med" len="med"/>
        </a:ln>
        <a:effectLst/>
      </a:spPr>
      <a:bodyPr vert="horz" wrap="square" lIns="45720" tIns="45720" rIns="73152" bIns="73152"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2500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0E8F0"/>
        </a:solidFill>
        <a:ln w="3175" cap="flat" cmpd="sng" algn="ctr">
          <a:solidFill>
            <a:srgbClr val="000000"/>
          </a:solidFill>
          <a:prstDash val="solid"/>
          <a:round/>
          <a:headEnd type="none" w="med" len="med"/>
          <a:tailEnd type="none" w="med" len="med"/>
        </a:ln>
        <a:effectLst/>
      </a:spPr>
      <a:bodyPr vert="horz" wrap="square" lIns="45720" tIns="45720" rIns="73152" bIns="73152"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2500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0E8F0"/>
        </a:solidFill>
        <a:ln w="3175" cap="flat" cmpd="sng" algn="ctr">
          <a:solidFill>
            <a:srgbClr val="000000"/>
          </a:solidFill>
          <a:prstDash val="solid"/>
          <a:round/>
          <a:headEnd type="none" w="med" len="med"/>
          <a:tailEnd type="none" w="med" len="med"/>
        </a:ln>
        <a:effectLst/>
      </a:spPr>
      <a:bodyPr vert="horz" wrap="square" lIns="45720" tIns="45720" rIns="73152" bIns="73152"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2500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D0E8F0"/>
        </a:solidFill>
        <a:ln w="3175" cap="flat" cmpd="sng" algn="ctr">
          <a:solidFill>
            <a:srgbClr val="000000"/>
          </a:solidFill>
          <a:prstDash val="solid"/>
          <a:round/>
          <a:headEnd type="none" w="med" len="med"/>
          <a:tailEnd type="none" w="med" len="med"/>
        </a:ln>
        <a:effectLst/>
      </a:spPr>
      <a:bodyPr vert="horz" wrap="square" lIns="45720" tIns="45720" rIns="73152" bIns="73152"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2500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1500</TotalTime>
  <Words>2424</Words>
  <Application>Microsoft Office PowerPoint</Application>
  <PresentationFormat>On-screen Show (4:3)</PresentationFormat>
  <Paragraphs>295</Paragraphs>
  <Slides>31</Slides>
  <Notes>31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35" baseType="lpstr">
      <vt:lpstr>Office Theme</vt:lpstr>
      <vt:lpstr>blank</vt:lpstr>
      <vt:lpstr>1_blank</vt:lpstr>
      <vt:lpstr>Slide</vt:lpstr>
      <vt:lpstr>PowerPoint Presentation</vt:lpstr>
      <vt:lpstr>Objectives</vt:lpstr>
      <vt:lpstr>PowerPoint Presentation</vt:lpstr>
      <vt:lpstr> Social Determinants of Health</vt:lpstr>
      <vt:lpstr>Health and Wealth</vt:lpstr>
      <vt:lpstr> Social Determinants of Health</vt:lpstr>
      <vt:lpstr>PowerPoint Presentation</vt:lpstr>
      <vt:lpstr>PowerPoint Presentation</vt:lpstr>
      <vt:lpstr>PowerPoint Presentation</vt:lpstr>
      <vt:lpstr>PowerPoint Presentation</vt:lpstr>
      <vt:lpstr> Adverse Childhood Experiences (ACES)</vt:lpstr>
      <vt:lpstr>ACES &gt;4 </vt:lpstr>
      <vt:lpstr>What is Stress? </vt:lpstr>
      <vt:lpstr>Toxic Stress really gets under your Skin. </vt:lpstr>
      <vt:lpstr>EpiGenetics</vt:lpstr>
      <vt:lpstr>Hypothalamic-Pituitary Adrenal Axis</vt:lpstr>
      <vt:lpstr>Inflammation</vt:lpstr>
      <vt:lpstr>Inflammation in Asthma</vt:lpstr>
      <vt:lpstr> Inflammation</vt:lpstr>
      <vt:lpstr>Aftermath of Inflammation</vt:lpstr>
      <vt:lpstr>In Alameda County</vt:lpstr>
      <vt:lpstr>Who gets Asthma?</vt:lpstr>
      <vt:lpstr>Inflammation</vt:lpstr>
      <vt:lpstr>BARD Best African American Response to Asthma Drugs</vt:lpstr>
      <vt:lpstr>PowerPoint Presentation</vt:lpstr>
      <vt:lpstr>GIS</vt:lpstr>
      <vt:lpstr>GIS Objectives</vt:lpstr>
      <vt:lpstr>PowerPoint Presentation</vt:lpstr>
      <vt:lpstr>So What Do We Do About This? </vt:lpstr>
      <vt:lpstr>Social Determinants of Health Approach to Medicine</vt:lpstr>
      <vt:lpstr>Thank You</vt:lpstr>
    </vt:vector>
  </TitlesOfParts>
  <Company>Children's Hospital Research Center Oakland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Humility and Social Determinants of Health: But I Just Want to Be a Doctor and Help</dc:title>
  <dc:creator>Leanna W Lewis</dc:creator>
  <cp:lastModifiedBy>KAREN L COHN</cp:lastModifiedBy>
  <cp:revision>170</cp:revision>
  <cp:lastPrinted>2014-10-09T03:05:01Z</cp:lastPrinted>
  <dcterms:created xsi:type="dcterms:W3CDTF">2014-04-02T22:59:03Z</dcterms:created>
  <dcterms:modified xsi:type="dcterms:W3CDTF">2014-10-09T21:58:26Z</dcterms:modified>
</cp:coreProperties>
</file>