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handoutMasterIdLst>
    <p:handoutMasterId r:id="rId23"/>
  </p:handoutMasterIdLst>
  <p:sldIdLst>
    <p:sldId id="256" r:id="rId2"/>
    <p:sldId id="293" r:id="rId3"/>
    <p:sldId id="258" r:id="rId4"/>
    <p:sldId id="290" r:id="rId5"/>
    <p:sldId id="294" r:id="rId6"/>
    <p:sldId id="291" r:id="rId7"/>
    <p:sldId id="263" r:id="rId8"/>
    <p:sldId id="276" r:id="rId9"/>
    <p:sldId id="287" r:id="rId10"/>
    <p:sldId id="289" r:id="rId11"/>
    <p:sldId id="261" r:id="rId12"/>
    <p:sldId id="259" r:id="rId13"/>
    <p:sldId id="284" r:id="rId14"/>
    <p:sldId id="288" r:id="rId15"/>
    <p:sldId id="286" r:id="rId16"/>
    <p:sldId id="285" r:id="rId17"/>
    <p:sldId id="266" r:id="rId18"/>
    <p:sldId id="260" r:id="rId19"/>
    <p:sldId id="267" r:id="rId20"/>
    <p:sldId id="292" r:id="rId21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0" autoAdjust="0"/>
    <p:restoredTop sz="67643" autoAdjust="0"/>
  </p:normalViewPr>
  <p:slideViewPr>
    <p:cSldViewPr>
      <p:cViewPr varScale="1">
        <p:scale>
          <a:sx n="73" d="100"/>
          <a:sy n="73" d="100"/>
        </p:scale>
        <p:origin x="-10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ox-fs01\fox-ehs$\Children's%20Environmental%20Health%20Promotion\LEAD\PB_SHARE\LUZ\WIC_data\Data_templates\WIC%20data_May20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en-US" sz="1100" dirty="0"/>
              <a:t>Violations for 118 WIC Home Visits</a:t>
            </a:r>
          </a:p>
          <a:p>
            <a:pPr>
              <a:defRPr sz="1100"/>
            </a:pPr>
            <a:r>
              <a:rPr lang="en-US" sz="900" dirty="0"/>
              <a:t>February 2013 - May 2014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3792818835637674E-2"/>
          <c:y val="0.15663644423803594"/>
          <c:w val="0.92696309755455486"/>
          <c:h val="0.625913893422036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'Violation Summary'!$AG$1</c:f>
              <c:strCache>
                <c:ptCount val="1"/>
                <c:pt idx="0">
                  <c:v>Number</c:v>
                </c:pt>
              </c:strCache>
            </c:strRef>
          </c:tx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'Violation Summary'!$AF$2:$AF$22</c:f>
              <c:strCache>
                <c:ptCount val="21"/>
                <c:pt idx="0">
                  <c:v>Lead</c:v>
                </c:pt>
                <c:pt idx="1">
                  <c:v>Cockroaches</c:v>
                </c:pt>
                <c:pt idx="2">
                  <c:v>Mold</c:v>
                </c:pt>
                <c:pt idx="3">
                  <c:v>Rodents</c:v>
                </c:pt>
                <c:pt idx="4">
                  <c:v>Pest Excl, Inadeq</c:v>
                </c:pt>
                <c:pt idx="5">
                  <c:v>Smoke Det, NonFunc </c:v>
                </c:pt>
                <c:pt idx="6">
                  <c:v>Unsanitary conditions</c:v>
                </c:pt>
                <c:pt idx="7">
                  <c:v>Damaged/defective walls,flr,ceil</c:v>
                </c:pt>
                <c:pt idx="8">
                  <c:v>Heat, Inadeq</c:v>
                </c:pt>
                <c:pt idx="9">
                  <c:v>Bed bugs</c:v>
                </c:pt>
                <c:pt idx="10">
                  <c:v>Pigeons</c:v>
                </c:pt>
                <c:pt idx="11">
                  <c:v>Refuse accum/storage</c:v>
                </c:pt>
                <c:pt idx="12">
                  <c:v>Windows</c:v>
                </c:pt>
                <c:pt idx="13">
                  <c:v>Bldg Dampness/Water intrusion</c:v>
                </c:pt>
                <c:pt idx="14">
                  <c:v>Ventilation, Inadeq</c:v>
                </c:pt>
                <c:pt idx="15">
                  <c:v>Flies</c:v>
                </c:pt>
                <c:pt idx="16">
                  <c:v>Overgrown veg</c:v>
                </c:pt>
                <c:pt idx="17">
                  <c:v>Ants</c:v>
                </c:pt>
                <c:pt idx="18">
                  <c:v>Barrier to emergency ingress/egress</c:v>
                </c:pt>
                <c:pt idx="19">
                  <c:v>Kitchen facil, Inadeq</c:v>
                </c:pt>
                <c:pt idx="20">
                  <c:v>Waste, Human</c:v>
                </c:pt>
              </c:strCache>
            </c:strRef>
          </c:cat>
          <c:val>
            <c:numRef>
              <c:f>'Violation Summary'!$AG$2:$AG$22</c:f>
              <c:numCache>
                <c:formatCode>General</c:formatCode>
                <c:ptCount val="21"/>
                <c:pt idx="0">
                  <c:v>71</c:v>
                </c:pt>
                <c:pt idx="1">
                  <c:v>34</c:v>
                </c:pt>
                <c:pt idx="2">
                  <c:v>28</c:v>
                </c:pt>
                <c:pt idx="3">
                  <c:v>27</c:v>
                </c:pt>
                <c:pt idx="4">
                  <c:v>18</c:v>
                </c:pt>
                <c:pt idx="5">
                  <c:v>15</c:v>
                </c:pt>
                <c:pt idx="6">
                  <c:v>15</c:v>
                </c:pt>
                <c:pt idx="7">
                  <c:v>10</c:v>
                </c:pt>
                <c:pt idx="8">
                  <c:v>9</c:v>
                </c:pt>
                <c:pt idx="9">
                  <c:v>8</c:v>
                </c:pt>
                <c:pt idx="10">
                  <c:v>6</c:v>
                </c:pt>
                <c:pt idx="11">
                  <c:v>5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98368"/>
        <c:axId val="42300160"/>
      </c:barChart>
      <c:catAx>
        <c:axId val="42298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en-US"/>
          </a:p>
        </c:txPr>
        <c:crossAx val="42300160"/>
        <c:crosses val="autoZero"/>
        <c:auto val="1"/>
        <c:lblAlgn val="ctr"/>
        <c:lblOffset val="100"/>
        <c:noMultiLvlLbl val="0"/>
      </c:catAx>
      <c:valAx>
        <c:axId val="42300160"/>
        <c:scaling>
          <c:orientation val="minMax"/>
          <c:max val="75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42298368"/>
        <c:crosses val="autoZero"/>
        <c:crossBetween val="between"/>
        <c:majorUnit val="5"/>
      </c:valAx>
    </c:plotArea>
    <c:plotVisOnly val="1"/>
    <c:dispBlanksAs val="gap"/>
    <c:showDLblsOverMax val="0"/>
  </c:chart>
  <c:spPr>
    <a:ln>
      <a:solidFill>
        <a:schemeClr val="tx1">
          <a:lumMod val="50000"/>
          <a:lumOff val="50000"/>
        </a:schemeClr>
      </a:solidFill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B7941-6E4D-49C6-8BBE-A9322BAA7F01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F6D2A-D436-4A9A-98E0-13E666953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44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3ADEF-1232-40E6-AA0C-2DC4E3D89003}" type="datetimeFigureOut">
              <a:rPr lang="en-GB" smtClean="0"/>
              <a:pPr/>
              <a:t>09/10/2014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E719B-CAD1-4CDF-AC07-FD62E51C14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366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The majority of the City is yellow, meaning that no more than 4% of housing is designated as “affordable” , also called “below market rate” .  Only one area, Bayview Hunters Point, has a significant amount of BMR housing.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 smtClean="0"/>
              <a:t>Even for those units, there is no one-stop shopping and each affordable development has its own income eligibility requirements per unit, which I will show on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7555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idea—owner must eliminate pest entry points and pest harborage; tenant</a:t>
            </a:r>
            <a:r>
              <a:rPr lang="en-US" baseline="0" dirty="0" smtClean="0"/>
              <a:t> has done a good job of storage with tightly lidded containers.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110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Owner required to provide safe heating source,</a:t>
            </a:r>
            <a:r>
              <a:rPr lang="en-US" baseline="0" dirty="0" smtClean="0"/>
              <a:t> safe electrical, no holes in walls, floors and ceilings.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These would be referrals to DBI for their enforcement.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246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Beyond tenant’s control, owner needs to identify and remedy moisture infiltration issues.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8081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Beyond tenant’s control, owner needs to safely</a:t>
            </a:r>
            <a:r>
              <a:rPr lang="en-US" baseline="0" dirty="0" smtClean="0"/>
              <a:t> repair and reseal lead-painted door jambs and window sills.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will require use of state lead- certified contractors and state lead-certified risk assessor clearance test at completion.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8174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Inspector found all these hazards (and more) at one address and issued a Notice of Violation: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Moisture causing</a:t>
            </a:r>
            <a:r>
              <a:rPr lang="en-US" baseline="0" dirty="0" smtClean="0"/>
              <a:t> mold (top left) and paint damage (top middle);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Bannister with safety hazards;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Rodents chewing away the bottom of cabinets and baseboards;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Mold and lead paint debris.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855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Owner complied in a meaningful way, with</a:t>
            </a:r>
            <a:r>
              <a:rPr lang="en-US" baseline="0" dirty="0" smtClean="0"/>
              <a:t> this beautiful result.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1748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 must acknowledge that families and co-tenants also contribute to hazards.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At the end of my presentation, I</a:t>
            </a:r>
            <a:r>
              <a:rPr lang="en-US" baseline="0" dirty="0" smtClean="0"/>
              <a:t> will show you a video we produced in three languages to help motivate families to be willing to speak to, or at times confront, their co-tenants to work together towards the goals of mold and pest prevention.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728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610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7496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6769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>
                <a:effectLst/>
              </a:rPr>
              <a:t>Our area median income (or AMI) is quite high, so a </a:t>
            </a:r>
            <a:r>
              <a:rPr lang="en-US" b="1" dirty="0" smtClean="0">
                <a:effectLst/>
              </a:rPr>
              <a:t>low-income </a:t>
            </a:r>
            <a:r>
              <a:rPr lang="en-US" b="1" dirty="0" smtClean="0">
                <a:effectLst/>
              </a:rPr>
              <a:t>family</a:t>
            </a:r>
            <a:r>
              <a:rPr lang="en-US" b="1" baseline="0" dirty="0" smtClean="0">
                <a:effectLst/>
              </a:rPr>
              <a:t> is often competing for affordable housing with those who make much more.</a:t>
            </a:r>
            <a:br>
              <a:rPr lang="en-US" b="1" baseline="0" dirty="0" smtClean="0">
                <a:effectLst/>
              </a:rPr>
            </a:br>
            <a:endParaRPr lang="en-US" b="1" dirty="0" smtClean="0">
              <a:effectLst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 smtClean="0">
                <a:effectLst/>
              </a:rPr>
              <a:t>For example, </a:t>
            </a:r>
            <a:r>
              <a:rPr lang="en-US" b="1" dirty="0" smtClean="0">
                <a:effectLst/>
              </a:rPr>
              <a:t>in the highlighted</a:t>
            </a:r>
            <a:r>
              <a:rPr lang="en-US" b="1" baseline="0" dirty="0" smtClean="0">
                <a:effectLst/>
              </a:rPr>
              <a:t> square, we see that </a:t>
            </a:r>
            <a:r>
              <a:rPr lang="en-US" b="1" dirty="0" smtClean="0">
                <a:effectLst/>
              </a:rPr>
              <a:t>60</a:t>
            </a:r>
            <a:r>
              <a:rPr lang="en-US" b="1" dirty="0" smtClean="0">
                <a:effectLst/>
              </a:rPr>
              <a:t>% </a:t>
            </a:r>
            <a:r>
              <a:rPr lang="en-US" b="1" dirty="0" smtClean="0">
                <a:effectLst/>
              </a:rPr>
              <a:t>AMI means</a:t>
            </a:r>
            <a:r>
              <a:rPr lang="en-US" b="1" baseline="0" dirty="0" smtClean="0">
                <a:effectLst/>
              </a:rPr>
              <a:t> that a family of 4</a:t>
            </a:r>
            <a:r>
              <a:rPr lang="en-US" b="1" dirty="0" smtClean="0">
                <a:effectLst/>
              </a:rPr>
              <a:t>’s </a:t>
            </a:r>
            <a:r>
              <a:rPr lang="en-US" b="1" dirty="0" smtClean="0">
                <a:effectLst/>
              </a:rPr>
              <a:t>income </a:t>
            </a:r>
            <a:r>
              <a:rPr lang="en-US" b="1" u="none" dirty="0" smtClean="0">
                <a:effectLst/>
              </a:rPr>
              <a:t>must be: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u="sng" dirty="0" smtClean="0">
                <a:effectLst/>
              </a:rPr>
              <a:t>no more than $</a:t>
            </a:r>
            <a:r>
              <a:rPr lang="en-US" b="1" u="sng" dirty="0" smtClean="0">
                <a:effectLst/>
              </a:rPr>
              <a:t>58,250/year</a:t>
            </a:r>
            <a:r>
              <a:rPr lang="en-US" b="1" baseline="0" dirty="0" smtClean="0">
                <a:effectLst/>
              </a:rPr>
              <a:t/>
            </a:r>
            <a:br>
              <a:rPr lang="en-US" b="1" baseline="0" dirty="0" smtClean="0">
                <a:effectLst/>
              </a:rPr>
            </a:br>
            <a:endParaRPr lang="en-US" b="1" baseline="0" dirty="0" smtClean="0">
              <a:effectLst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u="none" baseline="0" dirty="0" smtClean="0">
                <a:effectLst/>
              </a:rPr>
              <a:t>In contrast, WIC eligibility for a family of 4 </a:t>
            </a:r>
            <a:r>
              <a:rPr lang="en-US" b="1" u="none" baseline="0" dirty="0" smtClean="0">
                <a:effectLst/>
              </a:rPr>
              <a:t>in CA is: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u="sng" baseline="0" dirty="0" smtClean="0">
                <a:effectLst/>
              </a:rPr>
              <a:t>$</a:t>
            </a:r>
            <a:r>
              <a:rPr lang="en-US" b="1" u="sng" baseline="0" dirty="0" smtClean="0">
                <a:effectLst/>
              </a:rPr>
              <a:t>44,123/year</a:t>
            </a:r>
            <a:r>
              <a:rPr lang="en-US" b="1" u="none" baseline="0" dirty="0" smtClean="0">
                <a:effectLst/>
              </a:rPr>
              <a:t>, </a:t>
            </a:r>
            <a:br>
              <a:rPr lang="en-US" b="1" u="none" baseline="0" dirty="0" smtClean="0">
                <a:effectLst/>
              </a:rPr>
            </a:br>
            <a:r>
              <a:rPr lang="en-US" b="1" u="none" baseline="0" dirty="0" smtClean="0">
                <a:effectLst/>
              </a:rPr>
              <a:t>and</a:t>
            </a:r>
            <a:r>
              <a:rPr lang="en-US" b="1" u="none" baseline="0" dirty="0" smtClean="0">
                <a:effectLst/>
              </a:rPr>
              <a:t/>
            </a:r>
            <a:br>
              <a:rPr lang="en-US" b="1" u="none" baseline="0" dirty="0" smtClean="0">
                <a:effectLst/>
              </a:rPr>
            </a:br>
            <a:endParaRPr lang="en-US" b="1" u="none" baseline="0" dirty="0" smtClean="0">
              <a:effectLst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u="none" dirty="0" smtClean="0">
                <a:effectLst/>
              </a:rPr>
              <a:t>Average self-reported income for the </a:t>
            </a:r>
            <a:r>
              <a:rPr lang="en-US" b="1" u="none" dirty="0" smtClean="0">
                <a:effectLst/>
              </a:rPr>
              <a:t>WIC families</a:t>
            </a:r>
            <a:r>
              <a:rPr lang="en-US" b="1" u="none" baseline="0" dirty="0" smtClean="0">
                <a:effectLst/>
              </a:rPr>
              <a:t> </a:t>
            </a:r>
            <a:r>
              <a:rPr lang="en-US" b="1" u="none" baseline="0" dirty="0" smtClean="0">
                <a:effectLst/>
              </a:rPr>
              <a:t>we visited </a:t>
            </a:r>
            <a:r>
              <a:rPr lang="en-US" b="1" u="none" baseline="0" dirty="0" smtClean="0">
                <a:effectLst/>
              </a:rPr>
              <a:t>is</a:t>
            </a:r>
            <a:r>
              <a:rPr lang="en-US" b="1" u="none" baseline="0" dirty="0" smtClean="0">
                <a:effectLst/>
              </a:rPr>
              <a:t>: </a:t>
            </a:r>
            <a:br>
              <a:rPr lang="en-US" b="1" u="none" baseline="0" dirty="0" smtClean="0">
                <a:effectLst/>
              </a:rPr>
            </a:br>
            <a:r>
              <a:rPr lang="en-US" b="1" u="sng" baseline="0" dirty="0" smtClean="0">
                <a:effectLst/>
              </a:rPr>
              <a:t>$20,408/year</a:t>
            </a:r>
            <a:r>
              <a:rPr lang="en-US" b="1" u="none" dirty="0" smtClean="0">
                <a:effectLst/>
              </a:rPr>
              <a:t/>
            </a:r>
            <a:br>
              <a:rPr lang="en-US" b="1" u="none" dirty="0" smtClean="0">
                <a:effectLst/>
              </a:rPr>
            </a:br>
            <a:endParaRPr lang="en-US" b="1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0275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5206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This map is based on </a:t>
            </a:r>
            <a:r>
              <a:rPr lang="en-US" b="1" baseline="0" dirty="0" smtClean="0"/>
              <a:t>Craigslist rental listings in late 2012, and shows how many minimum wage jobs are needed for rent.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baseline="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In the lightest shaded areas, 3-4 minimum wage jobs per household are needed.</a:t>
            </a:r>
            <a:br>
              <a:rPr lang="en-US" b="1" baseline="0" dirty="0" smtClean="0"/>
            </a:br>
            <a:endParaRPr lang="en-US" b="1" baseline="0" dirty="0" smtClean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 smtClean="0"/>
              <a:t>But in the darkest areas of the map, twice that number, 7-8 minimum wage jobs per household are needed.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583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Those are the factors that</a:t>
            </a:r>
            <a:r>
              <a:rPr lang="en-US" b="1" baseline="0" dirty="0" smtClean="0"/>
              <a:t> lead to this type of co-tenancy.  </a:t>
            </a:r>
            <a:r>
              <a:rPr lang="en-US" b="1" u="sng" baseline="0" dirty="0" smtClean="0"/>
              <a:t>The WIC families we visited universally named overcrowded living conditions as their main stressor.</a:t>
            </a:r>
            <a:r>
              <a:rPr lang="en-US" b="1" baseline="0" dirty="0" smtClean="0"/>
              <a:t/>
            </a:r>
            <a:br>
              <a:rPr lang="en-US" b="1" baseline="0" dirty="0" smtClean="0"/>
            </a:b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u="sng" baseline="0" dirty="0" smtClean="0"/>
              <a:t>In rental flats</a:t>
            </a:r>
            <a:r>
              <a:rPr lang="en-US" b="1" baseline="0" dirty="0" smtClean="0"/>
              <a:t>, we frequently see 5-6 families, each occupying one room of the flat, sharing kitchens and bathrooms, having everything under lock as shown here.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We also see families living </a:t>
            </a:r>
            <a:r>
              <a:rPr lang="en-US" b="1" u="sng" baseline="0" dirty="0" smtClean="0"/>
              <a:t>in residential hotels in SRO rooms</a:t>
            </a:r>
            <a:r>
              <a:rPr lang="en-US" b="1" baseline="0" dirty="0" smtClean="0"/>
              <a:t>, meaning those designated for single person occupancy.  In these hotels, many units share kitchen, toilets and shower rooms.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484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SRO conditions such as:</a:t>
            </a:r>
            <a:br>
              <a:rPr lang="en-US" b="1" dirty="0" smtClean="0"/>
            </a:b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u="sng" dirty="0" smtClean="0"/>
              <a:t>Storage of personal property and laundry</a:t>
            </a:r>
            <a:r>
              <a:rPr lang="en-US" b="1" dirty="0" smtClean="0"/>
              <a:t> in common hallways due to small size of living space per family;</a:t>
            </a:r>
            <a:br>
              <a:rPr lang="en-US" b="1" dirty="0" smtClean="0"/>
            </a:b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u="sng" dirty="0" smtClean="0"/>
              <a:t>Two toilets</a:t>
            </a:r>
            <a:r>
              <a:rPr lang="en-US" b="1" u="sng" baseline="0" dirty="0" smtClean="0"/>
              <a:t> for all units on the floor; bring your own toilet paper</a:t>
            </a:r>
            <a:r>
              <a:rPr lang="en-US" b="1" baseline="0" dirty="0" smtClean="0"/>
              <a:t>; sign says you will be evicted for smoking in toilet room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662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 will now to switch</a:t>
            </a:r>
            <a:r>
              <a:rPr lang="en-US" b="1" baseline="0" dirty="0" smtClean="0"/>
              <a:t> to talking </a:t>
            </a:r>
            <a:r>
              <a:rPr lang="en-US" b="1" dirty="0" smtClean="0"/>
              <a:t>about some of the environmental hazards we see.</a:t>
            </a:r>
          </a:p>
          <a:p>
            <a:endParaRPr lang="en-US" b="1" dirty="0" smtClean="0"/>
          </a:p>
          <a:p>
            <a:r>
              <a:rPr lang="en-US" b="1" dirty="0" smtClean="0"/>
              <a:t>We partnered</a:t>
            </a:r>
            <a:r>
              <a:rPr lang="en-US" b="1" baseline="0" dirty="0" smtClean="0"/>
              <a:t> with our WIC program to mail their 15,625 clients an offer for free environmental home </a:t>
            </a:r>
            <a:r>
              <a:rPr lang="en-US" b="1" baseline="0" dirty="0" smtClean="0"/>
              <a:t>assessment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We </a:t>
            </a:r>
            <a:r>
              <a:rPr lang="en-US" b="1" baseline="0" dirty="0" smtClean="0"/>
              <a:t>have performed approximately 180 home visits to date.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0375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The environmental hazards most often found by our staff during WIC visits have been:</a:t>
            </a:r>
            <a:br>
              <a:rPr lang="en-US" b="1" baseline="0" dirty="0" smtClean="0"/>
            </a:br>
            <a:r>
              <a:rPr lang="en-US" baseline="0" dirty="0" smtClean="0"/>
              <a:t> </a:t>
            </a:r>
            <a:r>
              <a:rPr lang="en-US" b="1" u="sng" baseline="0" dirty="0" smtClean="0"/>
              <a:t>lead hazards; cockroaches; mold; </a:t>
            </a:r>
            <a:r>
              <a:rPr lang="en-US" b="1" u="sng" baseline="0" dirty="0" smtClean="0"/>
              <a:t>rodents.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It is no surprise to us that lead hazards are in the lead, because approximately 90% of SF housing units have lead based paint and the majority of our lead hazard inspections find violations.</a:t>
            </a:r>
            <a:br>
              <a:rPr lang="en-US" b="1" baseline="0" dirty="0" smtClean="0"/>
            </a:b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We appreciate being able to do proactive lead hazard inspections as part of the WIC home service, instead of using children as canaries and waiting for a blood lead level to be reported.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3796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in the tenant’s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080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Left, not in the tenant’s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Right, pest feces present, a shared responsibility,</a:t>
            </a:r>
            <a:r>
              <a:rPr lang="en-US" baseline="0" dirty="0" smtClean="0"/>
              <a:t> owner must eliminate pest entry points and control infestations, while at same time tenant must make sure their practices do not attract pests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464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09/10/2014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09/10/2014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09/10/2014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09/10/2014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09/10/2014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09/10/2014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09/10/2014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09/10/2014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09/10/2014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09/10/2014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09/10/2014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94E21-51E1-4AAB-931E-785DA9B52B9D}" type="datetimeFigureOut">
              <a:rPr lang="en-GB" smtClean="0"/>
              <a:pPr/>
              <a:t>09/10/2014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248AB-E565-412B-9D95-9B07D6A4F3F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sfrb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873243"/>
              </p:ext>
            </p:extLst>
          </p:nvPr>
        </p:nvGraphicFramePr>
        <p:xfrm>
          <a:off x="800100" y="51435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" name="Acrobat Document" r:id="rId4" imgW="7543665" imgH="5829194" progId="AcroExch.Document.11">
                  <p:embed/>
                </p:oleObj>
              </mc:Choice>
              <mc:Fallback>
                <p:oleObj name="Acrobat Document" r:id="rId4" imgW="7543665" imgH="582919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0100" y="51435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3016" y="57230"/>
            <a:ext cx="2322760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findicatorproject.org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S:\Children's Environmental Health Promotion\LEAD\PB_SHARE\All_staff_projects\WIC Project 2013\Cases\195 14th St\IMG_0183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8"/>
          <a:stretch/>
        </p:blipFill>
        <p:spPr bwMode="auto">
          <a:xfrm rot="5400000">
            <a:off x="975338" y="-1419183"/>
            <a:ext cx="7301846" cy="925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724128" y="3068960"/>
            <a:ext cx="792088" cy="576064"/>
          </a:xfrm>
          <a:prstGeom prst="ellipse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3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11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S:\Children's Environmental Health Promotion\LEAD\PB_SHARE\All_staff_projects\WIC Project 2013\Cases\179 A 14th St\Pictures 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21688"/>
          <a:stretch/>
        </p:blipFill>
        <p:spPr bwMode="auto">
          <a:xfrm>
            <a:off x="4064001" y="1621756"/>
            <a:ext cx="5080000" cy="523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S:\Children's Environmental Health Promotion\LEAD\PB_SHARE\All_staff_projects\WIC Project 2013\Cases\242 Guerrero\IMG_0006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r="30393"/>
          <a:stretch/>
        </p:blipFill>
        <p:spPr bwMode="auto">
          <a:xfrm>
            <a:off x="-18380" y="0"/>
            <a:ext cx="4903918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12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 descr="S:\Children's Environmental Health Promotion\LEAD\PB_SHARE\All_staff_projects\WIC Project 2013\Cases\28 Sala Terrace\IMG_04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 b="21999"/>
          <a:stretch/>
        </p:blipFill>
        <p:spPr bwMode="auto">
          <a:xfrm>
            <a:off x="-173260" y="2924944"/>
            <a:ext cx="5427542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:\Children's Environmental Health Promotion\LEAD\PB_SHARE\All_staff_projects\WIC Project 2013\Cases\19 Stone\IMG_0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588" y="0"/>
            <a:ext cx="5458870" cy="409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S:\Children's Environmental Health Promotion\LEAD\PB_SHARE\All_staff_projects\WIC Project 2013\Cases\450 Eddy Street #2\0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t="29881" r="17194"/>
          <a:stretch/>
        </p:blipFill>
        <p:spPr bwMode="auto">
          <a:xfrm>
            <a:off x="4413200" y="0"/>
            <a:ext cx="489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:\Children's Environmental Health Promotion\LEAD\PB_SHARE\All_staff_projects\WIC Project 2013\Cases\195 14th St\IMG_0195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2"/>
          <a:stretch/>
        </p:blipFill>
        <p:spPr bwMode="auto">
          <a:xfrm>
            <a:off x="23663" y="0"/>
            <a:ext cx="3997371" cy="686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:\Children's Environmental Health Promotion\LEAD\PB_SHARE\All_staff_projects\WIC Project 2013\Cases\405 Banks\IMG_029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14834" b="13205"/>
          <a:stretch/>
        </p:blipFill>
        <p:spPr bwMode="auto">
          <a:xfrm>
            <a:off x="2921000" y="2099975"/>
            <a:ext cx="6223000" cy="475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S:\Children's Environmental Health Promotion\LEAD\PB_SHARE\All_staff_projects\WIC Project 2013\Cases\5040 Mission St. Apt. A\hazards 0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21666" b="30000"/>
          <a:stretch/>
        </p:blipFill>
        <p:spPr bwMode="auto">
          <a:xfrm>
            <a:off x="2921000" y="0"/>
            <a:ext cx="62230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62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S:\Children's Environmental Health Promotion\LEAD\PB_SHARE\All_staff_projects\WIC Project 2013\Cases\1926 25th Street\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885"/>
            <a:ext cx="2987824" cy="330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Children's Environmental Health Promotion\LEAD\PB_SHARE\All_staff_projects\WIC Project 2013\Cases\1926 25th Street\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69" y="3255669"/>
            <a:ext cx="4804431" cy="360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S:\Children's Environmental Health Promotion\LEAD\PB_SHARE\All_staff_projects\WIC Project 2013\Cases\1926 25th Street\0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" y="3285228"/>
            <a:ext cx="4763696" cy="357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:\Children's Environmental Health Promotion\LEAD\PB_SHARE\All_staff_projects\WIC Project 2013\Cases\1926 25th Street\0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206" y="-17885"/>
            <a:ext cx="4364738" cy="327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:\Children's Environmental Health Promotion\LEAD\PB_SHARE\All_staff_projects\WIC Project 2013\Cases\1926 25th Street\0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904" y="-1"/>
            <a:ext cx="2463922" cy="328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8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S:\Children's Environmental Health Promotion\LEAD\PB_SHARE\All_staff_projects\WIC Project 2013\Cases\1926 25th Street\011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9"/>
          <a:stretch/>
        </p:blipFill>
        <p:spPr bwMode="auto">
          <a:xfrm>
            <a:off x="3203848" y="1"/>
            <a:ext cx="2952773" cy="427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:\Children's Environmental Health Promotion\LEAD\PB_SHARE\All_staff_projects\WIC Project 2013\Cases\1926 25th Street\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203848" cy="427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:\Children's Environmental Health Promotion\LEAD\PB_SHARE\All_staff_projects\WIC Project 2013\Cases\1926 25th Street\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"/>
            <a:ext cx="3203848" cy="427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:\Children's Environmental Health Promotion\LEAD\PB_SHARE\All_staff_projects\WIC Project 2013\Cases\1926 25th Street\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39090"/>
            <a:ext cx="3491880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:\Children's Environmental Health Promotion\LEAD\PB_SHARE\All_staff_projects\WIC Project 2013\Cases\1926 25th Street\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9090"/>
            <a:ext cx="3491880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S:\Children's Environmental Health Promotion\LEAD\PB_SHARE\All_staff_projects\WIC Project 2013\Cases\1926 25th Street\0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265712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79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:\Children's Environmental Health Promotion\LEAD\PB_SHARE\All_staff_projects\WIC Project 2013\Cases\450 Eddy Street #2\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02" y="764704"/>
            <a:ext cx="456997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S:\Children's Environmental Health Promotion\LEAD\PB_SHARE\All_staff_projects\WIC Project 2013\Cases\1926 25th Street\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12"/>
            <a:ext cx="456997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0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864096"/>
          </a:xfrm>
        </p:spPr>
        <p:txBody>
          <a:bodyPr>
            <a:no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311</a:t>
            </a:r>
            <a:r>
              <a:rPr lang="en-US" sz="5400" b="1" dirty="0"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en-US" sz="5400" b="1" dirty="0">
                <a:latin typeface="Arial Black" panose="020B0A04020102020204" pitchFamily="34" charset="0"/>
                <a:cs typeface="Aharoni" panose="02010803020104030203" pitchFamily="2" charset="-79"/>
              </a:rPr>
            </a:b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060453"/>
          </a:xfrm>
        </p:spPr>
        <p:txBody>
          <a:bodyPr>
            <a:normAutofit lnSpcReduction="10000"/>
          </a:bodyPr>
          <a:lstStyle/>
          <a:p>
            <a:r>
              <a:rPr lang="en-US" sz="5200" b="1" dirty="0" smtClean="0">
                <a:latin typeface="Calibri" panose="020F0502020204030204" pitchFamily="34" charset="0"/>
              </a:rPr>
              <a:t>311</a:t>
            </a:r>
            <a:r>
              <a:rPr lang="en-US" sz="5200" dirty="0" smtClean="0">
                <a:latin typeface="Calibri" panose="020F0502020204030204" pitchFamily="34" charset="0"/>
              </a:rPr>
              <a:t> </a:t>
            </a:r>
            <a:r>
              <a:rPr lang="en-US" sz="5200" b="1" dirty="0" smtClean="0">
                <a:latin typeface="Calibri" panose="020F0502020204030204" pitchFamily="34" charset="0"/>
              </a:rPr>
              <a:t>is for City agency-provided services.</a:t>
            </a:r>
          </a:p>
          <a:p>
            <a:r>
              <a:rPr lang="en-US" sz="5200" dirty="0" smtClean="0">
                <a:latin typeface="Calibri" panose="020F0502020204030204" pitchFamily="34" charset="0"/>
              </a:rPr>
              <a:t>Free. Multilingual. Available 24/7</a:t>
            </a:r>
            <a:r>
              <a:rPr lang="en-US" sz="5200" dirty="0">
                <a:latin typeface="Calibri" panose="020F0502020204030204" pitchFamily="34" charset="0"/>
              </a:rPr>
              <a:t>. </a:t>
            </a:r>
            <a:endParaRPr lang="en-US" sz="5200" dirty="0" smtClean="0">
              <a:latin typeface="Calibri" panose="020F0502020204030204" pitchFamily="34" charset="0"/>
            </a:endParaRPr>
          </a:p>
          <a:p>
            <a:r>
              <a:rPr lang="en-US" sz="5200" dirty="0" smtClean="0">
                <a:latin typeface="Calibri" panose="020F0502020204030204" pitchFamily="34" charset="0"/>
              </a:rPr>
              <a:t>Anonymous </a:t>
            </a:r>
            <a:r>
              <a:rPr lang="en-US" sz="5200" dirty="0">
                <a:latin typeface="Calibri" panose="020F0502020204030204" pitchFamily="34" charset="0"/>
              </a:rPr>
              <a:t>complaints allowed. </a:t>
            </a:r>
            <a:endParaRPr lang="en-US" sz="52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88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17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18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1"/>
            <a:ext cx="6380584" cy="649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0"/>
            <a:ext cx="3528392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4"/>
              </a:rPr>
              <a:t>http://sfrb.org</a:t>
            </a:r>
            <a:r>
              <a:rPr lang="en-US" b="1" dirty="0" smtClean="0">
                <a:hlinkClick r:id="rId4"/>
              </a:rPr>
              <a:t>/</a:t>
            </a:r>
            <a:r>
              <a:rPr lang="en-US" b="1" dirty="0" smtClean="0"/>
              <a:t> </a:t>
            </a:r>
          </a:p>
          <a:p>
            <a:r>
              <a:rPr lang="en-US" i="1" dirty="0" smtClean="0"/>
              <a:t>especially:</a:t>
            </a:r>
          </a:p>
          <a:p>
            <a:r>
              <a:rPr lang="en-US" b="1" dirty="0"/>
              <a:t>http://</a:t>
            </a:r>
            <a:r>
              <a:rPr lang="en-US" b="1" dirty="0" smtClean="0"/>
              <a:t>sfrb.org/index.aspx?page=4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en-US" sz="6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211</a:t>
            </a:r>
            <a:r>
              <a:rPr lang="en-US" dirty="0" smtClean="0">
                <a:latin typeface="Arial Black" panose="020B0A04020102020204" pitchFamily="34" charset="0"/>
              </a:rPr>
              <a:t/>
            </a:r>
            <a:br>
              <a:rPr lang="en-US" dirty="0" smtClean="0">
                <a:latin typeface="Arial Black" panose="020B0A040201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535" y="980728"/>
            <a:ext cx="8229600" cy="5040560"/>
          </a:xfrm>
        </p:spPr>
        <p:txBody>
          <a:bodyPr>
            <a:normAutofit fontScale="25000" lnSpcReduction="20000"/>
          </a:bodyPr>
          <a:lstStyle/>
          <a:p>
            <a:r>
              <a:rPr lang="en-US" sz="16000" b="1" dirty="0" smtClean="0">
                <a:latin typeface="Calibri" panose="020F0502020204030204" pitchFamily="34" charset="0"/>
              </a:rPr>
              <a:t>211</a:t>
            </a:r>
            <a:r>
              <a:rPr lang="en-US" sz="16000" dirty="0" smtClean="0">
                <a:latin typeface="Calibri" panose="020F0502020204030204" pitchFamily="34" charset="0"/>
              </a:rPr>
              <a:t> </a:t>
            </a:r>
            <a:r>
              <a:rPr lang="en-US" sz="16000" b="1" dirty="0" smtClean="0">
                <a:latin typeface="Calibri" panose="020F0502020204030204" pitchFamily="34" charset="0"/>
              </a:rPr>
              <a:t>is for social services, such as help with finding:</a:t>
            </a:r>
          </a:p>
          <a:p>
            <a:pPr lvl="1"/>
            <a:r>
              <a:rPr lang="en-US" sz="16000" i="1" dirty="0" smtClean="0">
                <a:latin typeface="Calibri" panose="020F0502020204030204" pitchFamily="34" charset="0"/>
              </a:rPr>
              <a:t>food </a:t>
            </a:r>
          </a:p>
          <a:p>
            <a:pPr lvl="1"/>
            <a:r>
              <a:rPr lang="en-US" sz="16000" i="1" dirty="0" smtClean="0">
                <a:latin typeface="Calibri" panose="020F0502020204030204" pitchFamily="34" charset="0"/>
              </a:rPr>
              <a:t>emergency housing </a:t>
            </a:r>
          </a:p>
          <a:p>
            <a:pPr lvl="1"/>
            <a:r>
              <a:rPr lang="en-US" sz="16000" i="1" dirty="0" smtClean="0">
                <a:latin typeface="Calibri" panose="020F0502020204030204" pitchFamily="34" charset="0"/>
              </a:rPr>
              <a:t>health care </a:t>
            </a:r>
          </a:p>
          <a:p>
            <a:pPr lvl="1"/>
            <a:r>
              <a:rPr lang="en-US" sz="16000" i="1" dirty="0" smtClean="0">
                <a:latin typeface="Calibri" panose="020F0502020204030204" pitchFamily="34" charset="0"/>
              </a:rPr>
              <a:t>child care</a:t>
            </a:r>
          </a:p>
          <a:p>
            <a:pPr lvl="1"/>
            <a:r>
              <a:rPr lang="en-US" sz="16000" i="1" dirty="0" smtClean="0">
                <a:latin typeface="Calibri" panose="020F0502020204030204" pitchFamily="34" charset="0"/>
              </a:rPr>
              <a:t>legal </a:t>
            </a:r>
            <a:r>
              <a:rPr lang="en-US" sz="16000" i="1" dirty="0">
                <a:latin typeface="Calibri" panose="020F0502020204030204" pitchFamily="34" charset="0"/>
              </a:rPr>
              <a:t>aid and much </a:t>
            </a:r>
            <a:r>
              <a:rPr lang="en-US" sz="16000" i="1" dirty="0" smtClean="0">
                <a:latin typeface="Calibri" panose="020F0502020204030204" pitchFamily="34" charset="0"/>
              </a:rPr>
              <a:t>more</a:t>
            </a:r>
          </a:p>
          <a:p>
            <a:r>
              <a:rPr lang="en-US" sz="16000" b="1" dirty="0" smtClean="0">
                <a:latin typeface="Calibri" panose="020F0502020204030204" pitchFamily="34" charset="0"/>
              </a:rPr>
              <a:t>Free</a:t>
            </a:r>
            <a:r>
              <a:rPr lang="en-US" sz="16000" b="1" dirty="0">
                <a:latin typeface="Calibri" panose="020F0502020204030204" pitchFamily="34" charset="0"/>
              </a:rPr>
              <a:t>. </a:t>
            </a:r>
            <a:r>
              <a:rPr lang="en-US" sz="16000" b="1" dirty="0" smtClean="0">
                <a:latin typeface="Calibri" panose="020F0502020204030204" pitchFamily="34" charset="0"/>
              </a:rPr>
              <a:t>Confidential. Multilingual</a:t>
            </a:r>
            <a:r>
              <a:rPr lang="en-US" sz="16000" b="1" dirty="0">
                <a:latin typeface="Calibri" panose="020F0502020204030204" pitchFamily="34" charset="0"/>
              </a:rPr>
              <a:t>. Available 24/7.</a:t>
            </a:r>
          </a:p>
          <a:p>
            <a:pPr marL="0" indent="0" algn="ctr">
              <a:buNone/>
            </a:pPr>
            <a:endParaRPr lang="en-US" sz="8800" dirty="0">
              <a:latin typeface="Arial Black" panose="020B0A040201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19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2" y="245012"/>
            <a:ext cx="9877796" cy="628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112" y="824"/>
            <a:ext cx="45593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http://www.sf-moh.org/index.aspx?page=130</a:t>
            </a:r>
          </a:p>
        </p:txBody>
      </p:sp>
      <p:sp>
        <p:nvSpPr>
          <p:cNvPr id="2" name="Rectangle 1"/>
          <p:cNvSpPr/>
          <p:nvPr/>
        </p:nvSpPr>
        <p:spPr>
          <a:xfrm>
            <a:off x="4427984" y="4149080"/>
            <a:ext cx="936104" cy="36004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9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82225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20817" y="727829"/>
            <a:ext cx="4536504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sfsmartmoneynetwork.org</a:t>
            </a:r>
          </a:p>
          <a:p>
            <a:r>
              <a:rPr lang="en-US" b="1" dirty="0" smtClean="0"/>
              <a:t> </a:t>
            </a:r>
            <a:r>
              <a:rPr lang="en-US" i="1" dirty="0"/>
              <a:t>or</a:t>
            </a:r>
            <a:r>
              <a:rPr lang="en-US" b="1" dirty="0"/>
              <a:t> http://sfgov.org/smn/</a:t>
            </a:r>
          </a:p>
        </p:txBody>
      </p:sp>
    </p:spTree>
    <p:extLst>
      <p:ext uri="{BB962C8B-B14F-4D97-AF65-F5344CB8AC3E}">
        <p14:creationId xmlns:p14="http://schemas.microsoft.com/office/powerpoint/2010/main" val="96822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3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386945"/>
              </p:ext>
            </p:extLst>
          </p:nvPr>
        </p:nvGraphicFramePr>
        <p:xfrm>
          <a:off x="800100" y="51435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" name="Acrobat Document" r:id="rId4" imgW="7543665" imgH="5829194" progId="AcroExch.Document.11">
                  <p:embed/>
                </p:oleObj>
              </mc:Choice>
              <mc:Fallback>
                <p:oleObj name="Acrobat Document" r:id="rId4" imgW="7543665" imgH="582919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0100" y="51435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3016" y="57230"/>
            <a:ext cx="2322760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findicatorproject.org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:\Children's Environmental Health Promotion\LEAD\PB_SHARE\All_staff_projects\WIC Project 2013\Cases\1926 25th Street\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01" y="3200"/>
            <a:ext cx="5431830" cy="407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S:\Children's Environmental Health Promotion\LEAD\PB_SHARE\All_staff_projects\WIC Project 2013\Cases\1926 25th Street\0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9"/>
          <a:stretch/>
        </p:blipFill>
        <p:spPr bwMode="auto">
          <a:xfrm>
            <a:off x="4644008" y="2782956"/>
            <a:ext cx="4499992" cy="407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20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:\Children's Environmental Health Promotion\LEAD\PB_SHARE\All_staff_projects\WIC Project 2013\Cases\688 Commercial #65\IMG_05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2502" y="-18297"/>
            <a:ext cx="2801497" cy="373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S:\Children's Environmental Health Promotion\LEAD\PB_SHARE\All_staff_projects\WIC Project 2013\Cases\688 Commercial #65\IMG_05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0" y="-18297"/>
            <a:ext cx="4299941" cy="573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:\Children's Environmental Health Promotion\LEAD\PB_SHARE\All_staff_projects\WIC Project 2013\Cases\688 Commercial #65\IMG_05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32856"/>
            <a:ext cx="3554125" cy="473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97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0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52"/>
            <a:ext cx="65935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93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7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075353694"/>
              </p:ext>
            </p:extLst>
          </p:nvPr>
        </p:nvGraphicFramePr>
        <p:xfrm>
          <a:off x="629562" y="404664"/>
          <a:ext cx="7956884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:\Children's Environmental Health Promotion\LEAD\PB_SHARE\All_staff_projects\WIC Project 2013\Cases\179 A 14th St\Pictures 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8" r="15043"/>
          <a:stretch/>
        </p:blipFill>
        <p:spPr bwMode="auto">
          <a:xfrm>
            <a:off x="0" y="-1"/>
            <a:ext cx="4427984" cy="465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:\Children's Environmental Health Promotion\LEAD\PB_SHARE\All_staff_projects\WIC Project 2013\Cases\195 14th St\IMG_019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282244"/>
            <a:ext cx="5727700" cy="456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60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:\Children's Environmental Health Promotion\LEAD\PB_SHARE\All_staff_projects\WIC Project 2013\Cases\1926 25th Street\0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96"/>
          <a:stretch/>
        </p:blipFill>
        <p:spPr bwMode="auto">
          <a:xfrm>
            <a:off x="0" y="-13196"/>
            <a:ext cx="5575927" cy="533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S:\Children's Environmental Health Promotion\LEAD\PB_SHARE\All_staff_projects\WIC Project 2013\Cases\1926 25th Street\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10" y="1268760"/>
            <a:ext cx="4191930" cy="55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1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2754</TotalTime>
  <Words>646</Words>
  <Application>Microsoft Office PowerPoint</Application>
  <PresentationFormat>On-screen Show (4:3)</PresentationFormat>
  <Paragraphs>105</Paragraphs>
  <Slides>20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311 </vt:lpstr>
      <vt:lpstr>PowerPoint Presentation</vt:lpstr>
      <vt:lpstr>211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Kevin Hickey</dc:creator>
  <cp:lastModifiedBy>KAREN L COHN</cp:lastModifiedBy>
  <cp:revision>193</cp:revision>
  <cp:lastPrinted>2014-10-01T21:05:12Z</cp:lastPrinted>
  <dcterms:created xsi:type="dcterms:W3CDTF">2010-06-24T14:41:07Z</dcterms:created>
  <dcterms:modified xsi:type="dcterms:W3CDTF">2014-10-09T21:56:29Z</dcterms:modified>
</cp:coreProperties>
</file>