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739" r:id="rId2"/>
    <p:sldId id="725" r:id="rId3"/>
    <p:sldId id="740" r:id="rId4"/>
    <p:sldId id="749" r:id="rId5"/>
    <p:sldId id="741" r:id="rId6"/>
    <p:sldId id="742" r:id="rId7"/>
    <p:sldId id="750" r:id="rId8"/>
    <p:sldId id="743" r:id="rId9"/>
    <p:sldId id="757" r:id="rId10"/>
    <p:sldId id="751" r:id="rId11"/>
    <p:sldId id="753" r:id="rId12"/>
    <p:sldId id="752" r:id="rId13"/>
    <p:sldId id="746" r:id="rId14"/>
    <p:sldId id="756" r:id="rId15"/>
    <p:sldId id="758" r:id="rId16"/>
    <p:sldId id="733" r:id="rId17"/>
    <p:sldId id="754" r:id="rId18"/>
    <p:sldId id="755" r:id="rId19"/>
    <p:sldId id="745" r:id="rId20"/>
  </p:sldIdLst>
  <p:sldSz cx="9144000" cy="6858000" type="screen4x3"/>
  <p:notesSz cx="7010400" cy="9296400"/>
  <p:defaultTextStyle>
    <a:defPPr>
      <a:defRPr lang="en-US"/>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CCCCFF"/>
    <a:srgbClr val="353737"/>
    <a:srgbClr val="2F3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57732" autoAdjust="0"/>
  </p:normalViewPr>
  <p:slideViewPr>
    <p:cSldViewPr>
      <p:cViewPr>
        <p:scale>
          <a:sx n="47" d="100"/>
          <a:sy n="47" d="100"/>
        </p:scale>
        <p:origin x="-1800" y="-402"/>
      </p:cViewPr>
      <p:guideLst>
        <p:guide orient="horz" pos="2160"/>
        <p:guide pos="2880"/>
      </p:guideLst>
    </p:cSldViewPr>
  </p:slideViewPr>
  <p:outlineViewPr>
    <p:cViewPr>
      <p:scale>
        <a:sx n="33" d="100"/>
        <a:sy n="33" d="100"/>
      </p:scale>
      <p:origin x="43" y="1613"/>
    </p:cViewPr>
  </p:outlineViewPr>
  <p:notesTextViewPr>
    <p:cViewPr>
      <p:scale>
        <a:sx n="125" d="100"/>
        <a:sy n="125" d="100"/>
      </p:scale>
      <p:origin x="0" y="0"/>
    </p:cViewPr>
  </p:notesTextViewPr>
  <p:sorterViewPr>
    <p:cViewPr>
      <p:scale>
        <a:sx n="175" d="100"/>
        <a:sy n="175" d="100"/>
      </p:scale>
      <p:origin x="0" y="1816"/>
    </p:cViewPr>
  </p:sorterViewPr>
  <p:notesViewPr>
    <p:cSldViewPr>
      <p:cViewPr>
        <p:scale>
          <a:sx n="100" d="100"/>
          <a:sy n="100" d="100"/>
        </p:scale>
        <p:origin x="-1560" y="10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3037735" cy="46450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1009" eaLnBrk="0" hangingPunct="0">
              <a:defRPr sz="1200" u="none"/>
            </a:lvl1pPr>
          </a:lstStyle>
          <a:p>
            <a:pPr>
              <a:defRPr/>
            </a:pPr>
            <a:endParaRPr lang="en-US"/>
          </a:p>
        </p:txBody>
      </p:sp>
      <p:sp>
        <p:nvSpPr>
          <p:cNvPr id="163843" name="Rectangle 3"/>
          <p:cNvSpPr>
            <a:spLocks noGrp="1" noChangeArrowheads="1"/>
          </p:cNvSpPr>
          <p:nvPr>
            <p:ph type="dt" sz="quarter" idx="1"/>
          </p:nvPr>
        </p:nvSpPr>
        <p:spPr bwMode="auto">
          <a:xfrm>
            <a:off x="3971081" y="0"/>
            <a:ext cx="3037735" cy="46450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1009" eaLnBrk="0" hangingPunct="0">
              <a:defRPr sz="1200" u="none"/>
            </a:lvl1pPr>
          </a:lstStyle>
          <a:p>
            <a:pPr>
              <a:defRPr/>
            </a:pPr>
            <a:fld id="{5CE03D43-2F55-4C03-B18E-6463518EA0A3}" type="datetimeFigureOut">
              <a:rPr lang="en-US"/>
              <a:pPr>
                <a:defRPr/>
              </a:pPr>
              <a:t>10/9/2014</a:t>
            </a:fld>
            <a:endParaRPr lang="en-US"/>
          </a:p>
        </p:txBody>
      </p:sp>
      <p:sp>
        <p:nvSpPr>
          <p:cNvPr id="163844" name="Rectangle 4"/>
          <p:cNvSpPr>
            <a:spLocks noGrp="1" noChangeArrowheads="1"/>
          </p:cNvSpPr>
          <p:nvPr>
            <p:ph type="ftr" sz="quarter" idx="2"/>
          </p:nvPr>
        </p:nvSpPr>
        <p:spPr bwMode="auto">
          <a:xfrm>
            <a:off x="0" y="8830312"/>
            <a:ext cx="3037735" cy="464503"/>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1009" eaLnBrk="0" hangingPunct="0">
              <a:defRPr sz="1200" u="none"/>
            </a:lvl1pPr>
          </a:lstStyle>
          <a:p>
            <a:pPr>
              <a:defRPr/>
            </a:pPr>
            <a:endParaRPr lang="en-US"/>
          </a:p>
        </p:txBody>
      </p:sp>
      <p:sp>
        <p:nvSpPr>
          <p:cNvPr id="163845" name="Rectangle 5"/>
          <p:cNvSpPr>
            <a:spLocks noGrp="1" noChangeArrowheads="1"/>
          </p:cNvSpPr>
          <p:nvPr>
            <p:ph type="sldNum" sz="quarter" idx="3"/>
          </p:nvPr>
        </p:nvSpPr>
        <p:spPr bwMode="auto">
          <a:xfrm>
            <a:off x="3971081" y="8830312"/>
            <a:ext cx="3037735" cy="464503"/>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1009" eaLnBrk="0" hangingPunct="0">
              <a:defRPr sz="1200" u="none"/>
            </a:lvl1pPr>
          </a:lstStyle>
          <a:p>
            <a:pPr>
              <a:defRPr/>
            </a:pPr>
            <a:fld id="{F7EE9978-B945-4E95-8744-AE317142B88A}" type="slidenum">
              <a:rPr lang="en-US"/>
              <a:pPr>
                <a:defRPr/>
              </a:pPr>
              <a:t>‹#›</a:t>
            </a:fld>
            <a:endParaRPr lang="en-US"/>
          </a:p>
        </p:txBody>
      </p:sp>
    </p:spTree>
    <p:extLst>
      <p:ext uri="{BB962C8B-B14F-4D97-AF65-F5344CB8AC3E}">
        <p14:creationId xmlns:p14="http://schemas.microsoft.com/office/powerpoint/2010/main" val="273139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735" cy="464503"/>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lvl1pPr defTabSz="931009">
              <a:defRPr sz="1200" u="none"/>
            </a:lvl1pPr>
          </a:lstStyle>
          <a:p>
            <a:pPr>
              <a:defRPr/>
            </a:pPr>
            <a:endParaRPr lang="en-US"/>
          </a:p>
        </p:txBody>
      </p:sp>
      <p:sp>
        <p:nvSpPr>
          <p:cNvPr id="21507" name="Rectangle 3"/>
          <p:cNvSpPr>
            <a:spLocks noGrp="1" noChangeArrowheads="1"/>
          </p:cNvSpPr>
          <p:nvPr>
            <p:ph type="dt" idx="1"/>
          </p:nvPr>
        </p:nvSpPr>
        <p:spPr bwMode="auto">
          <a:xfrm>
            <a:off x="3971081" y="0"/>
            <a:ext cx="3037735" cy="464503"/>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lvl1pPr algn="r" defTabSz="931009">
              <a:defRPr sz="1200" u="none"/>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84275" y="696913"/>
            <a:ext cx="4643438" cy="3484562"/>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00406" y="4415156"/>
            <a:ext cx="5609588" cy="4183697"/>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0312"/>
            <a:ext cx="3037735" cy="464503"/>
          </a:xfrm>
          <a:prstGeom prst="rect">
            <a:avLst/>
          </a:prstGeom>
          <a:noFill/>
          <a:ln w="9525">
            <a:noFill/>
            <a:miter lim="800000"/>
            <a:headEnd/>
            <a:tailEnd/>
          </a:ln>
        </p:spPr>
        <p:txBody>
          <a:bodyPr vert="horz" wrap="square" lIns="93162" tIns="46581" rIns="93162" bIns="46581" numCol="1" anchor="b" anchorCtr="0" compatLnSpc="1">
            <a:prstTxWarp prst="textNoShape">
              <a:avLst/>
            </a:prstTxWarp>
          </a:bodyPr>
          <a:lstStyle>
            <a:lvl1pPr defTabSz="931009">
              <a:defRPr sz="1200" u="none"/>
            </a:lvl1pPr>
          </a:lstStyle>
          <a:p>
            <a:pPr>
              <a:defRPr/>
            </a:pPr>
            <a:endParaRPr lang="en-US"/>
          </a:p>
        </p:txBody>
      </p:sp>
      <p:sp>
        <p:nvSpPr>
          <p:cNvPr id="21511" name="Rectangle 7"/>
          <p:cNvSpPr>
            <a:spLocks noGrp="1" noChangeArrowheads="1"/>
          </p:cNvSpPr>
          <p:nvPr>
            <p:ph type="sldNum" sz="quarter" idx="5"/>
          </p:nvPr>
        </p:nvSpPr>
        <p:spPr bwMode="auto">
          <a:xfrm>
            <a:off x="3971081" y="8830312"/>
            <a:ext cx="3037735" cy="464503"/>
          </a:xfrm>
          <a:prstGeom prst="rect">
            <a:avLst/>
          </a:prstGeom>
          <a:noFill/>
          <a:ln w="9525">
            <a:noFill/>
            <a:miter lim="800000"/>
            <a:headEnd/>
            <a:tailEnd/>
          </a:ln>
        </p:spPr>
        <p:txBody>
          <a:bodyPr vert="horz" wrap="square" lIns="93162" tIns="46581" rIns="93162" bIns="46581" numCol="1" anchor="b" anchorCtr="0" compatLnSpc="1">
            <a:prstTxWarp prst="textNoShape">
              <a:avLst/>
            </a:prstTxWarp>
          </a:bodyPr>
          <a:lstStyle>
            <a:lvl1pPr algn="r" defTabSz="931009">
              <a:defRPr sz="1200" u="none"/>
            </a:lvl1pPr>
          </a:lstStyle>
          <a:p>
            <a:pPr>
              <a:defRPr/>
            </a:pPr>
            <a:fld id="{AE09CFC2-71F3-4B42-A45D-50E0605EEB4F}" type="slidenum">
              <a:rPr lang="en-US"/>
              <a:pPr>
                <a:defRPr/>
              </a:pPr>
              <a:t>‹#›</a:t>
            </a:fld>
            <a:endParaRPr lang="en-US"/>
          </a:p>
        </p:txBody>
      </p:sp>
    </p:spTree>
    <p:extLst>
      <p:ext uri="{BB962C8B-B14F-4D97-AF65-F5344CB8AC3E}">
        <p14:creationId xmlns:p14="http://schemas.microsoft.com/office/powerpoint/2010/main" val="1132264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a:t>
            </a:fld>
            <a:endParaRPr lang="en-US"/>
          </a:p>
        </p:txBody>
      </p:sp>
    </p:spTree>
    <p:extLst>
      <p:ext uri="{BB962C8B-B14F-4D97-AF65-F5344CB8AC3E}">
        <p14:creationId xmlns:p14="http://schemas.microsoft.com/office/powerpoint/2010/main" val="343803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8688" eaLnBrk="0" hangingPunct="0">
              <a:defRPr sz="4000">
                <a:solidFill>
                  <a:schemeClr val="accent2"/>
                </a:solidFill>
                <a:latin typeface="Arial" charset="0"/>
              </a:defRPr>
            </a:lvl1pPr>
            <a:lvl2pPr marL="742950" indent="-285750" defTabSz="928688" eaLnBrk="0" hangingPunct="0">
              <a:defRPr sz="4000">
                <a:solidFill>
                  <a:schemeClr val="accent2"/>
                </a:solidFill>
                <a:latin typeface="Arial" charset="0"/>
              </a:defRPr>
            </a:lvl2pPr>
            <a:lvl3pPr marL="1143000" indent="-228600" defTabSz="928688" eaLnBrk="0" hangingPunct="0">
              <a:defRPr sz="4000">
                <a:solidFill>
                  <a:schemeClr val="accent2"/>
                </a:solidFill>
                <a:latin typeface="Arial" charset="0"/>
              </a:defRPr>
            </a:lvl3pPr>
            <a:lvl4pPr marL="1600200" indent="-228600" defTabSz="928688" eaLnBrk="0" hangingPunct="0">
              <a:defRPr sz="4000">
                <a:solidFill>
                  <a:schemeClr val="accent2"/>
                </a:solidFill>
                <a:latin typeface="Arial" charset="0"/>
              </a:defRPr>
            </a:lvl4pPr>
            <a:lvl5pPr marL="2057400" indent="-228600" defTabSz="928688" eaLnBrk="0" hangingPunct="0">
              <a:defRPr sz="4000">
                <a:solidFill>
                  <a:schemeClr val="accent2"/>
                </a:solidFill>
                <a:latin typeface="Arial" charset="0"/>
              </a:defRPr>
            </a:lvl5pPr>
            <a:lvl6pPr marL="2514600" indent="-228600" defTabSz="928688" eaLnBrk="0" fontAlgn="base" hangingPunct="0">
              <a:spcBef>
                <a:spcPct val="0"/>
              </a:spcBef>
              <a:spcAft>
                <a:spcPct val="0"/>
              </a:spcAft>
              <a:defRPr sz="4000">
                <a:solidFill>
                  <a:schemeClr val="accent2"/>
                </a:solidFill>
                <a:latin typeface="Arial" charset="0"/>
              </a:defRPr>
            </a:lvl6pPr>
            <a:lvl7pPr marL="2971800" indent="-228600" defTabSz="928688" eaLnBrk="0" fontAlgn="base" hangingPunct="0">
              <a:spcBef>
                <a:spcPct val="0"/>
              </a:spcBef>
              <a:spcAft>
                <a:spcPct val="0"/>
              </a:spcAft>
              <a:defRPr sz="4000">
                <a:solidFill>
                  <a:schemeClr val="accent2"/>
                </a:solidFill>
                <a:latin typeface="Arial" charset="0"/>
              </a:defRPr>
            </a:lvl7pPr>
            <a:lvl8pPr marL="3429000" indent="-228600" defTabSz="928688" eaLnBrk="0" fontAlgn="base" hangingPunct="0">
              <a:spcBef>
                <a:spcPct val="0"/>
              </a:spcBef>
              <a:spcAft>
                <a:spcPct val="0"/>
              </a:spcAft>
              <a:defRPr sz="4000">
                <a:solidFill>
                  <a:schemeClr val="accent2"/>
                </a:solidFill>
                <a:latin typeface="Arial" charset="0"/>
              </a:defRPr>
            </a:lvl8pPr>
            <a:lvl9pPr marL="3886200" indent="-228600" defTabSz="928688" eaLnBrk="0" fontAlgn="base" hangingPunct="0">
              <a:spcBef>
                <a:spcPct val="0"/>
              </a:spcBef>
              <a:spcAft>
                <a:spcPct val="0"/>
              </a:spcAft>
              <a:defRPr sz="4000">
                <a:solidFill>
                  <a:schemeClr val="accent2"/>
                </a:solidFill>
                <a:latin typeface="Arial" charset="0"/>
              </a:defRPr>
            </a:lvl9pPr>
          </a:lstStyle>
          <a:p>
            <a:pPr eaLnBrk="1" hangingPunct="1"/>
            <a:fld id="{5E941E63-8966-4CC6-A114-F69AD59EE465}" type="slidenum">
              <a:rPr lang="en-US" sz="1200">
                <a:solidFill>
                  <a:schemeClr val="tx1"/>
                </a:solidFill>
              </a:rPr>
              <a:pPr eaLnBrk="1" hangingPunct="1"/>
              <a:t>10</a:t>
            </a:fld>
            <a:endParaRPr lang="en-US" sz="1200">
              <a:solidFill>
                <a:schemeClr val="tx1"/>
              </a:solidFill>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xfrm>
            <a:off x="935252" y="4415790"/>
            <a:ext cx="5139898" cy="4183380"/>
          </a:xfrm>
          <a:solidFill>
            <a:srgbClr val="FFFFFF"/>
          </a:solidFill>
          <a:ln>
            <a:solidFill>
              <a:srgbClr val="000000"/>
            </a:solidFill>
            <a:miter lim="800000"/>
            <a:headEnd/>
            <a:tailEnd/>
          </a:ln>
        </p:spPr>
        <p:txBody>
          <a:bodyPr/>
          <a:lstStyle/>
          <a:p>
            <a:r>
              <a:rPr lang="en-US" sz="1200" b="0" i="0" u="none" strike="noStrike" kern="1200" baseline="0" dirty="0" smtClean="0">
                <a:solidFill>
                  <a:schemeClr val="tx1"/>
                </a:solidFill>
                <a:latin typeface="Arial" charset="0"/>
                <a:ea typeface="+mn-ea"/>
                <a:cs typeface="+mn-cs"/>
              </a:rPr>
              <a:t>Child-Parent Psychotherapy takes a multi-theoretical approach to treating children exposed to trauma. </a:t>
            </a:r>
          </a:p>
          <a:p>
            <a:r>
              <a:rPr lang="en-US" sz="1200" b="0" i="0" u="none" strike="noStrike" kern="1200" baseline="0" dirty="0" smtClean="0">
                <a:solidFill>
                  <a:schemeClr val="tx1"/>
                </a:solidFill>
                <a:latin typeface="Arial" charset="0"/>
                <a:ea typeface="+mn-ea"/>
                <a:cs typeface="+mn-cs"/>
              </a:rPr>
              <a:t>This means that the therapy is grounded in psychoanalytic, attachment, and trauma theory.</a:t>
            </a:r>
          </a:p>
          <a:p>
            <a:r>
              <a:rPr lang="en-US" sz="1200" b="0" i="0" u="none" strike="noStrike" kern="1200" baseline="0" dirty="0" smtClean="0">
                <a:solidFill>
                  <a:schemeClr val="tx1"/>
                </a:solidFill>
                <a:latin typeface="Arial" charset="0"/>
                <a:ea typeface="+mn-ea"/>
                <a:cs typeface="+mn-cs"/>
              </a:rPr>
              <a:t>It also includes social learning and cognitive behavioral intervention strategies as vehicles for change.</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8688" eaLnBrk="0" hangingPunct="0">
              <a:defRPr sz="4000">
                <a:solidFill>
                  <a:schemeClr val="accent2"/>
                </a:solidFill>
                <a:latin typeface="Arial" charset="0"/>
              </a:defRPr>
            </a:lvl1pPr>
            <a:lvl2pPr marL="742950" indent="-285750" defTabSz="928688" eaLnBrk="0" hangingPunct="0">
              <a:defRPr sz="4000">
                <a:solidFill>
                  <a:schemeClr val="accent2"/>
                </a:solidFill>
                <a:latin typeface="Arial" charset="0"/>
              </a:defRPr>
            </a:lvl2pPr>
            <a:lvl3pPr marL="1143000" indent="-228600" defTabSz="928688" eaLnBrk="0" hangingPunct="0">
              <a:defRPr sz="4000">
                <a:solidFill>
                  <a:schemeClr val="accent2"/>
                </a:solidFill>
                <a:latin typeface="Arial" charset="0"/>
              </a:defRPr>
            </a:lvl3pPr>
            <a:lvl4pPr marL="1600200" indent="-228600" defTabSz="928688" eaLnBrk="0" hangingPunct="0">
              <a:defRPr sz="4000">
                <a:solidFill>
                  <a:schemeClr val="accent2"/>
                </a:solidFill>
                <a:latin typeface="Arial" charset="0"/>
              </a:defRPr>
            </a:lvl4pPr>
            <a:lvl5pPr marL="2057400" indent="-228600" defTabSz="928688" eaLnBrk="0" hangingPunct="0">
              <a:defRPr sz="4000">
                <a:solidFill>
                  <a:schemeClr val="accent2"/>
                </a:solidFill>
                <a:latin typeface="Arial" charset="0"/>
              </a:defRPr>
            </a:lvl5pPr>
            <a:lvl6pPr marL="2514600" indent="-228600" defTabSz="928688" eaLnBrk="0" fontAlgn="base" hangingPunct="0">
              <a:spcBef>
                <a:spcPct val="0"/>
              </a:spcBef>
              <a:spcAft>
                <a:spcPct val="0"/>
              </a:spcAft>
              <a:defRPr sz="4000">
                <a:solidFill>
                  <a:schemeClr val="accent2"/>
                </a:solidFill>
                <a:latin typeface="Arial" charset="0"/>
              </a:defRPr>
            </a:lvl6pPr>
            <a:lvl7pPr marL="2971800" indent="-228600" defTabSz="928688" eaLnBrk="0" fontAlgn="base" hangingPunct="0">
              <a:spcBef>
                <a:spcPct val="0"/>
              </a:spcBef>
              <a:spcAft>
                <a:spcPct val="0"/>
              </a:spcAft>
              <a:defRPr sz="4000">
                <a:solidFill>
                  <a:schemeClr val="accent2"/>
                </a:solidFill>
                <a:latin typeface="Arial" charset="0"/>
              </a:defRPr>
            </a:lvl7pPr>
            <a:lvl8pPr marL="3429000" indent="-228600" defTabSz="928688" eaLnBrk="0" fontAlgn="base" hangingPunct="0">
              <a:spcBef>
                <a:spcPct val="0"/>
              </a:spcBef>
              <a:spcAft>
                <a:spcPct val="0"/>
              </a:spcAft>
              <a:defRPr sz="4000">
                <a:solidFill>
                  <a:schemeClr val="accent2"/>
                </a:solidFill>
                <a:latin typeface="Arial" charset="0"/>
              </a:defRPr>
            </a:lvl8pPr>
            <a:lvl9pPr marL="3886200" indent="-228600" defTabSz="928688" eaLnBrk="0" fontAlgn="base" hangingPunct="0">
              <a:spcBef>
                <a:spcPct val="0"/>
              </a:spcBef>
              <a:spcAft>
                <a:spcPct val="0"/>
              </a:spcAft>
              <a:defRPr sz="4000">
                <a:solidFill>
                  <a:schemeClr val="accent2"/>
                </a:solidFill>
                <a:latin typeface="Arial" charset="0"/>
              </a:defRPr>
            </a:lvl9pPr>
          </a:lstStyle>
          <a:p>
            <a:pPr eaLnBrk="1" hangingPunct="1"/>
            <a:fld id="{BF445C8F-23CC-4F51-91F8-A3F3043C78D8}" type="slidenum">
              <a:rPr lang="en-US" sz="1200">
                <a:solidFill>
                  <a:schemeClr val="tx1"/>
                </a:solidFill>
              </a:rPr>
              <a:pPr eaLnBrk="1" hangingPunct="1"/>
              <a:t>11</a:t>
            </a:fld>
            <a:endParaRPr lang="en-US" sz="1200">
              <a:solidFill>
                <a:schemeClr val="tx1"/>
              </a:solidFill>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xfrm>
            <a:off x="935252" y="4415790"/>
            <a:ext cx="5139898" cy="4183380"/>
          </a:xfrm>
          <a:solidFill>
            <a:srgbClr val="FFFFFF"/>
          </a:solidFill>
          <a:ln>
            <a:solidFill>
              <a:srgbClr val="000000"/>
            </a:solidFill>
            <a:miter lim="800000"/>
            <a:headEnd/>
            <a:tailEnd/>
          </a:ln>
        </p:spPr>
        <p:txBody>
          <a:bodyPr/>
          <a:lstStyle/>
          <a:p>
            <a:pPr eaLnBrk="1" hangingPunct="1">
              <a:spcBef>
                <a:spcPts val="0"/>
              </a:spcBef>
            </a:pPr>
            <a:r>
              <a:rPr lang="en-US" dirty="0" smtClean="0"/>
              <a:t>Targets of the intervention include caregivers’ and children’s maladaptive representations of themselves and each other </a:t>
            </a:r>
          </a:p>
          <a:p>
            <a:pPr eaLnBrk="1" hangingPunct="1">
              <a:spcBef>
                <a:spcPts val="0"/>
              </a:spcBef>
            </a:pPr>
            <a:r>
              <a:rPr lang="en-US" dirty="0" smtClean="0"/>
              <a:t>And caregiver</a:t>
            </a:r>
            <a:r>
              <a:rPr lang="en-US" baseline="0" dirty="0" smtClean="0"/>
              <a:t>-child </a:t>
            </a:r>
            <a:r>
              <a:rPr lang="en-US" dirty="0" smtClean="0"/>
              <a:t>interactions and behaviors that interfere with the child’s mental health. </a:t>
            </a:r>
          </a:p>
          <a:p>
            <a:pPr eaLnBrk="1" hangingPunct="1">
              <a:spcBef>
                <a:spcPts val="0"/>
              </a:spcBef>
            </a:pPr>
            <a:r>
              <a:rPr lang="en-US" dirty="0" smtClean="0"/>
              <a:t>Affect regulation – supporting</a:t>
            </a:r>
            <a:r>
              <a:rPr lang="en-US" baseline="0" dirty="0" smtClean="0"/>
              <a:t> </a:t>
            </a:r>
            <a:r>
              <a:rPr lang="en-US" dirty="0" smtClean="0"/>
              <a:t>the child’s</a:t>
            </a:r>
            <a:r>
              <a:rPr lang="en-US" baseline="0" dirty="0" smtClean="0"/>
              <a:t> and the caregiver’s</a:t>
            </a:r>
            <a:r>
              <a:rPr lang="en-US" dirty="0" smtClean="0"/>
              <a:t> ability to recognize and express emotion</a:t>
            </a:r>
            <a:r>
              <a:rPr lang="en-US" baseline="0" dirty="0" smtClean="0"/>
              <a:t> </a:t>
            </a:r>
            <a:r>
              <a:rPr lang="en-US" dirty="0" smtClean="0"/>
              <a:t>in age-appropriate ways – is a critical</a:t>
            </a:r>
            <a:r>
              <a:rPr lang="en-US" baseline="0" dirty="0" smtClean="0"/>
              <a:t> part of this therapy.</a:t>
            </a:r>
          </a:p>
          <a:p>
            <a:pPr eaLnBrk="1" hangingPunct="1">
              <a:spcBef>
                <a:spcPts val="0"/>
              </a:spcBef>
            </a:pPr>
            <a:r>
              <a:rPr lang="en-US" baseline="0" dirty="0" smtClean="0"/>
              <a:t>Several modalities are used to get at these targets (Next Slide)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the context of joint child–mother sessions, the CPP therapist supports the dyad in using play, words, and other forms of interaction to express and respond to emotional needs</a:t>
            </a:r>
          </a:p>
          <a:p>
            <a:r>
              <a:rPr lang="en-US" sz="1200" b="0" i="0" u="none" strike="noStrike" kern="1200" baseline="0" dirty="0" smtClean="0">
                <a:solidFill>
                  <a:schemeClr val="tx1"/>
                </a:solidFill>
                <a:latin typeface="Arial" charset="0"/>
                <a:ea typeface="+mn-ea"/>
                <a:cs typeface="+mn-cs"/>
              </a:rPr>
              <a:t>Through these activities, the caregiver and child are helped to co-create a narrative of their lives that includes the traumatic event </a:t>
            </a:r>
          </a:p>
          <a:p>
            <a:r>
              <a:rPr lang="en-US" sz="1200" b="0" i="0" u="none" strike="noStrike" kern="1200" baseline="0" dirty="0" smtClean="0">
                <a:solidFill>
                  <a:schemeClr val="tx1"/>
                </a:solidFill>
                <a:latin typeface="Arial" charset="0"/>
                <a:ea typeface="+mn-ea"/>
                <a:cs typeface="+mn-cs"/>
              </a:rPr>
              <a:t>One important goal of the therapist is to help child and caregiver “speak the unspeakable” -  breaking the taboo of silence about the trauma opens up opportunities for the child and caregiver to learn adaptive ways of coping with the trauma and the trauma-related symptoms</a:t>
            </a:r>
          </a:p>
          <a:p>
            <a:r>
              <a:rPr lang="en-US" sz="1200" b="0" i="0" u="none" strike="noStrike" kern="1200" baseline="0" dirty="0" smtClean="0">
                <a:solidFill>
                  <a:schemeClr val="tx1"/>
                </a:solidFill>
                <a:latin typeface="Arial" charset="0"/>
                <a:ea typeface="+mn-ea"/>
                <a:cs typeface="+mn-cs"/>
              </a:rPr>
              <a:t>Speaking the unspeakable can also help restore trust in the attachment relationship because by talking about the trauma in age-appropriate ways can help children to feel that their fear is understandable by the caregiver and that the caregiver is doing everything that he or she can to keep the child safe. </a:t>
            </a:r>
            <a:endParaRPr lang="en-US" dirty="0"/>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12</a:t>
            </a:fld>
            <a:endParaRPr lang="en-US"/>
          </a:p>
        </p:txBody>
      </p:sp>
    </p:spTree>
    <p:extLst>
      <p:ext uri="{BB962C8B-B14F-4D97-AF65-F5344CB8AC3E}">
        <p14:creationId xmlns:p14="http://schemas.microsoft.com/office/powerpoint/2010/main" val="191023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Five randomized controlled</a:t>
            </a:r>
            <a:r>
              <a:rPr lang="en-US" sz="1200" baseline="0" dirty="0" smtClean="0">
                <a:solidFill>
                  <a:schemeClr val="bg1"/>
                </a:solidFill>
              </a:rPr>
              <a:t> trials have been conducted on CPP with a focus on a range of populations including</a:t>
            </a:r>
          </a:p>
          <a:p>
            <a:r>
              <a:rPr lang="en-US" sz="1200" dirty="0" smtClean="0">
                <a:solidFill>
                  <a:schemeClr val="bg1"/>
                </a:solidFill>
              </a:rPr>
              <a:t>Maltreated infants and toddler in the child protection system </a:t>
            </a:r>
          </a:p>
          <a:p>
            <a:r>
              <a:rPr lang="en-US" sz="1200" dirty="0" smtClean="0">
                <a:solidFill>
                  <a:schemeClr val="bg1"/>
                </a:solidFill>
              </a:rPr>
              <a:t>Anxiously attached toddlers of low-income, Latina mothers </a:t>
            </a:r>
          </a:p>
          <a:p>
            <a:r>
              <a:rPr lang="en-US" sz="1200" dirty="0" smtClean="0">
                <a:solidFill>
                  <a:schemeClr val="bg1"/>
                </a:solidFill>
              </a:rPr>
              <a:t>Toddlers of middle-class depressed mothers </a:t>
            </a:r>
          </a:p>
          <a:p>
            <a:r>
              <a:rPr lang="en-US" sz="1200" dirty="0" smtClean="0">
                <a:solidFill>
                  <a:schemeClr val="bg1"/>
                </a:solidFill>
              </a:rPr>
              <a:t>Preschoolers who witnessed domestic violence against the mother in addition to other violence-related traumatic stressors</a:t>
            </a:r>
          </a:p>
          <a:p>
            <a:r>
              <a:rPr lang="en-US" sz="1200" dirty="0" smtClean="0">
                <a:solidFill>
                  <a:schemeClr val="bg1"/>
                </a:solidFill>
              </a:rPr>
              <a:t>These studies have found that</a:t>
            </a:r>
            <a:r>
              <a:rPr lang="en-US" sz="1200" baseline="0" dirty="0" smtClean="0">
                <a:solidFill>
                  <a:schemeClr val="bg1"/>
                </a:solidFill>
              </a:rPr>
              <a:t> CPP significantly benefits participating caregivers and children in the short and longer-term</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13</a:t>
            </a:fld>
            <a:endParaRPr lang="en-US"/>
          </a:p>
        </p:txBody>
      </p:sp>
    </p:spTree>
    <p:extLst>
      <p:ext uri="{BB962C8B-B14F-4D97-AF65-F5344CB8AC3E}">
        <p14:creationId xmlns:p14="http://schemas.microsoft.com/office/powerpoint/2010/main" val="210917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mentioned earlier, CPP was developed by the founders of the Child Trauma Research Program. </a:t>
            </a:r>
          </a:p>
          <a:p>
            <a:r>
              <a:rPr lang="en-US" baseline="0" dirty="0" smtClean="0"/>
              <a:t>Staff and supervised trainees offer CPP at the program’s main office which is located </a:t>
            </a:r>
            <a:r>
              <a:rPr lang="en-US" dirty="0" smtClean="0"/>
              <a:t>at San Francisco General Hospital. </a:t>
            </a:r>
          </a:p>
          <a:p>
            <a:r>
              <a:rPr lang="en-US" dirty="0" smtClean="0"/>
              <a:t>Families do not need to be patients of</a:t>
            </a:r>
            <a:r>
              <a:rPr lang="en-US" baseline="0" dirty="0" smtClean="0"/>
              <a:t> or affiliated with the General in anyway to receive services and all services are free. </a:t>
            </a:r>
          </a:p>
          <a:p>
            <a:r>
              <a:rPr lang="en-US" baseline="0" dirty="0" smtClean="0"/>
              <a:t>We have also partnered with Tipping Point Foundation to offer child-parent psychotherapy in the community through community-based agencies. </a:t>
            </a:r>
          </a:p>
          <a:p>
            <a:r>
              <a:rPr lang="en-US" baseline="0" dirty="0" smtClean="0"/>
              <a:t>Families who are already being seen at various community-based agencies can gain access to a CPP clinician.</a:t>
            </a:r>
          </a:p>
          <a:p>
            <a:r>
              <a:rPr lang="en-US" baseline="0" dirty="0" smtClean="0"/>
              <a:t>However, the bulk of our services are offered through the hospital.</a:t>
            </a:r>
            <a:endParaRPr lang="en-US" dirty="0"/>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14</a:t>
            </a:fld>
            <a:endParaRPr lang="en-US"/>
          </a:p>
        </p:txBody>
      </p:sp>
    </p:spTree>
    <p:extLst>
      <p:ext uri="{BB962C8B-B14F-4D97-AF65-F5344CB8AC3E}">
        <p14:creationId xmlns:p14="http://schemas.microsoft.com/office/powerpoint/2010/main" val="3526661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smtClean="0"/>
              <a:t>CPP is offered to families of children under the age of 6</a:t>
            </a:r>
            <a:r>
              <a:rPr lang="en-US" baseline="0" dirty="0" smtClean="0"/>
              <a:t> who have experienced an interpersonal trauma (which can include anything from unexpected lengthy separation from a primary caregiver to child maltreatment to community violence)</a:t>
            </a:r>
          </a:p>
          <a:p>
            <a:pPr>
              <a:lnSpc>
                <a:spcPct val="100000"/>
              </a:lnSpc>
              <a:spcBef>
                <a:spcPts val="0"/>
              </a:spcBef>
            </a:pPr>
            <a:r>
              <a:rPr lang="en-US" dirty="0" smtClean="0"/>
              <a:t>Any agency,</a:t>
            </a:r>
            <a:r>
              <a:rPr lang="en-US" baseline="0" dirty="0" smtClean="0"/>
              <a:t> provider, or family can refer to us by contacting our intake coordinator. </a:t>
            </a:r>
          </a:p>
          <a:p>
            <a:pPr>
              <a:lnSpc>
                <a:spcPct val="100000"/>
              </a:lnSpc>
              <a:spcBef>
                <a:spcPts val="0"/>
              </a:spcBef>
            </a:pPr>
            <a:r>
              <a:rPr lang="en-US" baseline="0" dirty="0" smtClean="0"/>
              <a:t>The </a:t>
            </a:r>
            <a:r>
              <a:rPr lang="en-US" dirty="0" smtClean="0"/>
              <a:t>Intake coordinator conducts a screening interview with the family or referral</a:t>
            </a:r>
            <a:r>
              <a:rPr lang="en-US" baseline="0" dirty="0" smtClean="0"/>
              <a:t> source on the phone</a:t>
            </a:r>
          </a:p>
          <a:p>
            <a:pPr>
              <a:lnSpc>
                <a:spcPct val="100000"/>
              </a:lnSpc>
              <a:spcBef>
                <a:spcPts val="0"/>
              </a:spcBef>
            </a:pPr>
            <a:r>
              <a:rPr lang="en-US" baseline="0" dirty="0" smtClean="0"/>
              <a:t>The primary caregiver then visits our office on his or her own to learn more about the therapy and to sign up for services if they choose</a:t>
            </a:r>
          </a:p>
          <a:p>
            <a:pPr>
              <a:lnSpc>
                <a:spcPct val="100000"/>
              </a:lnSpc>
              <a:spcBef>
                <a:spcPts val="0"/>
              </a:spcBef>
            </a:pPr>
            <a:r>
              <a:rPr lang="en-US" baseline="0" dirty="0" smtClean="0"/>
              <a:t>Because we are funded to conduct research on the effectiveness of the therapy, caregivers consent to participating in research-based assessment activities that both inform their treatment and research on trauma and CPP.</a:t>
            </a:r>
          </a:p>
          <a:p>
            <a:pPr>
              <a:lnSpc>
                <a:spcPct val="100000"/>
              </a:lnSpc>
              <a:spcBef>
                <a:spcPts val="0"/>
              </a:spcBef>
            </a:pPr>
            <a:r>
              <a:rPr lang="en-US" baseline="0" dirty="0" smtClean="0"/>
              <a:t>Psychosocial assessment includes measures of caregiver mental health, child cognitive functioning, child behavior at home and at school, videotaped play interaction between caregiver and child</a:t>
            </a:r>
          </a:p>
          <a:p>
            <a:pPr>
              <a:lnSpc>
                <a:spcPct val="100000"/>
              </a:lnSpc>
              <a:spcBef>
                <a:spcPts val="0"/>
              </a:spcBef>
            </a:pPr>
            <a:r>
              <a:rPr lang="en-US" baseline="0" dirty="0" smtClean="0"/>
              <a:t>Dyadic therapy is weekly and usually an hour long</a:t>
            </a:r>
            <a:endParaRPr lang="en-US" dirty="0" smtClean="0"/>
          </a:p>
          <a:p>
            <a:pPr>
              <a:lnSpc>
                <a:spcPct val="100000"/>
              </a:lnSpc>
              <a:spcBef>
                <a:spcPts val="0"/>
              </a:spcBef>
            </a:pPr>
            <a:r>
              <a:rPr lang="en-US" dirty="0" smtClean="0"/>
              <a:t>Length of treatment varies depending on the complexity of the case. In published randomized control trials, the length of</a:t>
            </a:r>
            <a:r>
              <a:rPr lang="en-US" baseline="0" dirty="0" smtClean="0"/>
              <a:t> </a:t>
            </a:r>
            <a:r>
              <a:rPr lang="en-US" dirty="0" smtClean="0"/>
              <a:t>treatment was 1 year, with an average of 32.82</a:t>
            </a:r>
            <a:r>
              <a:rPr lang="en-US" baseline="0" dirty="0" smtClean="0"/>
              <a:t> </a:t>
            </a:r>
            <a:r>
              <a:rPr lang="en-US" dirty="0" smtClean="0"/>
              <a:t>sessions across all the RCTs.</a:t>
            </a:r>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15</a:t>
            </a:fld>
            <a:endParaRPr lang="en-US"/>
          </a:p>
        </p:txBody>
      </p:sp>
    </p:spTree>
    <p:extLst>
      <p:ext uri="{BB962C8B-B14F-4D97-AF65-F5344CB8AC3E}">
        <p14:creationId xmlns:p14="http://schemas.microsoft.com/office/powerpoint/2010/main" val="156691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16</a:t>
            </a:fld>
            <a:endParaRPr lang="en-US"/>
          </a:p>
        </p:txBody>
      </p:sp>
    </p:spTree>
    <p:extLst>
      <p:ext uri="{BB962C8B-B14F-4D97-AF65-F5344CB8AC3E}">
        <p14:creationId xmlns:p14="http://schemas.microsoft.com/office/powerpoint/2010/main" val="190830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17</a:t>
            </a:fld>
            <a:endParaRPr lang="en-US"/>
          </a:p>
        </p:txBody>
      </p:sp>
    </p:spTree>
    <p:extLst>
      <p:ext uri="{BB962C8B-B14F-4D97-AF65-F5344CB8AC3E}">
        <p14:creationId xmlns:p14="http://schemas.microsoft.com/office/powerpoint/2010/main" val="21184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18</a:t>
            </a:fld>
            <a:endParaRPr lang="en-US"/>
          </a:p>
        </p:txBody>
      </p:sp>
    </p:spTree>
    <p:extLst>
      <p:ext uri="{BB962C8B-B14F-4D97-AF65-F5344CB8AC3E}">
        <p14:creationId xmlns:p14="http://schemas.microsoft.com/office/powerpoint/2010/main" val="825818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19</a:t>
            </a:fld>
            <a:endParaRPr lang="en-US"/>
          </a:p>
        </p:txBody>
      </p:sp>
    </p:spTree>
    <p:extLst>
      <p:ext uri="{BB962C8B-B14F-4D97-AF65-F5344CB8AC3E}">
        <p14:creationId xmlns:p14="http://schemas.microsoft.com/office/powerpoint/2010/main" val="135080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kern="1200" dirty="0" smtClean="0">
                <a:solidFill>
                  <a:schemeClr val="tx1"/>
                </a:solidFill>
                <a:effectLst/>
                <a:latin typeface="Arial" charset="0"/>
                <a:ea typeface="+mn-ea"/>
                <a:cs typeface="+mn-cs"/>
              </a:rPr>
              <a:t>The UCSF Child Trauma Research Program (CTRP) is the lead program of the Early Trauma Treatment Network, which is a center of the federally-funded National Child Traumatic Stress Network. </a:t>
            </a:r>
          </a:p>
          <a:p>
            <a:r>
              <a:rPr lang="en-US" sz="1200" b="0" u="none" kern="1200" dirty="0" smtClean="0">
                <a:solidFill>
                  <a:schemeClr val="tx1"/>
                </a:solidFill>
                <a:effectLst/>
                <a:latin typeface="Arial" charset="0"/>
                <a:ea typeface="+mn-ea"/>
                <a:cs typeface="+mn-cs"/>
              </a:rPr>
              <a:t>CTRP provides free mental health services to families from diverse socio-economic and cultural backgrounds, with special commitment to low-income ethnic minority families.</a:t>
            </a:r>
            <a:r>
              <a:rPr lang="en-US" sz="1200" b="0" u="none" kern="1200" baseline="0" dirty="0" smtClean="0">
                <a:solidFill>
                  <a:schemeClr val="tx1"/>
                </a:solidFill>
                <a:effectLst/>
                <a:latin typeface="Arial" charset="0"/>
                <a:ea typeface="+mn-ea"/>
                <a:cs typeface="+mn-cs"/>
              </a:rPr>
              <a:t> </a:t>
            </a:r>
          </a:p>
          <a:p>
            <a:r>
              <a:rPr lang="en-US" sz="1200" b="0" u="none" kern="1200" baseline="0" dirty="0" smtClean="0">
                <a:solidFill>
                  <a:schemeClr val="tx1"/>
                </a:solidFill>
                <a:effectLst/>
                <a:latin typeface="Arial" charset="0"/>
                <a:ea typeface="+mn-ea"/>
                <a:cs typeface="+mn-cs"/>
              </a:rPr>
              <a:t>In addition we provide training in to pre-doctoral and post-doctoral psychology and social work interns as well as agency wide trainings to programs all over the world</a:t>
            </a:r>
          </a:p>
          <a:p>
            <a:endParaRPr lang="en-US" b="0" u="none" dirty="0"/>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2</a:t>
            </a:fld>
            <a:endParaRPr lang="en-US"/>
          </a:p>
        </p:txBody>
      </p:sp>
    </p:spTree>
    <p:extLst>
      <p:ext uri="{BB962C8B-B14F-4D97-AF65-F5344CB8AC3E}">
        <p14:creationId xmlns:p14="http://schemas.microsoft.com/office/powerpoint/2010/main" val="190830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u="none" kern="1200" dirty="0" smtClean="0">
                <a:solidFill>
                  <a:schemeClr val="tx1"/>
                </a:solidFill>
                <a:effectLst/>
                <a:latin typeface="Arial" charset="0"/>
                <a:ea typeface="+mn-ea"/>
                <a:cs typeface="+mn-cs"/>
              </a:rPr>
              <a:t>The primary</a:t>
            </a:r>
            <a:r>
              <a:rPr lang="en-US" sz="1200" b="0" u="none" kern="1200" baseline="0" dirty="0" smtClean="0">
                <a:solidFill>
                  <a:schemeClr val="tx1"/>
                </a:solidFill>
                <a:effectLst/>
                <a:latin typeface="Arial" charset="0"/>
                <a:ea typeface="+mn-ea"/>
                <a:cs typeface="+mn-cs"/>
              </a:rPr>
              <a:t> intervention model disseminated by CTRP is called </a:t>
            </a:r>
            <a:r>
              <a:rPr lang="en-US" sz="1200" b="0" u="none" kern="1200" dirty="0" smtClean="0">
                <a:solidFill>
                  <a:schemeClr val="tx1"/>
                </a:solidFill>
                <a:effectLst/>
                <a:latin typeface="Arial" charset="0"/>
                <a:ea typeface="+mn-ea"/>
                <a:cs typeface="+mn-cs"/>
              </a:rPr>
              <a:t>Child-Parent Psychotherapy (CPP).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u="none" kern="1200" dirty="0" smtClean="0">
                <a:solidFill>
                  <a:schemeClr val="tx1"/>
                </a:solidFill>
                <a:effectLst/>
                <a:latin typeface="Arial" charset="0"/>
                <a:ea typeface="+mn-ea"/>
                <a:cs typeface="+mn-cs"/>
              </a:rPr>
              <a:t>This model was </a:t>
            </a:r>
            <a:r>
              <a:rPr lang="en-US" sz="1200" b="0" u="none" kern="1200" baseline="0" dirty="0" smtClean="0">
                <a:solidFill>
                  <a:schemeClr val="tx1"/>
                </a:solidFill>
                <a:effectLst/>
                <a:latin typeface="Arial" charset="0"/>
                <a:ea typeface="+mn-ea"/>
                <a:cs typeface="+mn-cs"/>
              </a:rPr>
              <a:t>developed by Drs. Alicia Lieberman and Patricia Van Horn as a therapy for</a:t>
            </a:r>
            <a:r>
              <a:rPr lang="en-US" sz="1200" b="0" u="none" kern="1200" dirty="0" smtClean="0">
                <a:solidFill>
                  <a:schemeClr val="tx1"/>
                </a:solidFill>
                <a:effectLst/>
                <a:latin typeface="Arial" charset="0"/>
                <a:ea typeface="+mn-ea"/>
                <a:cs typeface="+mn-cs"/>
              </a:rPr>
              <a:t> caregivers and children up to 6 years of age who have experienced traumatic events.</a:t>
            </a:r>
            <a:r>
              <a:rPr lang="en-US" sz="1200" b="0" u="none" kern="1200" baseline="0" dirty="0" smtClean="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u="none" kern="1200" baseline="0" dirty="0" smtClean="0">
                <a:solidFill>
                  <a:schemeClr val="tx1"/>
                </a:solidFill>
                <a:effectLst/>
                <a:latin typeface="Arial" charset="0"/>
                <a:ea typeface="+mn-ea"/>
                <a:cs typeface="+mn-cs"/>
              </a:rPr>
              <a:t>Before telling you more about it, I’d like to spend a few minutes talking more generally about trauma in early childhood.</a:t>
            </a:r>
            <a:endParaRPr lang="en-US" sz="1200" b="0" u="none"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u="none" kern="1200" dirty="0" smtClean="0">
                <a:solidFill>
                  <a:schemeClr val="tx1"/>
                </a:solidFill>
                <a:effectLst/>
                <a:latin typeface="Arial" charset="0"/>
                <a:ea typeface="+mn-ea"/>
                <a:cs typeface="+mn-cs"/>
              </a:rPr>
              <a:t> </a:t>
            </a:r>
            <a:endParaRPr lang="en-US" b="0" u="none" dirty="0" smtClean="0"/>
          </a:p>
          <a:p>
            <a:endParaRPr lang="en-US" dirty="0"/>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3</a:t>
            </a:fld>
            <a:endParaRPr lang="en-US"/>
          </a:p>
        </p:txBody>
      </p:sp>
    </p:spTree>
    <p:extLst>
      <p:ext uri="{BB962C8B-B14F-4D97-AF65-F5344CB8AC3E}">
        <p14:creationId xmlns:p14="http://schemas.microsoft.com/office/powerpoint/2010/main" val="221261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066" indent="-291179" eaLnBrk="0" hangingPunct="0">
              <a:defRPr sz="2400">
                <a:solidFill>
                  <a:schemeClr val="tx1"/>
                </a:solidFill>
                <a:latin typeface="Times New Roman" pitchFamily="18" charset="0"/>
                <a:cs typeface="Times New Roman" pitchFamily="18" charset="0"/>
              </a:defRPr>
            </a:lvl2pPr>
            <a:lvl3pPr marL="1164717" indent="-232943" eaLnBrk="0" hangingPunct="0">
              <a:defRPr sz="2400">
                <a:solidFill>
                  <a:schemeClr val="tx1"/>
                </a:solidFill>
                <a:latin typeface="Times New Roman" pitchFamily="18" charset="0"/>
                <a:cs typeface="Times New Roman" pitchFamily="18" charset="0"/>
              </a:defRPr>
            </a:lvl3pPr>
            <a:lvl4pPr marL="1630604" indent="-232943" eaLnBrk="0" hangingPunct="0">
              <a:defRPr sz="2400">
                <a:solidFill>
                  <a:schemeClr val="tx1"/>
                </a:solidFill>
                <a:latin typeface="Times New Roman" pitchFamily="18" charset="0"/>
                <a:cs typeface="Times New Roman" pitchFamily="18" charset="0"/>
              </a:defRPr>
            </a:lvl4pPr>
            <a:lvl5pPr marL="2096491" indent="-232943" eaLnBrk="0" hangingPunct="0">
              <a:defRPr sz="2400">
                <a:solidFill>
                  <a:schemeClr val="tx1"/>
                </a:solidFill>
                <a:latin typeface="Times New Roman" pitchFamily="18" charset="0"/>
                <a:cs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910957D-F5F1-4A9D-ACEC-5F5A4E9ECD54}" type="slidenum">
              <a:rPr lang="en-US" sz="1200"/>
              <a:pPr eaLnBrk="1" hangingPunct="1"/>
              <a:t>4</a:t>
            </a:fld>
            <a:endParaRPr lang="en-US" sz="12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lIns="91714" tIns="45857" rIns="91714" bIns="45857"/>
          <a:lstStyle/>
          <a:p>
            <a:pPr eaLnBrk="1" hangingPunct="1"/>
            <a:r>
              <a:rPr lang="en-US" dirty="0" smtClean="0"/>
              <a:t>What is trauma? It is one end of a continuum of stress.</a:t>
            </a:r>
          </a:p>
          <a:p>
            <a:pPr eaLnBrk="1" hangingPunct="1"/>
            <a:r>
              <a:rPr lang="en-US" dirty="0" smtClean="0"/>
              <a:t>Normative stress – expected stressors such as starting preschool, changing day cares, daily hassles</a:t>
            </a:r>
          </a:p>
          <a:p>
            <a:pPr eaLnBrk="1" hangingPunct="1"/>
            <a:r>
              <a:rPr lang="en-US" dirty="0" smtClean="0"/>
              <a:t>Emotionally costly stress – events</a:t>
            </a:r>
            <a:r>
              <a:rPr lang="en-US" baseline="0" dirty="0" smtClean="0"/>
              <a:t> that are less normative, such as bullying or mild parent conflict</a:t>
            </a:r>
          </a:p>
          <a:p>
            <a:pPr eaLnBrk="1" hangingPunct="1"/>
            <a:r>
              <a:rPr lang="en-US" baseline="0" dirty="0" smtClean="0"/>
              <a:t>Traumatic stress – threats to psychological and physical integrity: unpredictable, uncontrollable, potentially life-altering</a:t>
            </a:r>
          </a:p>
          <a:p>
            <a:pPr eaLnBrk="1" hangingPunct="1"/>
            <a:r>
              <a:rPr lang="en-US" baseline="0" dirty="0" smtClean="0"/>
              <a:t>How common is traumatic stress?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Traumatic</a:t>
            </a:r>
            <a:r>
              <a:rPr lang="en-US" baseline="0" dirty="0" smtClean="0"/>
              <a:t> experiences in early childhood are common and impactful. </a:t>
            </a:r>
          </a:p>
          <a:p>
            <a:r>
              <a:rPr lang="en-US" baseline="0" dirty="0" smtClean="0"/>
              <a:t>Events that impact adults, are even more disturbing to young children who lack the cognitive capacity to heal themselves or ask for help</a:t>
            </a:r>
          </a:p>
          <a:p>
            <a:r>
              <a:rPr lang="en-US" baseline="0" dirty="0" smtClean="0"/>
              <a:t>There are also events that many people may not realize can be extremely scary for children – a mild car accident, danger to the caregiver: how the event impacts the child depends a lot on who that child is, their age, their internal and external resources. </a:t>
            </a:r>
            <a:endParaRPr lang="en-US" baseline="0" dirty="0"/>
          </a:p>
          <a:p>
            <a:r>
              <a:rPr lang="en-US" baseline="0" dirty="0" smtClean="0"/>
              <a:t>Next slide for symptoms.</a:t>
            </a:r>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5</a:t>
            </a:fld>
            <a:endParaRPr lang="en-US"/>
          </a:p>
        </p:txBody>
      </p:sp>
    </p:spTree>
    <p:extLst>
      <p:ext uri="{BB962C8B-B14F-4D97-AF65-F5344CB8AC3E}">
        <p14:creationId xmlns:p14="http://schemas.microsoft.com/office/powerpoint/2010/main" val="197630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range in severity from</a:t>
            </a:r>
            <a:r>
              <a:rPr lang="en-US" baseline="0" dirty="0" smtClean="0"/>
              <a:t> PTSD to heightened physical aggression. </a:t>
            </a:r>
          </a:p>
          <a:p>
            <a:r>
              <a:rPr lang="en-US" baseline="0" dirty="0" smtClean="0"/>
              <a:t>Some symptoms are more obvious: children might relive the traumatic experience, talk about the experience incessantly or play about the experience often. </a:t>
            </a:r>
          </a:p>
          <a:p>
            <a:r>
              <a:rPr lang="en-US" baseline="0" dirty="0" smtClean="0"/>
              <a:t>Some symptoms are less obvious and seem to be more extreme versions of somewhat normal behaviors in childhood – temper tantrums that go on too long, skills a toddler had that now seem to be gone, sleep disturbances and nightmares. </a:t>
            </a:r>
            <a:endParaRPr lang="en-US" dirty="0"/>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6</a:t>
            </a:fld>
            <a:endParaRPr lang="en-US"/>
          </a:p>
        </p:txBody>
      </p:sp>
    </p:spTree>
    <p:extLst>
      <p:ext uri="{BB962C8B-B14F-4D97-AF65-F5344CB8AC3E}">
        <p14:creationId xmlns:p14="http://schemas.microsoft.com/office/powerpoint/2010/main" val="418376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For children exposed to trauma, “normal” stress is also transformed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a result of the trauma or trauma-related symptoms, children may experience normal stressors as being less tolerable than usual.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Subtle changes in routine, a caregiver leaving the room to do laundry, and other daily events can result in emotional meltdowns or withdrawal or acting out</a:t>
            </a:r>
          </a:p>
          <a:p>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066" indent="-291179" eaLnBrk="0" hangingPunct="0">
              <a:defRPr sz="2400">
                <a:solidFill>
                  <a:schemeClr val="tx1"/>
                </a:solidFill>
                <a:latin typeface="Times New Roman" pitchFamily="18" charset="0"/>
                <a:cs typeface="Times New Roman" pitchFamily="18" charset="0"/>
              </a:defRPr>
            </a:lvl2pPr>
            <a:lvl3pPr marL="1164717" indent="-232943" eaLnBrk="0" hangingPunct="0">
              <a:defRPr sz="2400">
                <a:solidFill>
                  <a:schemeClr val="tx1"/>
                </a:solidFill>
                <a:latin typeface="Times New Roman" pitchFamily="18" charset="0"/>
                <a:cs typeface="Times New Roman" pitchFamily="18" charset="0"/>
              </a:defRPr>
            </a:lvl3pPr>
            <a:lvl4pPr marL="1630604" indent="-232943" eaLnBrk="0" hangingPunct="0">
              <a:defRPr sz="2400">
                <a:solidFill>
                  <a:schemeClr val="tx1"/>
                </a:solidFill>
                <a:latin typeface="Times New Roman" pitchFamily="18" charset="0"/>
                <a:cs typeface="Times New Roman" pitchFamily="18" charset="0"/>
              </a:defRPr>
            </a:lvl4pPr>
            <a:lvl5pPr marL="2096491" indent="-232943" eaLnBrk="0" hangingPunct="0">
              <a:defRPr sz="2400">
                <a:solidFill>
                  <a:schemeClr val="tx1"/>
                </a:solidFill>
                <a:latin typeface="Times New Roman" pitchFamily="18" charset="0"/>
                <a:cs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FFD396C-F66A-4289-B6DA-50A879772E46}"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older children, young children are intimately</a:t>
            </a:r>
            <a:r>
              <a:rPr lang="en-US" baseline="0" dirty="0" smtClean="0"/>
              <a:t> linked with their caregiver – it is through the caregiver that children perceive and respond to the world.</a:t>
            </a:r>
          </a:p>
          <a:p>
            <a:r>
              <a:rPr lang="en-US" baseline="0" dirty="0" smtClean="0"/>
              <a:t>And so, t</a:t>
            </a:r>
            <a:r>
              <a:rPr lang="en-US" dirty="0" smtClean="0"/>
              <a:t>he</a:t>
            </a:r>
            <a:r>
              <a:rPr lang="en-US" baseline="0" dirty="0" smtClean="0"/>
              <a:t> primary caregiver is the most important resource for a child who has experienced a traumatic event. </a:t>
            </a:r>
          </a:p>
          <a:p>
            <a:r>
              <a:rPr lang="en-US" baseline="0" dirty="0" smtClean="0"/>
              <a:t>The caregiver and the relationship the child has with that caregiver influence a child’s response to a potentially traumatic experience and their ability to recover from trauma</a:t>
            </a:r>
          </a:p>
          <a:p>
            <a:r>
              <a:rPr lang="en-US" baseline="0" dirty="0" smtClean="0"/>
              <a:t>Given this, Drs. Alicia Lieberman and Patricia Van Horn developed an intervention that targets that resource.</a:t>
            </a:r>
            <a:endParaRPr lang="en-US" dirty="0"/>
          </a:p>
        </p:txBody>
      </p:sp>
      <p:sp>
        <p:nvSpPr>
          <p:cNvPr id="4" name="Slide Number Placeholder 3"/>
          <p:cNvSpPr>
            <a:spLocks noGrp="1"/>
          </p:cNvSpPr>
          <p:nvPr>
            <p:ph type="sldNum" sz="quarter" idx="10"/>
          </p:nvPr>
        </p:nvSpPr>
        <p:spPr/>
        <p:txBody>
          <a:bodyPr/>
          <a:lstStyle/>
          <a:p>
            <a:pPr>
              <a:defRPr/>
            </a:pPr>
            <a:fld id="{AE09CFC2-71F3-4B42-A45D-50E0605EEB4F}" type="slidenum">
              <a:rPr lang="en-US" smtClean="0"/>
              <a:pPr>
                <a:defRPr/>
              </a:pPr>
              <a:t>8</a:t>
            </a:fld>
            <a:endParaRPr lang="en-US"/>
          </a:p>
        </p:txBody>
      </p:sp>
    </p:spTree>
    <p:extLst>
      <p:ext uri="{BB962C8B-B14F-4D97-AF65-F5344CB8AC3E}">
        <p14:creationId xmlns:p14="http://schemas.microsoft.com/office/powerpoint/2010/main" val="377075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CPP is a relationship-based intervention that recognizes the attachment system as the major organizer of young children’s response to toxic stress and trauma. </a:t>
            </a:r>
          </a:p>
          <a:p>
            <a:r>
              <a:rPr lang="en-US" sz="1200" b="0" i="0" u="none" strike="noStrike" kern="1200" baseline="0" dirty="0" smtClean="0">
                <a:solidFill>
                  <a:schemeClr val="tx1"/>
                </a:solidFill>
                <a:latin typeface="Arial" charset="0"/>
                <a:ea typeface="+mn-ea"/>
                <a:cs typeface="+mn-cs"/>
              </a:rPr>
              <a:t>CPP is based on the premise that children rely on parents for support in learning emotion regulation and if children don’t feel safe or comforted by their caregiver, regulation of emotions will be extremely difficult for them following trauma. </a:t>
            </a:r>
          </a:p>
        </p:txBody>
      </p:sp>
      <p:sp>
        <p:nvSpPr>
          <p:cNvPr id="4" name="Slide Number Placeholder 3"/>
          <p:cNvSpPr>
            <a:spLocks noGrp="1"/>
          </p:cNvSpPr>
          <p:nvPr>
            <p:ph type="sldNum" sz="quarter" idx="10"/>
          </p:nvPr>
        </p:nvSpPr>
        <p:spPr/>
        <p:txBody>
          <a:bodyPr/>
          <a:lstStyle/>
          <a:p>
            <a:fld id="{6844CB6D-D8AE-45AA-8590-F9F5F49044A0}" type="slidenum">
              <a:rPr lang="en-US" smtClean="0"/>
              <a:t>9</a:t>
            </a:fld>
            <a:endParaRPr lang="en-US"/>
          </a:p>
        </p:txBody>
      </p:sp>
    </p:spTree>
    <p:extLst>
      <p:ext uri="{BB962C8B-B14F-4D97-AF65-F5344CB8AC3E}">
        <p14:creationId xmlns:p14="http://schemas.microsoft.com/office/powerpoint/2010/main" val="207481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u="none">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u="none">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u="none">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u="none"/>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u="none">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u="none"/>
              </a:p>
            </p:txBody>
          </p:sp>
        </p:grpSp>
      </p:grpSp>
      <p:sp>
        <p:nvSpPr>
          <p:cNvPr id="1127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127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4689D75F-B65D-4F15-9729-94EC6AB60E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4953985-7FC4-4B2D-B63E-FBE10782C2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5ECD736-8BB6-4F41-B710-99236000BD2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B64C13B4-3C09-471B-B65A-971454471C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63E34B8-AC97-42DA-8582-90D6B5583F1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A830C64-25CE-4E62-8ED3-78822406A1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5FBE2EB-7DE7-4354-A443-B451941CBD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65CCAEA-F850-436F-BC29-0E24E3F464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A593E8-6101-45F0-9095-9DFBDC625C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55D4919-7AC7-4115-9E9A-1B34A73483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0B450CF-6CBD-4DCD-8A91-F6177C70F0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99B780E-C9AE-4771-9442-FB87336625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4F4F90B-13E0-4E7D-8A28-64C1719BED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99CAFC4-F02A-4DD4-87E8-DB57D4898F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8686800" cy="4876800"/>
            <a:chOff x="0" y="0"/>
            <a:chExt cx="5472" cy="3072"/>
          </a:xfrm>
        </p:grpSpPr>
        <p:sp>
          <p:nvSpPr>
            <p:cNvPr id="1024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u="none">
                <a:latin typeface="Times New Roman" pitchFamily="18" charset="0"/>
              </a:endParaRPr>
            </a:p>
          </p:txBody>
        </p:sp>
        <p:grpSp>
          <p:nvGrpSpPr>
            <p:cNvPr id="6154" name="Group 4"/>
            <p:cNvGrpSpPr>
              <a:grpSpLocks/>
            </p:cNvGrpSpPr>
            <p:nvPr/>
          </p:nvGrpSpPr>
          <p:grpSpPr bwMode="auto">
            <a:xfrm>
              <a:off x="240" y="893"/>
              <a:ext cx="5232" cy="115"/>
              <a:chOff x="240" y="893"/>
              <a:chExt cx="5232" cy="115"/>
            </a:xfrm>
          </p:grpSpPr>
          <p:sp>
            <p:nvSpPr>
              <p:cNvPr id="1024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u="none">
                  <a:latin typeface="Times New Roman" pitchFamily="18" charset="0"/>
                </a:endParaRPr>
              </a:p>
            </p:txBody>
          </p:sp>
          <p:sp>
            <p:nvSpPr>
              <p:cNvPr id="1024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u="none"/>
              </a:p>
            </p:txBody>
          </p:sp>
        </p:grpSp>
      </p:grpSp>
      <p:sp>
        <p:nvSpPr>
          <p:cNvPr id="614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u="none">
                <a:latin typeface="Arial" charset="0"/>
              </a:defRPr>
            </a:lvl1pPr>
          </a:lstStyle>
          <a:p>
            <a:pPr>
              <a:defRPr/>
            </a:pPr>
            <a:endParaRPr lang="en-US"/>
          </a:p>
        </p:txBody>
      </p:sp>
      <p:sp>
        <p:nvSpPr>
          <p:cNvPr id="1025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u="none">
                <a:latin typeface="Arial" charset="0"/>
              </a:defRPr>
            </a:lvl1pPr>
          </a:lstStyle>
          <a:p>
            <a:pPr>
              <a:defRPr/>
            </a:pPr>
            <a:endParaRPr lang="en-US"/>
          </a:p>
        </p:txBody>
      </p:sp>
      <p:sp>
        <p:nvSpPr>
          <p:cNvPr id="1025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u="none">
                <a:latin typeface="Arial" charset="0"/>
              </a:defRPr>
            </a:lvl1pPr>
          </a:lstStyle>
          <a:p>
            <a:pPr>
              <a:defRPr/>
            </a:pPr>
            <a:fld id="{ACED2AC5-A36F-4500-BCBF-95676CEDD604}" type="slidenum">
              <a:rPr lang="en-US"/>
              <a:pPr>
                <a:defRPr/>
              </a:pPr>
              <a:t>‹#›</a:t>
            </a:fld>
            <a:endParaRPr lang="en-US"/>
          </a:p>
        </p:txBody>
      </p:sp>
      <p:sp>
        <p:nvSpPr>
          <p:cNvPr id="1025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u="none"/>
          </a:p>
        </p:txBody>
      </p:sp>
    </p:spTree>
  </p:cSld>
  <p:clrMap bg1="dk2" tx1="lt1" bg2="dk1" tx2="lt2" accent1="accent1" accent2="accent2" accent3="accent3" accent4="accent4" accent5="accent5" accent6="accent6" hlink="hlink" folHlink="folHlink"/>
  <p:sldLayoutIdLst>
    <p:sldLayoutId id="2147483938"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itchFamily="34" charset="0"/>
        </a:defRPr>
      </a:lvl2pPr>
      <a:lvl3pPr algn="l" rtl="0" eaLnBrk="0" fontAlgn="base" hangingPunct="0">
        <a:spcBef>
          <a:spcPct val="0"/>
        </a:spcBef>
        <a:spcAft>
          <a:spcPct val="0"/>
        </a:spcAft>
        <a:defRPr sz="4200">
          <a:solidFill>
            <a:schemeClr val="tx2"/>
          </a:solidFill>
          <a:latin typeface="Calibri" pitchFamily="34" charset="0"/>
        </a:defRPr>
      </a:lvl3pPr>
      <a:lvl4pPr algn="l" rtl="0" eaLnBrk="0" fontAlgn="base" hangingPunct="0">
        <a:spcBef>
          <a:spcPct val="0"/>
        </a:spcBef>
        <a:spcAft>
          <a:spcPct val="0"/>
        </a:spcAft>
        <a:defRPr sz="4200">
          <a:solidFill>
            <a:schemeClr val="tx2"/>
          </a:solidFill>
          <a:latin typeface="Calibri" pitchFamily="34" charset="0"/>
        </a:defRPr>
      </a:lvl4pPr>
      <a:lvl5pPr algn="l" rtl="0" eaLnBrk="0" fontAlgn="base" hangingPunct="0">
        <a:spcBef>
          <a:spcPct val="0"/>
        </a:spcBef>
        <a:spcAft>
          <a:spcPct val="0"/>
        </a:spcAft>
        <a:defRPr sz="4200">
          <a:solidFill>
            <a:schemeClr val="tx2"/>
          </a:solidFill>
          <a:latin typeface="Calibri" pitchFamily="34"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tsn.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zerotothree.org/maltreatment/trauma/trauma.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lgn="r"/>
            <a:r>
              <a:rPr lang="en-US" dirty="0" smtClean="0"/>
              <a:t>Melissa Hagan, PhD, MPH</a:t>
            </a:r>
          </a:p>
          <a:p>
            <a:pPr algn="r"/>
            <a:r>
              <a:rPr lang="en-US" dirty="0" smtClean="0"/>
              <a:t>UCSF Department of Psychiatry</a:t>
            </a:r>
          </a:p>
          <a:p>
            <a:pPr algn="r"/>
            <a:r>
              <a:rPr lang="en-US" dirty="0" smtClean="0"/>
              <a:t>San Francisco General Hospital</a:t>
            </a:r>
          </a:p>
        </p:txBody>
      </p:sp>
      <p:pic>
        <p:nvPicPr>
          <p:cNvPr id="6" name="Picture 5" descr="mominf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110" y="2839720"/>
            <a:ext cx="3767137" cy="27228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110" y="1752600"/>
            <a:ext cx="693565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4362271"/>
            <a:ext cx="4714464" cy="1200329"/>
          </a:xfrm>
          <a:prstGeom prst="rect">
            <a:avLst/>
          </a:prstGeom>
          <a:noFill/>
        </p:spPr>
        <p:txBody>
          <a:bodyPr wrap="square" rtlCol="0">
            <a:spAutoFit/>
          </a:bodyPr>
          <a:lstStyle/>
          <a:p>
            <a:pPr algn="r"/>
            <a:r>
              <a:rPr lang="en-US" sz="2400" b="1" u="none" dirty="0" smtClean="0">
                <a:solidFill>
                  <a:schemeClr val="bg1"/>
                </a:solidFill>
                <a:latin typeface="+mj-lt"/>
              </a:rPr>
              <a:t>Melissa Hagan, MPH, PhD</a:t>
            </a:r>
          </a:p>
          <a:p>
            <a:pPr algn="r"/>
            <a:r>
              <a:rPr lang="en-US" sz="2400" b="1" u="none" dirty="0" smtClean="0">
                <a:solidFill>
                  <a:schemeClr val="bg1"/>
                </a:solidFill>
                <a:latin typeface="+mj-lt"/>
              </a:rPr>
              <a:t>UCSF Dept. of Psychiatry</a:t>
            </a:r>
          </a:p>
          <a:p>
            <a:pPr algn="r"/>
            <a:r>
              <a:rPr lang="en-US" sz="2400" b="1" u="none" dirty="0" smtClean="0">
                <a:solidFill>
                  <a:schemeClr val="bg1"/>
                </a:solidFill>
                <a:latin typeface="+mj-lt"/>
              </a:rPr>
              <a:t>San Francisco General Hospital</a:t>
            </a:r>
            <a:endParaRPr lang="en-US" sz="2400" b="1" u="none" dirty="0">
              <a:solidFill>
                <a:schemeClr val="bg1"/>
              </a:solidFill>
              <a:latin typeface="+mj-lt"/>
            </a:endParaRPr>
          </a:p>
        </p:txBody>
      </p:sp>
    </p:spTree>
    <p:extLst>
      <p:ext uri="{BB962C8B-B14F-4D97-AF65-F5344CB8AC3E}">
        <p14:creationId xmlns:p14="http://schemas.microsoft.com/office/powerpoint/2010/main" val="415210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5560"/>
            <a:ext cx="6553200" cy="1447800"/>
          </a:xfrm>
        </p:spPr>
        <p:txBody>
          <a:bodyPr/>
          <a:lstStyle/>
          <a:p>
            <a:pPr eaLnBrk="1" hangingPunct="1"/>
            <a:r>
              <a:rPr lang="en-US" sz="4000" b="1" dirty="0" smtClean="0">
                <a:solidFill>
                  <a:schemeClr val="accent2"/>
                </a:solidFill>
              </a:rPr>
              <a:t>Multi-Theoretical Approach to Treatment</a:t>
            </a:r>
          </a:p>
        </p:txBody>
      </p:sp>
      <p:sp>
        <p:nvSpPr>
          <p:cNvPr id="10243" name="Rectangle 3"/>
          <p:cNvSpPr>
            <a:spLocks noGrp="1" noChangeArrowheads="1"/>
          </p:cNvSpPr>
          <p:nvPr>
            <p:ph type="body" idx="1"/>
          </p:nvPr>
        </p:nvSpPr>
        <p:spPr>
          <a:xfrm>
            <a:off x="990600" y="1524000"/>
            <a:ext cx="7239000" cy="5181600"/>
          </a:xfrm>
        </p:spPr>
        <p:txBody>
          <a:bodyPr/>
          <a:lstStyle/>
          <a:p>
            <a:pPr eaLnBrk="1" hangingPunct="1">
              <a:lnSpc>
                <a:spcPct val="150000"/>
              </a:lnSpc>
            </a:pPr>
            <a:r>
              <a:rPr lang="en-US" dirty="0" smtClean="0">
                <a:solidFill>
                  <a:srgbClr val="000000"/>
                </a:solidFill>
              </a:rPr>
              <a:t>Developmentally Informed</a:t>
            </a:r>
          </a:p>
          <a:p>
            <a:pPr eaLnBrk="1" hangingPunct="1">
              <a:lnSpc>
                <a:spcPct val="150000"/>
              </a:lnSpc>
            </a:pPr>
            <a:r>
              <a:rPr lang="en-US" dirty="0" smtClean="0">
                <a:solidFill>
                  <a:srgbClr val="000000"/>
                </a:solidFill>
              </a:rPr>
              <a:t>Attachment focus</a:t>
            </a:r>
          </a:p>
          <a:p>
            <a:pPr eaLnBrk="1" hangingPunct="1">
              <a:lnSpc>
                <a:spcPct val="150000"/>
              </a:lnSpc>
            </a:pPr>
            <a:r>
              <a:rPr lang="en-US" dirty="0" smtClean="0">
                <a:solidFill>
                  <a:srgbClr val="000000"/>
                </a:solidFill>
              </a:rPr>
              <a:t>Trauma-based </a:t>
            </a:r>
          </a:p>
          <a:p>
            <a:pPr eaLnBrk="1" hangingPunct="1">
              <a:lnSpc>
                <a:spcPct val="150000"/>
              </a:lnSpc>
            </a:pPr>
            <a:r>
              <a:rPr lang="en-US" dirty="0" smtClean="0">
                <a:solidFill>
                  <a:srgbClr val="000000"/>
                </a:solidFill>
              </a:rPr>
              <a:t>Psychoanalytic theory</a:t>
            </a:r>
          </a:p>
          <a:p>
            <a:pPr eaLnBrk="1" hangingPunct="1">
              <a:lnSpc>
                <a:spcPct val="150000"/>
              </a:lnSpc>
            </a:pPr>
            <a:r>
              <a:rPr lang="en-US" dirty="0" smtClean="0">
                <a:solidFill>
                  <a:srgbClr val="000000"/>
                </a:solidFill>
              </a:rPr>
              <a:t>Social Learning processes</a:t>
            </a:r>
          </a:p>
          <a:p>
            <a:pPr eaLnBrk="1" hangingPunct="1">
              <a:lnSpc>
                <a:spcPct val="150000"/>
              </a:lnSpc>
            </a:pPr>
            <a:r>
              <a:rPr lang="en-US" dirty="0" smtClean="0">
                <a:solidFill>
                  <a:srgbClr val="000000"/>
                </a:solidFill>
              </a:rPr>
              <a:t>Cognitive–Behavioral strategies</a:t>
            </a:r>
          </a:p>
          <a:p>
            <a:pPr eaLnBrk="1" hangingPunct="1">
              <a:lnSpc>
                <a:spcPct val="150000"/>
              </a:lnSpc>
            </a:pPr>
            <a:r>
              <a:rPr lang="en-US" dirty="0" smtClean="0">
                <a:solidFill>
                  <a:srgbClr val="000000"/>
                </a:solidFill>
              </a:rPr>
              <a:t>Culturally attuned</a:t>
            </a:r>
            <a:endParaRPr lang="en-US" sz="1800" dirty="0" smtClean="0">
              <a:solidFill>
                <a:srgbClr val="000000"/>
              </a:solidFill>
            </a:endParaRPr>
          </a:p>
        </p:txBody>
      </p:sp>
    </p:spTree>
    <p:extLst>
      <p:ext uri="{BB962C8B-B14F-4D97-AF65-F5344CB8AC3E}">
        <p14:creationId xmlns:p14="http://schemas.microsoft.com/office/powerpoint/2010/main" val="3675852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b="1" dirty="0" smtClean="0">
                <a:solidFill>
                  <a:schemeClr val="accent2"/>
                </a:solidFill>
              </a:rPr>
              <a:t>Targets of Intervention (examples)</a:t>
            </a:r>
          </a:p>
        </p:txBody>
      </p:sp>
      <p:sp>
        <p:nvSpPr>
          <p:cNvPr id="14339" name="Rectangle 3"/>
          <p:cNvSpPr>
            <a:spLocks noGrp="1" noChangeArrowheads="1"/>
          </p:cNvSpPr>
          <p:nvPr>
            <p:ph type="body" idx="1"/>
          </p:nvPr>
        </p:nvSpPr>
        <p:spPr>
          <a:xfrm>
            <a:off x="1143000" y="1676400"/>
            <a:ext cx="7239000" cy="4876800"/>
          </a:xfrm>
        </p:spPr>
        <p:txBody>
          <a:bodyPr/>
          <a:lstStyle/>
          <a:p>
            <a:pPr eaLnBrk="1" hangingPunct="1"/>
            <a:r>
              <a:rPr lang="en-US" dirty="0" smtClean="0">
                <a:solidFill>
                  <a:srgbClr val="000000"/>
                </a:solidFill>
              </a:rPr>
              <a:t>Caregivers</a:t>
            </a:r>
            <a:r>
              <a:rPr lang="en-US" dirty="0">
                <a:solidFill>
                  <a:srgbClr val="000000"/>
                </a:solidFill>
              </a:rPr>
              <a:t>’ and children’s maladaptive </a:t>
            </a:r>
            <a:r>
              <a:rPr lang="en-US" dirty="0" smtClean="0">
                <a:solidFill>
                  <a:srgbClr val="000000"/>
                </a:solidFill>
              </a:rPr>
              <a:t>representations </a:t>
            </a:r>
            <a:r>
              <a:rPr lang="en-US" dirty="0">
                <a:solidFill>
                  <a:srgbClr val="000000"/>
                </a:solidFill>
              </a:rPr>
              <a:t>of themselves and each </a:t>
            </a:r>
            <a:r>
              <a:rPr lang="en-US" dirty="0" smtClean="0">
                <a:solidFill>
                  <a:srgbClr val="000000"/>
                </a:solidFill>
              </a:rPr>
              <a:t>other</a:t>
            </a:r>
          </a:p>
          <a:p>
            <a:pPr eaLnBrk="1" hangingPunct="1"/>
            <a:r>
              <a:rPr lang="en-US" dirty="0" smtClean="0">
                <a:solidFill>
                  <a:srgbClr val="000000"/>
                </a:solidFill>
              </a:rPr>
              <a:t>Caregiver-child </a:t>
            </a:r>
            <a:r>
              <a:rPr lang="en-US" dirty="0">
                <a:solidFill>
                  <a:srgbClr val="000000"/>
                </a:solidFill>
              </a:rPr>
              <a:t>interactions </a:t>
            </a:r>
            <a:r>
              <a:rPr lang="en-US" dirty="0" smtClean="0">
                <a:solidFill>
                  <a:srgbClr val="000000"/>
                </a:solidFill>
              </a:rPr>
              <a:t>and behaviors that might interfere with the child’s mental health</a:t>
            </a:r>
          </a:p>
          <a:p>
            <a:pPr eaLnBrk="1" hangingPunct="1"/>
            <a:r>
              <a:rPr lang="en-US" dirty="0" smtClean="0">
                <a:solidFill>
                  <a:srgbClr val="000000"/>
                </a:solidFill>
              </a:rPr>
              <a:t>Caregiver’s history of trauma and how it might impact their ability to support their child</a:t>
            </a:r>
          </a:p>
          <a:p>
            <a:pPr eaLnBrk="1" hangingPunct="1"/>
            <a:r>
              <a:rPr lang="en-US" dirty="0" smtClean="0">
                <a:solidFill>
                  <a:srgbClr val="000000"/>
                </a:solidFill>
              </a:rPr>
              <a:t>Affect regulation for both child and caregiver</a:t>
            </a:r>
          </a:p>
        </p:txBody>
      </p:sp>
    </p:spTree>
    <p:extLst>
      <p:ext uri="{BB962C8B-B14F-4D97-AF65-F5344CB8AC3E}">
        <p14:creationId xmlns:p14="http://schemas.microsoft.com/office/powerpoint/2010/main" val="954135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smtClean="0">
                <a:solidFill>
                  <a:schemeClr val="accent2"/>
                </a:solidFill>
              </a:rPr>
              <a:t>Child-Parent Psychotherapy</a:t>
            </a:r>
            <a:br>
              <a:rPr lang="en-US" sz="4000" b="1" dirty="0" smtClean="0">
                <a:solidFill>
                  <a:schemeClr val="accent2"/>
                </a:solidFill>
              </a:rPr>
            </a:br>
            <a:r>
              <a:rPr lang="en-US" sz="4000" b="1" dirty="0" smtClean="0">
                <a:solidFill>
                  <a:schemeClr val="accent2"/>
                </a:solidFill>
              </a:rPr>
              <a:t>Intervention Modalities</a:t>
            </a:r>
          </a:p>
        </p:txBody>
      </p:sp>
      <p:sp>
        <p:nvSpPr>
          <p:cNvPr id="13315" name="Rectangle 3"/>
          <p:cNvSpPr>
            <a:spLocks noGrp="1" noChangeArrowheads="1"/>
          </p:cNvSpPr>
          <p:nvPr>
            <p:ph type="body" idx="1"/>
          </p:nvPr>
        </p:nvSpPr>
        <p:spPr>
          <a:xfrm>
            <a:off x="838200" y="1905000"/>
            <a:ext cx="7467600" cy="4724400"/>
          </a:xfrm>
        </p:spPr>
        <p:txBody>
          <a:bodyPr/>
          <a:lstStyle/>
          <a:p>
            <a:pPr marL="635000" indent="-635000" eaLnBrk="1" hangingPunct="1">
              <a:lnSpc>
                <a:spcPct val="90000"/>
              </a:lnSpc>
              <a:buFontTx/>
              <a:buAutoNum type="arabicPeriod"/>
            </a:pPr>
            <a:r>
              <a:rPr lang="en-US" dirty="0" smtClean="0">
                <a:solidFill>
                  <a:srgbClr val="000000"/>
                </a:solidFill>
              </a:rPr>
              <a:t>Promote development: Play, language, touch </a:t>
            </a:r>
          </a:p>
          <a:p>
            <a:pPr marL="635000" indent="-635000" eaLnBrk="1" hangingPunct="1">
              <a:lnSpc>
                <a:spcPct val="90000"/>
              </a:lnSpc>
              <a:buFontTx/>
              <a:buAutoNum type="arabicPeriod"/>
            </a:pPr>
            <a:r>
              <a:rPr lang="en-US" dirty="0" smtClean="0">
                <a:solidFill>
                  <a:srgbClr val="000000"/>
                </a:solidFill>
              </a:rPr>
              <a:t>Unstructured/reflective developmental guidance</a:t>
            </a:r>
          </a:p>
          <a:p>
            <a:pPr marL="635000" indent="-635000" eaLnBrk="1" hangingPunct="1">
              <a:lnSpc>
                <a:spcPct val="90000"/>
              </a:lnSpc>
              <a:buFontTx/>
              <a:buAutoNum type="arabicPeriod" startAt="3"/>
            </a:pPr>
            <a:r>
              <a:rPr lang="en-US" dirty="0" smtClean="0">
                <a:solidFill>
                  <a:srgbClr val="000000"/>
                </a:solidFill>
              </a:rPr>
              <a:t>Modeling protective behaviors</a:t>
            </a:r>
          </a:p>
          <a:p>
            <a:pPr marL="635000" indent="-635000" eaLnBrk="1" hangingPunct="1">
              <a:lnSpc>
                <a:spcPct val="90000"/>
              </a:lnSpc>
              <a:buFontTx/>
              <a:buAutoNum type="arabicPeriod" startAt="4"/>
            </a:pPr>
            <a:r>
              <a:rPr lang="en-US" dirty="0" smtClean="0">
                <a:solidFill>
                  <a:srgbClr val="000000"/>
                </a:solidFill>
              </a:rPr>
              <a:t>Interpretation: linking past and present</a:t>
            </a:r>
          </a:p>
          <a:p>
            <a:pPr marL="635000" indent="-635000" eaLnBrk="1" hangingPunct="1">
              <a:lnSpc>
                <a:spcPct val="90000"/>
              </a:lnSpc>
              <a:buFontTx/>
              <a:buAutoNum type="arabicPeriod" startAt="5"/>
            </a:pPr>
            <a:r>
              <a:rPr lang="en-US" dirty="0" smtClean="0">
                <a:solidFill>
                  <a:srgbClr val="000000"/>
                </a:solidFill>
              </a:rPr>
              <a:t>Emotional support</a:t>
            </a:r>
          </a:p>
          <a:p>
            <a:pPr marL="635000" indent="-635000" eaLnBrk="1" hangingPunct="1">
              <a:lnSpc>
                <a:spcPct val="90000"/>
              </a:lnSpc>
              <a:buFontTx/>
              <a:buAutoNum type="arabicPeriod" startAt="5"/>
            </a:pPr>
            <a:r>
              <a:rPr lang="en-US" dirty="0" smtClean="0">
                <a:solidFill>
                  <a:srgbClr val="000000"/>
                </a:solidFill>
              </a:rPr>
              <a:t>Concrete assistance, case management, crisis intervention</a:t>
            </a:r>
            <a:endParaRPr lang="en-US" sz="2000" b="1" dirty="0" smtClean="0">
              <a:solidFill>
                <a:srgbClr val="000000"/>
              </a:solidFill>
            </a:endParaRPr>
          </a:p>
          <a:p>
            <a:pPr marL="635000" indent="-635000" algn="r" eaLnBrk="1" hangingPunct="1">
              <a:lnSpc>
                <a:spcPct val="90000"/>
              </a:lnSpc>
              <a:buFontTx/>
              <a:buNone/>
            </a:pPr>
            <a:endParaRPr lang="en-US" sz="2000" b="1" dirty="0" smtClean="0">
              <a:solidFill>
                <a:srgbClr val="000000"/>
              </a:solidFill>
            </a:endParaRPr>
          </a:p>
        </p:txBody>
      </p:sp>
    </p:spTree>
    <p:extLst>
      <p:ext uri="{BB962C8B-B14F-4D97-AF65-F5344CB8AC3E}">
        <p14:creationId xmlns:p14="http://schemas.microsoft.com/office/powerpoint/2010/main" val="3199414063"/>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solidFill>
              </a:rPr>
              <a:t>Child-Parent Psychotherapy: </a:t>
            </a:r>
            <a:br>
              <a:rPr lang="en-US" sz="4000" b="1" dirty="0" smtClean="0">
                <a:solidFill>
                  <a:schemeClr val="accent2"/>
                </a:solidFill>
              </a:rPr>
            </a:br>
            <a:r>
              <a:rPr lang="en-US" sz="4000" b="1" dirty="0" smtClean="0">
                <a:solidFill>
                  <a:schemeClr val="accent2"/>
                </a:solidFill>
              </a:rPr>
              <a:t>Does it </a:t>
            </a:r>
            <a:r>
              <a:rPr lang="en-US" sz="4000" b="1" dirty="0">
                <a:solidFill>
                  <a:schemeClr val="accent2"/>
                </a:solidFill>
              </a:rPr>
              <a:t>work? </a:t>
            </a:r>
          </a:p>
        </p:txBody>
      </p:sp>
      <p:sp>
        <p:nvSpPr>
          <p:cNvPr id="3" name="Content Placeholder 2"/>
          <p:cNvSpPr>
            <a:spLocks noGrp="1"/>
          </p:cNvSpPr>
          <p:nvPr>
            <p:ph idx="1"/>
          </p:nvPr>
        </p:nvSpPr>
        <p:spPr>
          <a:xfrm>
            <a:off x="914400" y="1752600"/>
            <a:ext cx="7772400" cy="4378325"/>
          </a:xfrm>
        </p:spPr>
        <p:txBody>
          <a:bodyPr/>
          <a:lstStyle/>
          <a:p>
            <a:pPr marL="0" indent="0">
              <a:buNone/>
            </a:pPr>
            <a:r>
              <a:rPr lang="en-US" b="1" dirty="0" smtClean="0">
                <a:solidFill>
                  <a:schemeClr val="bg1"/>
                </a:solidFill>
              </a:rPr>
              <a:t>Five randomized controlled trials have shown:</a:t>
            </a:r>
          </a:p>
          <a:p>
            <a:pPr marL="0" indent="0">
              <a:buNone/>
            </a:pPr>
            <a:endParaRPr lang="en-US" b="1" dirty="0" smtClean="0">
              <a:solidFill>
                <a:schemeClr val="bg1"/>
              </a:solidFill>
            </a:endParaRPr>
          </a:p>
          <a:p>
            <a:r>
              <a:rPr lang="en-US" dirty="0" smtClean="0">
                <a:solidFill>
                  <a:schemeClr val="bg1"/>
                </a:solidFill>
              </a:rPr>
              <a:t>Significant reductions </a:t>
            </a:r>
            <a:r>
              <a:rPr lang="en-US" dirty="0">
                <a:solidFill>
                  <a:schemeClr val="bg1"/>
                </a:solidFill>
              </a:rPr>
              <a:t>in children’s PTSD </a:t>
            </a:r>
            <a:r>
              <a:rPr lang="en-US" dirty="0" smtClean="0">
                <a:solidFill>
                  <a:schemeClr val="bg1"/>
                </a:solidFill>
              </a:rPr>
              <a:t>symptoms</a:t>
            </a:r>
          </a:p>
          <a:p>
            <a:r>
              <a:rPr lang="en-US" dirty="0" smtClean="0">
                <a:solidFill>
                  <a:schemeClr val="bg1"/>
                </a:solidFill>
              </a:rPr>
              <a:t>Decreases in child behavior </a:t>
            </a:r>
            <a:r>
              <a:rPr lang="en-US" dirty="0">
                <a:solidFill>
                  <a:schemeClr val="bg1"/>
                </a:solidFill>
              </a:rPr>
              <a:t>problems and negative views of the </a:t>
            </a:r>
            <a:r>
              <a:rPr lang="en-US" dirty="0" smtClean="0">
                <a:solidFill>
                  <a:schemeClr val="bg1"/>
                </a:solidFill>
              </a:rPr>
              <a:t>self</a:t>
            </a:r>
          </a:p>
          <a:p>
            <a:r>
              <a:rPr lang="en-US" dirty="0" smtClean="0">
                <a:solidFill>
                  <a:schemeClr val="bg1"/>
                </a:solidFill>
              </a:rPr>
              <a:t>Positive effects on attachment</a:t>
            </a:r>
          </a:p>
          <a:p>
            <a:r>
              <a:rPr lang="en-US" dirty="0" smtClean="0">
                <a:solidFill>
                  <a:schemeClr val="bg1"/>
                </a:solidFill>
              </a:rPr>
              <a:t>Improvements in child cognitive functioning</a:t>
            </a:r>
          </a:p>
          <a:p>
            <a:r>
              <a:rPr lang="en-US" dirty="0" smtClean="0">
                <a:solidFill>
                  <a:schemeClr val="bg1"/>
                </a:solidFill>
              </a:rPr>
              <a:t>Decreases in caregiver symptoms of distress </a:t>
            </a:r>
            <a:r>
              <a:rPr lang="en-US" dirty="0" smtClean="0"/>
              <a:t>functioning</a:t>
            </a:r>
            <a:r>
              <a:rPr lang="en-US" baseline="30000" dirty="0" smtClean="0"/>
              <a:t>35,40,44</a:t>
            </a:r>
            <a:r>
              <a:rPr lang="en-US" dirty="0" smtClean="0"/>
              <a:t> </a:t>
            </a:r>
            <a:endParaRPr lang="en-US" dirty="0"/>
          </a:p>
        </p:txBody>
      </p:sp>
    </p:spTree>
    <p:extLst>
      <p:ext uri="{BB962C8B-B14F-4D97-AF65-F5344CB8AC3E}">
        <p14:creationId xmlns:p14="http://schemas.microsoft.com/office/powerpoint/2010/main" val="178734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solidFill>
              </a:rPr>
              <a:t>Child-Parent Psychotherapy: </a:t>
            </a:r>
            <a:br>
              <a:rPr lang="en-US" sz="4000" b="1" dirty="0" smtClean="0">
                <a:solidFill>
                  <a:schemeClr val="accent2"/>
                </a:solidFill>
              </a:rPr>
            </a:br>
            <a:r>
              <a:rPr lang="en-US" sz="4000" b="1" dirty="0" smtClean="0">
                <a:solidFill>
                  <a:schemeClr val="accent2"/>
                </a:solidFill>
              </a:rPr>
              <a:t>Where and How </a:t>
            </a:r>
            <a:endParaRPr lang="en-US" sz="4000" b="1" dirty="0">
              <a:solidFill>
                <a:schemeClr val="accent2"/>
              </a:solidFill>
            </a:endParaRPr>
          </a:p>
        </p:txBody>
      </p:sp>
      <p:sp>
        <p:nvSpPr>
          <p:cNvPr id="3" name="Content Placeholder 2"/>
          <p:cNvSpPr>
            <a:spLocks noGrp="1"/>
          </p:cNvSpPr>
          <p:nvPr>
            <p:ph idx="1"/>
          </p:nvPr>
        </p:nvSpPr>
        <p:spPr>
          <a:xfrm>
            <a:off x="838200" y="1905000"/>
            <a:ext cx="7772400" cy="4953000"/>
          </a:xfrm>
        </p:spPr>
        <p:txBody>
          <a:bodyPr/>
          <a:lstStyle/>
          <a:p>
            <a:r>
              <a:rPr lang="en-US" dirty="0" smtClean="0">
                <a:solidFill>
                  <a:schemeClr val="bg1"/>
                </a:solidFill>
              </a:rPr>
              <a:t>Offered at the main Child Trauma Research Program office at </a:t>
            </a:r>
            <a:r>
              <a:rPr lang="en-US" b="1" dirty="0" smtClean="0">
                <a:solidFill>
                  <a:schemeClr val="bg1"/>
                </a:solidFill>
              </a:rPr>
              <a:t>San Francisco General Hospital</a:t>
            </a:r>
          </a:p>
          <a:p>
            <a:r>
              <a:rPr lang="en-US" dirty="0">
                <a:solidFill>
                  <a:schemeClr val="bg1"/>
                </a:solidFill>
              </a:rPr>
              <a:t>CTRP has also partnered with the Tipping Point Foundation to offer services through various </a:t>
            </a:r>
            <a:r>
              <a:rPr lang="en-US" b="1" dirty="0">
                <a:solidFill>
                  <a:schemeClr val="bg1"/>
                </a:solidFill>
              </a:rPr>
              <a:t>community agencies </a:t>
            </a:r>
          </a:p>
          <a:p>
            <a:pPr lvl="1"/>
            <a:r>
              <a:rPr lang="en-US" dirty="0">
                <a:solidFill>
                  <a:schemeClr val="bg1"/>
                </a:solidFill>
              </a:rPr>
              <a:t>Families already being  served by the community-based agency partners have access to a clinician who is trained in CPP </a:t>
            </a:r>
          </a:p>
        </p:txBody>
      </p:sp>
    </p:spTree>
    <p:extLst>
      <p:ext uri="{BB962C8B-B14F-4D97-AF65-F5344CB8AC3E}">
        <p14:creationId xmlns:p14="http://schemas.microsoft.com/office/powerpoint/2010/main" val="99849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772400" cy="4302125"/>
          </a:xfrm>
        </p:spPr>
        <p:txBody>
          <a:bodyPr/>
          <a:lstStyle/>
          <a:p>
            <a:r>
              <a:rPr lang="en-US" dirty="0">
                <a:solidFill>
                  <a:schemeClr val="bg1"/>
                </a:solidFill>
              </a:rPr>
              <a:t>Family referred to </a:t>
            </a:r>
            <a:r>
              <a:rPr lang="en-US" b="1" dirty="0">
                <a:solidFill>
                  <a:schemeClr val="bg1"/>
                </a:solidFill>
              </a:rPr>
              <a:t>intake coordinator </a:t>
            </a:r>
            <a:r>
              <a:rPr lang="en-US" dirty="0">
                <a:solidFill>
                  <a:schemeClr val="bg1"/>
                </a:solidFill>
              </a:rPr>
              <a:t>who conducts an intake phone call</a:t>
            </a:r>
          </a:p>
          <a:p>
            <a:r>
              <a:rPr lang="en-US" dirty="0">
                <a:solidFill>
                  <a:schemeClr val="bg1"/>
                </a:solidFill>
              </a:rPr>
              <a:t>Master’s or doctoral level clinician meets with family for </a:t>
            </a:r>
            <a:r>
              <a:rPr lang="en-US" b="1" dirty="0">
                <a:solidFill>
                  <a:schemeClr val="bg1"/>
                </a:solidFill>
              </a:rPr>
              <a:t>extensive, multi-visit assessment </a:t>
            </a:r>
            <a:r>
              <a:rPr lang="en-US" dirty="0">
                <a:solidFill>
                  <a:schemeClr val="bg1"/>
                </a:solidFill>
              </a:rPr>
              <a:t>of caregiver, child, and relationship functioning</a:t>
            </a:r>
          </a:p>
          <a:p>
            <a:r>
              <a:rPr lang="en-US" dirty="0" smtClean="0">
                <a:solidFill>
                  <a:schemeClr val="bg1"/>
                </a:solidFill>
              </a:rPr>
              <a:t>Dyadic </a:t>
            </a:r>
            <a:r>
              <a:rPr lang="en-US" dirty="0">
                <a:solidFill>
                  <a:schemeClr val="bg1"/>
                </a:solidFill>
              </a:rPr>
              <a:t>therapy is conducted usually on a weekly basis for 60-90 minutes </a:t>
            </a:r>
            <a:r>
              <a:rPr lang="en-US" b="1" dirty="0">
                <a:solidFill>
                  <a:schemeClr val="bg1"/>
                </a:solidFill>
              </a:rPr>
              <a:t>with both caregiver and child </a:t>
            </a:r>
            <a:r>
              <a:rPr lang="en-US" dirty="0" smtClean="0">
                <a:solidFill>
                  <a:schemeClr val="bg1"/>
                </a:solidFill>
              </a:rPr>
              <a:t>simultaneously</a:t>
            </a:r>
          </a:p>
          <a:p>
            <a:r>
              <a:rPr lang="en-US" dirty="0" smtClean="0">
                <a:solidFill>
                  <a:schemeClr val="bg1"/>
                </a:solidFill>
              </a:rPr>
              <a:t>Length of treatment varies</a:t>
            </a:r>
            <a:endParaRPr lang="en-US" dirty="0">
              <a:solidFill>
                <a:schemeClr val="bg1"/>
              </a:solidFill>
            </a:endParaRPr>
          </a:p>
          <a:p>
            <a:endParaRPr lang="en-US" dirty="0">
              <a:solidFill>
                <a:schemeClr val="bg1"/>
              </a:solidFill>
            </a:endParaRPr>
          </a:p>
        </p:txBody>
      </p:sp>
      <p:sp>
        <p:nvSpPr>
          <p:cNvPr id="4" name="Title 1"/>
          <p:cNvSpPr>
            <a:spLocks noGrp="1"/>
          </p:cNvSpPr>
          <p:nvPr>
            <p:ph type="title"/>
          </p:nvPr>
        </p:nvSpPr>
        <p:spPr/>
        <p:txBody>
          <a:bodyPr/>
          <a:lstStyle/>
          <a:p>
            <a:r>
              <a:rPr lang="en-US" sz="4000" b="1" dirty="0" smtClean="0">
                <a:solidFill>
                  <a:schemeClr val="accent2"/>
                </a:solidFill>
              </a:rPr>
              <a:t>Child-Parent Psychotherapy: </a:t>
            </a:r>
            <a:br>
              <a:rPr lang="en-US" sz="4000" b="1" dirty="0" smtClean="0">
                <a:solidFill>
                  <a:schemeClr val="accent2"/>
                </a:solidFill>
              </a:rPr>
            </a:br>
            <a:r>
              <a:rPr lang="en-US" sz="4000" b="1" dirty="0" smtClean="0">
                <a:solidFill>
                  <a:schemeClr val="accent2"/>
                </a:solidFill>
              </a:rPr>
              <a:t>Where and How </a:t>
            </a:r>
            <a:endParaRPr lang="en-US" sz="4000" b="1" dirty="0">
              <a:solidFill>
                <a:schemeClr val="accent2"/>
              </a:solidFill>
            </a:endParaRPr>
          </a:p>
        </p:txBody>
      </p:sp>
    </p:spTree>
    <p:extLst>
      <p:ext uri="{BB962C8B-B14F-4D97-AF65-F5344CB8AC3E}">
        <p14:creationId xmlns:p14="http://schemas.microsoft.com/office/powerpoint/2010/main" val="363390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00101" y="1676400"/>
            <a:ext cx="7886699" cy="4800600"/>
          </a:xfrm>
          <a:solidFill>
            <a:schemeClr val="tx1"/>
          </a:solidFill>
        </p:spPr>
        <p:txBody>
          <a:bodyPr/>
          <a:lstStyle/>
          <a:p>
            <a:pPr marL="0" indent="0">
              <a:buNone/>
            </a:pPr>
            <a:r>
              <a:rPr lang="en-US" dirty="0" smtClean="0">
                <a:solidFill>
                  <a:schemeClr val="bg1"/>
                </a:solidFill>
              </a:rPr>
              <a:t>Newest research initiative is to test impact of CPP  on biomarkers</a:t>
            </a:r>
          </a:p>
          <a:p>
            <a:r>
              <a:rPr lang="en-US" dirty="0" smtClean="0">
                <a:solidFill>
                  <a:schemeClr val="bg1"/>
                </a:solidFill>
              </a:rPr>
              <a:t>Stress response system</a:t>
            </a:r>
          </a:p>
          <a:p>
            <a:r>
              <a:rPr lang="en-US" dirty="0" smtClean="0">
                <a:solidFill>
                  <a:schemeClr val="bg1"/>
                </a:solidFill>
              </a:rPr>
              <a:t>Immune system</a:t>
            </a:r>
          </a:p>
          <a:p>
            <a:r>
              <a:rPr lang="en-US" dirty="0" smtClean="0">
                <a:solidFill>
                  <a:schemeClr val="bg1"/>
                </a:solidFill>
              </a:rPr>
              <a:t>Cellular Aging</a:t>
            </a:r>
          </a:p>
          <a:p>
            <a:pPr marL="0" indent="0">
              <a:buNone/>
            </a:pPr>
            <a:endParaRPr lang="en-US" dirty="0" smtClean="0">
              <a:solidFill>
                <a:schemeClr val="bg1"/>
              </a:solidFill>
            </a:endParaRPr>
          </a:p>
          <a:p>
            <a:r>
              <a:rPr lang="en-US" dirty="0" smtClean="0">
                <a:solidFill>
                  <a:schemeClr val="bg1"/>
                </a:solidFill>
              </a:rPr>
              <a:t>Recruiting biological mothers and young children (ages 3-6) exposed to interpersonal trauma for assessment and treatment with CPP</a:t>
            </a:r>
            <a:endParaRPr lang="en-US" dirty="0">
              <a:solidFill>
                <a:schemeClr val="bg1"/>
              </a:solidFill>
            </a:endParaRPr>
          </a:p>
        </p:txBody>
      </p:sp>
      <p:pic>
        <p:nvPicPr>
          <p:cNvPr id="6" name="Picture 5" descr="traumatizedchi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438400"/>
            <a:ext cx="3277022" cy="2133600"/>
          </a:xfrm>
          <a:prstGeom prst="rect">
            <a:avLst/>
          </a:prstGeom>
        </p:spPr>
      </p:pic>
      <p:sp>
        <p:nvSpPr>
          <p:cNvPr id="2" name="Title 1"/>
          <p:cNvSpPr>
            <a:spLocks noGrp="1"/>
          </p:cNvSpPr>
          <p:nvPr>
            <p:ph type="title"/>
          </p:nvPr>
        </p:nvSpPr>
        <p:spPr>
          <a:xfrm>
            <a:off x="914400" y="277813"/>
            <a:ext cx="7924800" cy="1143000"/>
          </a:xfrm>
        </p:spPr>
        <p:txBody>
          <a:bodyPr/>
          <a:lstStyle/>
          <a:p>
            <a:pPr lvl="0"/>
            <a:r>
              <a:rPr lang="en-US" sz="3600" dirty="0" smtClean="0">
                <a:solidFill>
                  <a:srgbClr val="354859"/>
                </a:solidFill>
              </a:rPr>
              <a:t>Does CPP Improve Biological Functioning? </a:t>
            </a:r>
            <a:endParaRPr lang="en-US" sz="3600" dirty="0"/>
          </a:p>
        </p:txBody>
      </p:sp>
    </p:spTree>
    <p:extLst>
      <p:ext uri="{BB962C8B-B14F-4D97-AF65-F5344CB8AC3E}">
        <p14:creationId xmlns:p14="http://schemas.microsoft.com/office/powerpoint/2010/main" val="30085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34"/>
            <a:ext cx="7772400" cy="1143000"/>
          </a:xfrm>
        </p:spPr>
        <p:txBody>
          <a:bodyPr/>
          <a:lstStyle/>
          <a:p>
            <a:r>
              <a:rPr lang="en-US" dirty="0" smtClean="0"/>
              <a:t>Referring Families to the </a:t>
            </a:r>
            <a:br>
              <a:rPr lang="en-US" dirty="0" smtClean="0"/>
            </a:br>
            <a:r>
              <a:rPr lang="en-US" dirty="0" smtClean="0"/>
              <a:t>Child Trauma Research Program	</a:t>
            </a:r>
            <a:endParaRPr lang="en-US" dirty="0"/>
          </a:p>
        </p:txBody>
      </p:sp>
      <p:sp>
        <p:nvSpPr>
          <p:cNvPr id="3" name="Content Placeholder 2"/>
          <p:cNvSpPr>
            <a:spLocks noGrp="1"/>
          </p:cNvSpPr>
          <p:nvPr>
            <p:ph idx="1"/>
          </p:nvPr>
        </p:nvSpPr>
        <p:spPr>
          <a:xfrm>
            <a:off x="838200" y="1676400"/>
            <a:ext cx="7772400" cy="4876800"/>
          </a:xfrm>
        </p:spPr>
        <p:txBody>
          <a:bodyPr/>
          <a:lstStyle/>
          <a:p>
            <a:pPr marL="0" indent="0" algn="ctr">
              <a:buNone/>
            </a:pPr>
            <a:endParaRPr lang="en-US" sz="3200" b="1" dirty="0" smtClean="0">
              <a:solidFill>
                <a:schemeClr val="bg1"/>
              </a:solidFill>
            </a:endParaRPr>
          </a:p>
          <a:p>
            <a:pPr marL="0" indent="0" algn="ctr">
              <a:buNone/>
            </a:pPr>
            <a:r>
              <a:rPr lang="en-US" sz="3200" b="1" dirty="0" smtClean="0">
                <a:solidFill>
                  <a:schemeClr val="bg1"/>
                </a:solidFill>
              </a:rPr>
              <a:t>Contact the Intake Coordinator:</a:t>
            </a:r>
          </a:p>
          <a:p>
            <a:pPr marL="0" indent="0" algn="ctr">
              <a:buNone/>
            </a:pPr>
            <a:r>
              <a:rPr lang="en-US" sz="3200" b="1" dirty="0" smtClean="0">
                <a:solidFill>
                  <a:schemeClr val="bg1"/>
                </a:solidFill>
              </a:rPr>
              <a:t>Maria Torres, LMFT</a:t>
            </a:r>
          </a:p>
          <a:p>
            <a:pPr marL="0" indent="0" algn="ctr">
              <a:buNone/>
            </a:pPr>
            <a:r>
              <a:rPr lang="en-US" sz="3200" b="1" dirty="0" smtClean="0">
                <a:solidFill>
                  <a:schemeClr val="bg1"/>
                </a:solidFill>
              </a:rPr>
              <a:t>Phone: 415-206-5311</a:t>
            </a:r>
          </a:p>
          <a:p>
            <a:pPr marL="0" indent="0">
              <a:buNone/>
            </a:pPr>
            <a:endParaRPr lang="en-US" sz="3200" b="1" dirty="0">
              <a:solidFill>
                <a:schemeClr val="bg1"/>
              </a:solidFill>
            </a:endParaRPr>
          </a:p>
          <a:p>
            <a:pPr marL="0" indent="0">
              <a:buNone/>
            </a:pPr>
            <a:endParaRPr lang="en-US" sz="3200" b="1" dirty="0">
              <a:solidFill>
                <a:schemeClr val="bg1"/>
              </a:solidFill>
            </a:endParaRPr>
          </a:p>
          <a:p>
            <a:pPr marL="0" inden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4818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pPr marL="0" indent="0">
              <a:buNone/>
            </a:pPr>
            <a:r>
              <a:rPr lang="en-US" dirty="0">
                <a:solidFill>
                  <a:schemeClr val="bg1"/>
                </a:solidFill>
              </a:rPr>
              <a:t>National Child Traumatic Stress Network</a:t>
            </a:r>
          </a:p>
          <a:p>
            <a:pPr marL="0" indent="0">
              <a:buNone/>
            </a:pPr>
            <a:r>
              <a:rPr lang="en-US" b="1" dirty="0">
                <a:solidFill>
                  <a:srgbClr val="0070C0"/>
                </a:solidFill>
                <a:hlinkClick r:id="rId3"/>
              </a:rPr>
              <a:t>http://www.nctsn.org</a:t>
            </a:r>
            <a:endParaRPr lang="en-US" b="1" dirty="0">
              <a:solidFill>
                <a:srgbClr val="0070C0"/>
              </a:solidFill>
            </a:endParaRPr>
          </a:p>
          <a:p>
            <a:pPr marL="0" indent="0">
              <a:buNone/>
            </a:pPr>
            <a:endParaRPr lang="en-US" b="1" dirty="0">
              <a:solidFill>
                <a:srgbClr val="0070C0"/>
              </a:solidFill>
            </a:endParaRPr>
          </a:p>
          <a:p>
            <a:pPr marL="0" indent="0">
              <a:buNone/>
            </a:pPr>
            <a:r>
              <a:rPr lang="en-US" dirty="0">
                <a:solidFill>
                  <a:schemeClr val="bg1"/>
                </a:solidFill>
              </a:rPr>
              <a:t>Zero to Three: The Impact of Trauma</a:t>
            </a:r>
          </a:p>
          <a:p>
            <a:pPr marL="0" indent="0">
              <a:buNone/>
            </a:pPr>
            <a:r>
              <a:rPr lang="en-US" b="1" dirty="0">
                <a:solidFill>
                  <a:srgbClr val="0070C0"/>
                </a:solidFill>
                <a:hlinkClick r:id="rId4"/>
              </a:rPr>
              <a:t>http://www.zerotothree.org/maltreatment/</a:t>
            </a:r>
            <a:br>
              <a:rPr lang="en-US" b="1" dirty="0">
                <a:solidFill>
                  <a:srgbClr val="0070C0"/>
                </a:solidFill>
                <a:hlinkClick r:id="rId4"/>
              </a:rPr>
            </a:br>
            <a:r>
              <a:rPr lang="en-US" b="1" dirty="0">
                <a:solidFill>
                  <a:srgbClr val="0070C0"/>
                </a:solidFill>
                <a:hlinkClick r:id="rId4"/>
              </a:rPr>
              <a:t>trauma/trauma.html</a:t>
            </a:r>
            <a:endParaRPr lang="en-US" b="1" dirty="0">
              <a:solidFill>
                <a:srgbClr val="0070C0"/>
              </a:solidFill>
            </a:endParaRPr>
          </a:p>
          <a:p>
            <a:endParaRPr lang="en-US" dirty="0"/>
          </a:p>
        </p:txBody>
      </p:sp>
    </p:spTree>
    <p:extLst>
      <p:ext uri="{BB962C8B-B14F-4D97-AF65-F5344CB8AC3E}">
        <p14:creationId xmlns:p14="http://schemas.microsoft.com/office/powerpoint/2010/main" val="4075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Recommendations</a:t>
            </a:r>
            <a:endParaRPr lang="en-US" dirty="0"/>
          </a:p>
        </p:txBody>
      </p:sp>
      <p:sp>
        <p:nvSpPr>
          <p:cNvPr id="3" name="Content Placeholder 2"/>
          <p:cNvSpPr>
            <a:spLocks noGrp="1"/>
          </p:cNvSpPr>
          <p:nvPr>
            <p:ph idx="1"/>
          </p:nvPr>
        </p:nvSpPr>
        <p:spPr>
          <a:xfrm>
            <a:off x="914400" y="1600200"/>
            <a:ext cx="7772400" cy="5029200"/>
          </a:xfrm>
        </p:spPr>
        <p:txBody>
          <a:bodyPr/>
          <a:lstStyle/>
          <a:p>
            <a:r>
              <a:rPr lang="en-US" dirty="0" smtClean="0">
                <a:solidFill>
                  <a:schemeClr val="bg1"/>
                </a:solidFill>
              </a:rPr>
              <a:t>Recognize the possible traumatic </a:t>
            </a:r>
            <a:r>
              <a:rPr lang="en-US" dirty="0">
                <a:solidFill>
                  <a:schemeClr val="bg1"/>
                </a:solidFill>
              </a:rPr>
              <a:t>origins of children’s </a:t>
            </a:r>
            <a:r>
              <a:rPr lang="en-US" dirty="0" smtClean="0">
                <a:solidFill>
                  <a:schemeClr val="bg1"/>
                </a:solidFill>
              </a:rPr>
              <a:t>behavioral problems </a:t>
            </a:r>
            <a:r>
              <a:rPr lang="en-US" dirty="0">
                <a:solidFill>
                  <a:schemeClr val="bg1"/>
                </a:solidFill>
              </a:rPr>
              <a:t>and to ask the </a:t>
            </a:r>
            <a:r>
              <a:rPr lang="en-US" dirty="0" smtClean="0">
                <a:solidFill>
                  <a:schemeClr val="bg1"/>
                </a:solidFill>
              </a:rPr>
              <a:t>parents about frightening or upsetting events that the child may have experienced </a:t>
            </a:r>
          </a:p>
          <a:p>
            <a:r>
              <a:rPr lang="en-US" dirty="0">
                <a:solidFill>
                  <a:schemeClr val="bg1"/>
                </a:solidFill>
              </a:rPr>
              <a:t>A</a:t>
            </a:r>
            <a:r>
              <a:rPr lang="en-US" dirty="0" smtClean="0">
                <a:solidFill>
                  <a:schemeClr val="bg1"/>
                </a:solidFill>
              </a:rPr>
              <a:t>dopt </a:t>
            </a:r>
            <a:r>
              <a:rPr lang="en-US" dirty="0">
                <a:solidFill>
                  <a:schemeClr val="bg1"/>
                </a:solidFill>
              </a:rPr>
              <a:t>an </a:t>
            </a:r>
            <a:r>
              <a:rPr lang="en-US" dirty="0" smtClean="0">
                <a:solidFill>
                  <a:schemeClr val="bg1"/>
                </a:solidFill>
              </a:rPr>
              <a:t>attitude of </a:t>
            </a:r>
            <a:r>
              <a:rPr lang="en-US" dirty="0">
                <a:solidFill>
                  <a:schemeClr val="bg1"/>
                </a:solidFill>
              </a:rPr>
              <a:t>hope and support toward parents </a:t>
            </a:r>
            <a:r>
              <a:rPr lang="en-US" dirty="0" smtClean="0">
                <a:solidFill>
                  <a:schemeClr val="bg1"/>
                </a:solidFill>
              </a:rPr>
              <a:t>who disclose </a:t>
            </a:r>
            <a:r>
              <a:rPr lang="en-US" dirty="0">
                <a:solidFill>
                  <a:schemeClr val="bg1"/>
                </a:solidFill>
              </a:rPr>
              <a:t>violence and </a:t>
            </a:r>
            <a:r>
              <a:rPr lang="en-US" dirty="0" smtClean="0">
                <a:solidFill>
                  <a:schemeClr val="bg1"/>
                </a:solidFill>
              </a:rPr>
              <a:t>trauma; treating parents with empathy and respect will help them engage in difficult conversations.</a:t>
            </a:r>
          </a:p>
          <a:p>
            <a:r>
              <a:rPr lang="en-US" dirty="0" smtClean="0">
                <a:solidFill>
                  <a:schemeClr val="bg1"/>
                </a:solidFill>
              </a:rPr>
              <a:t>Provide appropriate referrals </a:t>
            </a:r>
            <a:r>
              <a:rPr lang="en-US" dirty="0">
                <a:solidFill>
                  <a:schemeClr val="bg1"/>
                </a:solidFill>
              </a:rPr>
              <a:t>to mental health </a:t>
            </a:r>
            <a:r>
              <a:rPr lang="en-US" dirty="0" smtClean="0">
                <a:solidFill>
                  <a:schemeClr val="bg1"/>
                </a:solidFill>
              </a:rPr>
              <a:t>professionals and </a:t>
            </a:r>
            <a:r>
              <a:rPr lang="en-US" dirty="0">
                <a:solidFill>
                  <a:schemeClr val="bg1"/>
                </a:solidFill>
              </a:rPr>
              <a:t>other community </a:t>
            </a:r>
            <a:r>
              <a:rPr lang="en-US" dirty="0" smtClean="0">
                <a:solidFill>
                  <a:schemeClr val="bg1"/>
                </a:solidFill>
              </a:rPr>
              <a:t>sources of </a:t>
            </a:r>
            <a:r>
              <a:rPr lang="en-US" dirty="0">
                <a:solidFill>
                  <a:schemeClr val="bg1"/>
                </a:solidFill>
              </a:rPr>
              <a:t>support.</a:t>
            </a:r>
          </a:p>
        </p:txBody>
      </p:sp>
    </p:spTree>
    <p:extLst>
      <p:ext uri="{BB962C8B-B14F-4D97-AF65-F5344CB8AC3E}">
        <p14:creationId xmlns:p14="http://schemas.microsoft.com/office/powerpoint/2010/main" val="213417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62" name="Picture 2"/>
          <p:cNvPicPr>
            <a:picLocks noChangeAspect="1" noChangeArrowheads="1"/>
          </p:cNvPicPr>
          <p:nvPr/>
        </p:nvPicPr>
        <p:blipFill rotWithShape="1">
          <a:blip r:embed="rId3" cstate="print"/>
          <a:srcRect l="7517" t="15680" r="74246" b="36983"/>
          <a:stretch/>
        </p:blipFill>
        <p:spPr bwMode="auto">
          <a:xfrm>
            <a:off x="1209040" y="304800"/>
            <a:ext cx="6908801" cy="6361818"/>
          </a:xfrm>
          <a:prstGeom prst="rect">
            <a:avLst/>
          </a:prstGeom>
          <a:noFill/>
          <a:ln w="9525">
            <a:noFill/>
            <a:miter lim="800000"/>
            <a:headEnd/>
            <a:tailEnd/>
          </a:ln>
        </p:spPr>
      </p:pic>
    </p:spTree>
    <p:extLst>
      <p:ext uri="{BB962C8B-B14F-4D97-AF65-F5344CB8AC3E}">
        <p14:creationId xmlns:p14="http://schemas.microsoft.com/office/powerpoint/2010/main" val="116581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Child-Parent Psychotherapy</a:t>
            </a:r>
            <a:endParaRPr lang="en-US" b="1"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2462030" cy="369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905000"/>
            <a:ext cx="1449870" cy="206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267200"/>
            <a:ext cx="1616138" cy="208533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2971800"/>
            <a:ext cx="1478281" cy="2217422"/>
          </a:xfrm>
          <a:prstGeom prst="rect">
            <a:avLst/>
          </a:prstGeom>
        </p:spPr>
      </p:pic>
    </p:spTree>
    <p:extLst>
      <p:ext uri="{BB962C8B-B14F-4D97-AF65-F5344CB8AC3E}">
        <p14:creationId xmlns:p14="http://schemas.microsoft.com/office/powerpoint/2010/main" val="3384525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1066800" y="3200400"/>
            <a:ext cx="2468880" cy="1371600"/>
          </a:xfrm>
        </p:spPr>
        <p:txBody>
          <a:bodyPr/>
          <a:lstStyle/>
          <a:p>
            <a:pPr eaLnBrk="1" hangingPunct="1"/>
            <a:r>
              <a:rPr lang="en-US" sz="3000" u="sng" dirty="0" smtClean="0"/>
              <a:t>Normative</a:t>
            </a:r>
            <a:br>
              <a:rPr lang="en-US" sz="3000" u="sng" dirty="0" smtClean="0"/>
            </a:br>
            <a:r>
              <a:rPr lang="en-US" sz="3000" u="sng" dirty="0" smtClean="0"/>
              <a:t>Stress</a:t>
            </a:r>
          </a:p>
        </p:txBody>
      </p:sp>
      <p:sp>
        <p:nvSpPr>
          <p:cNvPr id="11267" name="Rectangle 3"/>
          <p:cNvSpPr>
            <a:spLocks noChangeArrowheads="1"/>
          </p:cNvSpPr>
          <p:nvPr/>
        </p:nvSpPr>
        <p:spPr bwMode="auto">
          <a:xfrm>
            <a:off x="3294380" y="3327400"/>
            <a:ext cx="243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000" dirty="0">
                <a:solidFill>
                  <a:schemeClr val="tx2"/>
                </a:solidFill>
                <a:latin typeface="+mn-lt"/>
              </a:rPr>
              <a:t>Emotionally Costly Stress</a:t>
            </a:r>
          </a:p>
        </p:txBody>
      </p:sp>
      <p:sp>
        <p:nvSpPr>
          <p:cNvPr id="11268" name="Rectangle 4"/>
          <p:cNvSpPr>
            <a:spLocks noChangeArrowheads="1"/>
          </p:cNvSpPr>
          <p:nvPr/>
        </p:nvSpPr>
        <p:spPr bwMode="auto">
          <a:xfrm>
            <a:off x="5867400" y="3357880"/>
            <a:ext cx="259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000" dirty="0">
                <a:solidFill>
                  <a:schemeClr val="tx2"/>
                </a:solidFill>
                <a:latin typeface="+mn-lt"/>
              </a:rPr>
              <a:t>Traumatic Stress</a:t>
            </a:r>
          </a:p>
        </p:txBody>
      </p:sp>
      <p:sp>
        <p:nvSpPr>
          <p:cNvPr id="11269" name="Line 5"/>
          <p:cNvSpPr>
            <a:spLocks noChangeShapeType="1"/>
          </p:cNvSpPr>
          <p:nvPr/>
        </p:nvSpPr>
        <p:spPr bwMode="auto">
          <a:xfrm flipV="1">
            <a:off x="1066800" y="4800600"/>
            <a:ext cx="2209800" cy="0"/>
          </a:xfrm>
          <a:prstGeom prst="line">
            <a:avLst/>
          </a:prstGeom>
          <a:noFill/>
          <a:ln w="127000">
            <a:solidFill>
              <a:srgbClr val="000080"/>
            </a:solidFill>
            <a:round/>
            <a:headEnd type="oval" w="med" len="med"/>
            <a:tailEnd/>
          </a:ln>
          <a:extLst>
            <a:ext uri="{909E8E84-426E-40DD-AFC4-6F175D3DCCD1}">
              <a14:hiddenFill xmlns:a14="http://schemas.microsoft.com/office/drawing/2010/main">
                <a:noFill/>
              </a14:hiddenFill>
            </a:ext>
          </a:extLst>
        </p:spPr>
        <p:txBody>
          <a:bodyPr wrap="none"/>
          <a:lstStyle/>
          <a:p>
            <a:endParaRPr lang="en-US"/>
          </a:p>
        </p:txBody>
      </p:sp>
      <p:sp>
        <p:nvSpPr>
          <p:cNvPr id="11270" name="Line 6"/>
          <p:cNvSpPr>
            <a:spLocks noChangeShapeType="1"/>
          </p:cNvSpPr>
          <p:nvPr/>
        </p:nvSpPr>
        <p:spPr bwMode="auto">
          <a:xfrm>
            <a:off x="3276600" y="4800600"/>
            <a:ext cx="2590800" cy="0"/>
          </a:xfrm>
          <a:prstGeom prst="line">
            <a:avLst/>
          </a:prstGeom>
          <a:noFill/>
          <a:ln w="127000">
            <a:solidFill>
              <a:srgbClr val="800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71" name="Line 7"/>
          <p:cNvSpPr>
            <a:spLocks noChangeShapeType="1"/>
          </p:cNvSpPr>
          <p:nvPr/>
        </p:nvSpPr>
        <p:spPr bwMode="auto">
          <a:xfrm>
            <a:off x="5867400" y="4800600"/>
            <a:ext cx="2286000" cy="0"/>
          </a:xfrm>
          <a:prstGeom prst="line">
            <a:avLst/>
          </a:prstGeom>
          <a:noFill/>
          <a:ln w="127000">
            <a:solidFill>
              <a:srgbClr val="FF0000"/>
            </a:solidFill>
            <a:round/>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9" name="Title 1"/>
          <p:cNvSpPr txBox="1">
            <a:spLocks/>
          </p:cNvSpPr>
          <p:nvPr/>
        </p:nvSpPr>
        <p:spPr>
          <a:xfrm>
            <a:off x="853440" y="66040"/>
            <a:ext cx="7772400" cy="11430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itchFamily="34" charset="0"/>
              </a:defRPr>
            </a:lvl2pPr>
            <a:lvl3pPr algn="l" rtl="0" eaLnBrk="0" fontAlgn="base" hangingPunct="0">
              <a:spcBef>
                <a:spcPct val="0"/>
              </a:spcBef>
              <a:spcAft>
                <a:spcPct val="0"/>
              </a:spcAft>
              <a:defRPr sz="4200">
                <a:solidFill>
                  <a:schemeClr val="tx2"/>
                </a:solidFill>
                <a:latin typeface="Calibri" pitchFamily="34" charset="0"/>
              </a:defRPr>
            </a:lvl3pPr>
            <a:lvl4pPr algn="l" rtl="0" eaLnBrk="0" fontAlgn="base" hangingPunct="0">
              <a:spcBef>
                <a:spcPct val="0"/>
              </a:spcBef>
              <a:spcAft>
                <a:spcPct val="0"/>
              </a:spcAft>
              <a:defRPr sz="4200">
                <a:solidFill>
                  <a:schemeClr val="tx2"/>
                </a:solidFill>
                <a:latin typeface="Calibri" pitchFamily="34" charset="0"/>
              </a:defRPr>
            </a:lvl4pPr>
            <a:lvl5pPr algn="l" rtl="0" eaLnBrk="0" fontAlgn="base" hangingPunct="0">
              <a:spcBef>
                <a:spcPct val="0"/>
              </a:spcBef>
              <a:spcAft>
                <a:spcPct val="0"/>
              </a:spcAft>
              <a:defRPr sz="4200">
                <a:solidFill>
                  <a:schemeClr val="tx2"/>
                </a:solidFill>
                <a:latin typeface="Calibri" pitchFamily="34"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lgn="ctr"/>
            <a:r>
              <a:rPr lang="en-US" b="1" u="none" dirty="0" smtClean="0"/>
              <a:t>A Continuum </a:t>
            </a:r>
            <a:br>
              <a:rPr lang="en-US" b="1" u="none" dirty="0" smtClean="0"/>
            </a:br>
            <a:r>
              <a:rPr lang="en-US" b="1" u="none" dirty="0" smtClean="0"/>
              <a:t>from Stress to Trauma</a:t>
            </a:r>
            <a:endParaRPr lang="en-US" b="1" u="none" dirty="0"/>
          </a:p>
        </p:txBody>
      </p:sp>
    </p:spTree>
    <p:extLst>
      <p:ext uri="{BB962C8B-B14F-4D97-AF65-F5344CB8AC3E}">
        <p14:creationId xmlns:p14="http://schemas.microsoft.com/office/powerpoint/2010/main" val="353448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r>
              <a:rPr lang="en-US" b="1" dirty="0" smtClean="0"/>
              <a:t>Trauma and Toxic Stress in Early Childhood</a:t>
            </a:r>
            <a:endParaRPr lang="en-US" b="1" dirty="0"/>
          </a:p>
        </p:txBody>
      </p:sp>
      <p:sp>
        <p:nvSpPr>
          <p:cNvPr id="3" name="Content Placeholder 2"/>
          <p:cNvSpPr>
            <a:spLocks noGrp="1"/>
          </p:cNvSpPr>
          <p:nvPr>
            <p:ph idx="1"/>
          </p:nvPr>
        </p:nvSpPr>
        <p:spPr/>
        <p:txBody>
          <a:bodyPr/>
          <a:lstStyle/>
          <a:p>
            <a:r>
              <a:rPr lang="en-US" dirty="0" smtClean="0">
                <a:solidFill>
                  <a:schemeClr val="bg1"/>
                </a:solidFill>
              </a:rPr>
              <a:t>Traumatic experiences disproportionately </a:t>
            </a:r>
            <a:r>
              <a:rPr lang="en-US" dirty="0">
                <a:solidFill>
                  <a:schemeClr val="bg1"/>
                </a:solidFill>
              </a:rPr>
              <a:t>occur among children under the </a:t>
            </a:r>
            <a:r>
              <a:rPr lang="en-US" dirty="0" smtClean="0">
                <a:solidFill>
                  <a:schemeClr val="bg1"/>
                </a:solidFill>
              </a:rPr>
              <a:t>age </a:t>
            </a:r>
            <a:r>
              <a:rPr lang="en-US" dirty="0">
                <a:solidFill>
                  <a:schemeClr val="bg1"/>
                </a:solidFill>
              </a:rPr>
              <a:t>of six </a:t>
            </a:r>
            <a:endParaRPr lang="en-US" dirty="0" smtClean="0">
              <a:solidFill>
                <a:schemeClr val="bg1"/>
              </a:solidFill>
            </a:endParaRPr>
          </a:p>
          <a:p>
            <a:pPr lvl="1"/>
            <a:r>
              <a:rPr lang="en-US" dirty="0" smtClean="0">
                <a:solidFill>
                  <a:schemeClr val="bg1"/>
                </a:solidFill>
              </a:rPr>
              <a:t>Exposure to domestic violence</a:t>
            </a:r>
          </a:p>
          <a:p>
            <a:pPr lvl="1"/>
            <a:r>
              <a:rPr lang="en-US" dirty="0" smtClean="0">
                <a:solidFill>
                  <a:schemeClr val="bg1"/>
                </a:solidFill>
              </a:rPr>
              <a:t>Physical, sexual and verbal abuse</a:t>
            </a:r>
          </a:p>
          <a:p>
            <a:pPr lvl="1"/>
            <a:r>
              <a:rPr lang="en-US" dirty="0" smtClean="0">
                <a:solidFill>
                  <a:schemeClr val="bg1"/>
                </a:solidFill>
              </a:rPr>
              <a:t>Neglect</a:t>
            </a:r>
          </a:p>
          <a:p>
            <a:pPr lvl="1"/>
            <a:r>
              <a:rPr lang="en-US" dirty="0" smtClean="0">
                <a:solidFill>
                  <a:schemeClr val="bg1"/>
                </a:solidFill>
              </a:rPr>
              <a:t>Accidental injury</a:t>
            </a:r>
          </a:p>
          <a:p>
            <a:pPr lvl="1"/>
            <a:r>
              <a:rPr lang="en-US" dirty="0">
                <a:solidFill>
                  <a:schemeClr val="bg1"/>
                </a:solidFill>
              </a:rPr>
              <a:t>A</a:t>
            </a:r>
            <a:r>
              <a:rPr lang="en-US" dirty="0" smtClean="0">
                <a:solidFill>
                  <a:schemeClr val="bg1"/>
                </a:solidFill>
              </a:rPr>
              <a:t>nimal attacks</a:t>
            </a:r>
          </a:p>
          <a:p>
            <a:pPr lvl="1"/>
            <a:r>
              <a:rPr lang="en-US" dirty="0" smtClean="0">
                <a:solidFill>
                  <a:schemeClr val="bg1"/>
                </a:solidFill>
              </a:rPr>
              <a:t>Danger to caregiver (which is equated by young children as danger to self)</a:t>
            </a:r>
            <a:endParaRPr lang="en-US" dirty="0">
              <a:solidFill>
                <a:schemeClr val="bg1"/>
              </a:solidFill>
            </a:endParaRPr>
          </a:p>
        </p:txBody>
      </p:sp>
    </p:spTree>
    <p:extLst>
      <p:ext uri="{BB962C8B-B14F-4D97-AF65-F5344CB8AC3E}">
        <p14:creationId xmlns:p14="http://schemas.microsoft.com/office/powerpoint/2010/main" val="1386809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Trauma and Toxic Stress in Early Childhood</a:t>
            </a:r>
            <a:endParaRPr lang="en-US" b="1" dirty="0"/>
          </a:p>
        </p:txBody>
      </p:sp>
      <p:sp>
        <p:nvSpPr>
          <p:cNvPr id="3" name="Content Placeholder 2"/>
          <p:cNvSpPr>
            <a:spLocks noGrp="1"/>
          </p:cNvSpPr>
          <p:nvPr>
            <p:ph idx="1"/>
          </p:nvPr>
        </p:nvSpPr>
        <p:spPr>
          <a:xfrm>
            <a:off x="914400" y="1600200"/>
            <a:ext cx="7848600" cy="1143000"/>
          </a:xfrm>
        </p:spPr>
        <p:txBody>
          <a:bodyPr/>
          <a:lstStyle/>
          <a:p>
            <a:pPr marL="0" indent="0">
              <a:buNone/>
            </a:pPr>
            <a:r>
              <a:rPr lang="en-US" dirty="0">
                <a:solidFill>
                  <a:schemeClr val="bg1"/>
                </a:solidFill>
              </a:rPr>
              <a:t>Disrupts typical developmental processes in infants,</a:t>
            </a:r>
          </a:p>
          <a:p>
            <a:pPr marL="0" indent="0">
              <a:buNone/>
            </a:pPr>
            <a:r>
              <a:rPr lang="en-US" dirty="0">
                <a:solidFill>
                  <a:schemeClr val="bg1"/>
                </a:solidFill>
              </a:rPr>
              <a:t>toddlers, and </a:t>
            </a:r>
            <a:r>
              <a:rPr lang="en-US" dirty="0" smtClean="0">
                <a:solidFill>
                  <a:schemeClr val="bg1"/>
                </a:solidFill>
              </a:rPr>
              <a:t>preschoolers:</a:t>
            </a:r>
          </a:p>
        </p:txBody>
      </p:sp>
      <p:sp>
        <p:nvSpPr>
          <p:cNvPr id="4" name="TextBox 3"/>
          <p:cNvSpPr txBox="1"/>
          <p:nvPr/>
        </p:nvSpPr>
        <p:spPr>
          <a:xfrm>
            <a:off x="4495800" y="2824480"/>
            <a:ext cx="4114800" cy="3970318"/>
          </a:xfrm>
          <a:prstGeom prst="rect">
            <a:avLst/>
          </a:prstGeom>
          <a:noFill/>
        </p:spPr>
        <p:txBody>
          <a:bodyPr wrap="square" rtlCol="0">
            <a:spAutoFit/>
          </a:bodyPr>
          <a:lstStyle/>
          <a:p>
            <a:pPr marL="914400" lvl="1" indent="-457200">
              <a:buFont typeface="Arial" pitchFamily="34" charset="0"/>
              <a:buChar char="•"/>
            </a:pPr>
            <a:r>
              <a:rPr lang="en-US" sz="2800" u="none" dirty="0">
                <a:solidFill>
                  <a:schemeClr val="bg1"/>
                </a:solidFill>
                <a:latin typeface="+mj-lt"/>
              </a:rPr>
              <a:t>Difficulty coping with frustration</a:t>
            </a:r>
          </a:p>
          <a:p>
            <a:pPr marL="914400" lvl="1" indent="-457200">
              <a:buFont typeface="Arial" pitchFamily="34" charset="0"/>
              <a:buChar char="•"/>
            </a:pPr>
            <a:r>
              <a:rPr lang="en-US" sz="2800" u="none" dirty="0">
                <a:solidFill>
                  <a:schemeClr val="bg1"/>
                </a:solidFill>
                <a:latin typeface="+mj-lt"/>
              </a:rPr>
              <a:t>Bouts of intense fear</a:t>
            </a:r>
          </a:p>
          <a:p>
            <a:pPr marL="914400" lvl="1" indent="-457200">
              <a:buFont typeface="Arial" pitchFamily="34" charset="0"/>
              <a:buChar char="•"/>
            </a:pPr>
            <a:r>
              <a:rPr lang="en-US" sz="2800" u="none" dirty="0">
                <a:solidFill>
                  <a:schemeClr val="bg1"/>
                </a:solidFill>
                <a:latin typeface="+mj-lt"/>
              </a:rPr>
              <a:t>Separation anxiety</a:t>
            </a:r>
          </a:p>
          <a:p>
            <a:pPr marL="914400" lvl="1" indent="-457200">
              <a:buFont typeface="Arial" pitchFamily="34" charset="0"/>
              <a:buChar char="•"/>
            </a:pPr>
            <a:r>
              <a:rPr lang="en-US" sz="2800" u="none" dirty="0">
                <a:solidFill>
                  <a:schemeClr val="bg1"/>
                </a:solidFill>
                <a:latin typeface="+mj-lt"/>
              </a:rPr>
              <a:t>Uncontrolled </a:t>
            </a:r>
            <a:r>
              <a:rPr lang="en-US" sz="2800" u="none" dirty="0" smtClean="0">
                <a:solidFill>
                  <a:schemeClr val="bg1"/>
                </a:solidFill>
                <a:latin typeface="+mj-lt"/>
              </a:rPr>
              <a:t>crying</a:t>
            </a:r>
          </a:p>
          <a:p>
            <a:pPr marL="914400" lvl="1" indent="-457200">
              <a:buFont typeface="Arial" pitchFamily="34" charset="0"/>
              <a:buChar char="•"/>
            </a:pPr>
            <a:r>
              <a:rPr lang="en-US" sz="2800" u="none" dirty="0">
                <a:solidFill>
                  <a:srgbClr val="21203C"/>
                </a:solidFill>
                <a:latin typeface="Calibri"/>
              </a:rPr>
              <a:t>Regression in developmental achievements</a:t>
            </a:r>
          </a:p>
          <a:p>
            <a:pPr marL="914400" lvl="1" indent="-457200">
              <a:buFont typeface="Arial" pitchFamily="34" charset="0"/>
              <a:buChar char="•"/>
            </a:pPr>
            <a:endParaRPr lang="en-US" sz="2800" u="none" dirty="0">
              <a:solidFill>
                <a:schemeClr val="bg1"/>
              </a:solidFill>
              <a:latin typeface="+mj-lt"/>
            </a:endParaRPr>
          </a:p>
        </p:txBody>
      </p:sp>
      <p:sp>
        <p:nvSpPr>
          <p:cNvPr id="5" name="TextBox 4"/>
          <p:cNvSpPr txBox="1"/>
          <p:nvPr/>
        </p:nvSpPr>
        <p:spPr>
          <a:xfrm>
            <a:off x="533400" y="2824480"/>
            <a:ext cx="4114800" cy="3385542"/>
          </a:xfrm>
          <a:prstGeom prst="rect">
            <a:avLst/>
          </a:prstGeom>
          <a:noFill/>
        </p:spPr>
        <p:txBody>
          <a:bodyPr wrap="square" rtlCol="0">
            <a:spAutoFit/>
          </a:bodyPr>
          <a:lstStyle/>
          <a:p>
            <a:pPr marL="914400" lvl="1" indent="-457200">
              <a:buFont typeface="Arial" pitchFamily="34" charset="0"/>
              <a:buChar char="•"/>
            </a:pPr>
            <a:r>
              <a:rPr lang="en-US" sz="2800" u="none" dirty="0">
                <a:solidFill>
                  <a:schemeClr val="bg1"/>
                </a:solidFill>
                <a:latin typeface="+mj-lt"/>
              </a:rPr>
              <a:t>Prolonged temper tantrums</a:t>
            </a:r>
          </a:p>
          <a:p>
            <a:pPr marL="914400" lvl="1" indent="-457200">
              <a:buFont typeface="Arial" pitchFamily="34" charset="0"/>
              <a:buChar char="•"/>
            </a:pPr>
            <a:r>
              <a:rPr lang="en-US" sz="2800" u="none" dirty="0">
                <a:solidFill>
                  <a:schemeClr val="bg1"/>
                </a:solidFill>
                <a:latin typeface="+mj-lt"/>
              </a:rPr>
              <a:t>Sleep disturbances</a:t>
            </a:r>
          </a:p>
          <a:p>
            <a:pPr marL="914400" lvl="1" indent="-457200">
              <a:buFont typeface="Arial" pitchFamily="34" charset="0"/>
              <a:buChar char="•"/>
            </a:pPr>
            <a:r>
              <a:rPr lang="en-US" sz="2800" u="none" dirty="0">
                <a:solidFill>
                  <a:schemeClr val="bg1"/>
                </a:solidFill>
                <a:latin typeface="+mj-lt"/>
              </a:rPr>
              <a:t>Heightened Aggression</a:t>
            </a:r>
          </a:p>
          <a:p>
            <a:pPr marL="914400" lvl="1" indent="-457200">
              <a:buFont typeface="Arial" pitchFamily="34" charset="0"/>
              <a:buChar char="•"/>
            </a:pPr>
            <a:r>
              <a:rPr lang="en-US" sz="2800" u="none" dirty="0">
                <a:solidFill>
                  <a:schemeClr val="bg1"/>
                </a:solidFill>
                <a:latin typeface="+mj-lt"/>
              </a:rPr>
              <a:t>Social withdrawal</a:t>
            </a:r>
          </a:p>
          <a:p>
            <a:pPr marL="914400" lvl="1" indent="-457200">
              <a:buFont typeface="Arial" pitchFamily="34" charset="0"/>
              <a:buChar char="•"/>
            </a:pPr>
            <a:r>
              <a:rPr lang="en-US" sz="2800" u="none" dirty="0">
                <a:solidFill>
                  <a:schemeClr val="bg1"/>
                </a:solidFill>
                <a:latin typeface="+mj-lt"/>
              </a:rPr>
              <a:t>Post-traumatic play</a:t>
            </a:r>
          </a:p>
          <a:p>
            <a:endParaRPr lang="en-US" dirty="0"/>
          </a:p>
        </p:txBody>
      </p:sp>
    </p:spTree>
    <p:extLst>
      <p:ext uri="{BB962C8B-B14F-4D97-AF65-F5344CB8AC3E}">
        <p14:creationId xmlns:p14="http://schemas.microsoft.com/office/powerpoint/2010/main" val="4084893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777240" y="1752600"/>
            <a:ext cx="5100320" cy="4267200"/>
          </a:xfrm>
        </p:spPr>
        <p:txBody>
          <a:bodyPr/>
          <a:lstStyle/>
          <a:p>
            <a:r>
              <a:rPr lang="en-US" dirty="0" smtClean="0">
                <a:solidFill>
                  <a:schemeClr val="bg1"/>
                </a:solidFill>
              </a:rPr>
              <a:t>Everyday stresses are mistaken as threats</a:t>
            </a:r>
          </a:p>
          <a:p>
            <a:endParaRPr lang="en-US" dirty="0" smtClean="0">
              <a:solidFill>
                <a:schemeClr val="bg1"/>
              </a:solidFill>
            </a:endParaRPr>
          </a:p>
          <a:p>
            <a:r>
              <a:rPr lang="en-US" dirty="0" smtClean="0">
                <a:solidFill>
                  <a:schemeClr val="bg1"/>
                </a:solidFill>
              </a:rPr>
              <a:t>Over-reaction to routine frustrations</a:t>
            </a:r>
          </a:p>
          <a:p>
            <a:endParaRPr lang="en-US" dirty="0" smtClean="0">
              <a:solidFill>
                <a:schemeClr val="bg1"/>
              </a:solidFill>
            </a:endParaRPr>
          </a:p>
          <a:p>
            <a:r>
              <a:rPr lang="en-US" dirty="0" smtClean="0">
                <a:solidFill>
                  <a:schemeClr val="bg1"/>
                </a:solidFill>
              </a:rPr>
              <a:t>Under-reaction to signals of danger</a:t>
            </a:r>
          </a:p>
        </p:txBody>
      </p:sp>
      <p:sp>
        <p:nvSpPr>
          <p:cNvPr id="4" name="Title 1"/>
          <p:cNvSpPr txBox="1">
            <a:spLocks/>
          </p:cNvSpPr>
          <p:nvPr/>
        </p:nvSpPr>
        <p:spPr>
          <a:xfrm>
            <a:off x="883920" y="228600"/>
            <a:ext cx="7772400" cy="12192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itchFamily="34" charset="0"/>
              </a:defRPr>
            </a:lvl2pPr>
            <a:lvl3pPr algn="l" rtl="0" eaLnBrk="0" fontAlgn="base" hangingPunct="0">
              <a:spcBef>
                <a:spcPct val="0"/>
              </a:spcBef>
              <a:spcAft>
                <a:spcPct val="0"/>
              </a:spcAft>
              <a:defRPr sz="4200">
                <a:solidFill>
                  <a:schemeClr val="tx2"/>
                </a:solidFill>
                <a:latin typeface="Calibri" pitchFamily="34" charset="0"/>
              </a:defRPr>
            </a:lvl3pPr>
            <a:lvl4pPr algn="l" rtl="0" eaLnBrk="0" fontAlgn="base" hangingPunct="0">
              <a:spcBef>
                <a:spcPct val="0"/>
              </a:spcBef>
              <a:spcAft>
                <a:spcPct val="0"/>
              </a:spcAft>
              <a:defRPr sz="4200">
                <a:solidFill>
                  <a:schemeClr val="tx2"/>
                </a:solidFill>
                <a:latin typeface="Calibri" pitchFamily="34" charset="0"/>
              </a:defRPr>
            </a:lvl4pPr>
            <a:lvl5pPr algn="l" rtl="0" eaLnBrk="0" fontAlgn="base" hangingPunct="0">
              <a:spcBef>
                <a:spcPct val="0"/>
              </a:spcBef>
              <a:spcAft>
                <a:spcPct val="0"/>
              </a:spcAft>
              <a:defRPr sz="4200">
                <a:solidFill>
                  <a:schemeClr val="tx2"/>
                </a:solidFill>
                <a:latin typeface="Calibri" pitchFamily="34"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lgn="ctr"/>
            <a:r>
              <a:rPr lang="en-US" b="1" u="none" dirty="0" smtClean="0"/>
              <a:t>Trauma Also Transforms Stress</a:t>
            </a:r>
            <a:endParaRPr lang="en-US" b="1" u="non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667000"/>
            <a:ext cx="2778760" cy="184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224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066800"/>
          </a:xfrm>
        </p:spPr>
        <p:txBody>
          <a:bodyPr/>
          <a:lstStyle/>
          <a:p>
            <a:r>
              <a:rPr lang="en-US" sz="4000" b="1" dirty="0" smtClean="0">
                <a:solidFill>
                  <a:schemeClr val="accent2"/>
                </a:solidFill>
              </a:rPr>
              <a:t>A consistent, caring relationship with the parent promotes</a:t>
            </a:r>
            <a:r>
              <a:rPr lang="en-US" sz="4000" b="1" dirty="0">
                <a:solidFill>
                  <a:schemeClr val="accent2"/>
                </a:solidFill>
              </a:rPr>
              <a:t> resilience</a:t>
            </a:r>
          </a:p>
        </p:txBody>
      </p:sp>
      <p:sp>
        <p:nvSpPr>
          <p:cNvPr id="3" name="Content Placeholder 2"/>
          <p:cNvSpPr>
            <a:spLocks noGrp="1"/>
          </p:cNvSpPr>
          <p:nvPr>
            <p:ph idx="1"/>
          </p:nvPr>
        </p:nvSpPr>
        <p:spPr>
          <a:xfrm>
            <a:off x="1066800" y="1752600"/>
            <a:ext cx="5105400" cy="3573186"/>
          </a:xfrm>
        </p:spPr>
        <p:txBody>
          <a:bodyPr/>
          <a:lstStyle/>
          <a:p>
            <a:pPr marL="0" indent="0">
              <a:buNone/>
            </a:pPr>
            <a:r>
              <a:rPr lang="en-US" b="1" dirty="0">
                <a:solidFill>
                  <a:schemeClr val="bg1"/>
                </a:solidFill>
              </a:rPr>
              <a:t>“There is no such thing as a baby . . . A baby cannot exist alone, but is essentially part of a relationship”</a:t>
            </a:r>
          </a:p>
          <a:p>
            <a:pPr marL="0" indent="0" algn="r">
              <a:buNone/>
            </a:pPr>
            <a:r>
              <a:rPr lang="en-US" b="1" dirty="0" smtClean="0">
                <a:solidFill>
                  <a:schemeClr val="bg1"/>
                </a:solidFill>
              </a:rPr>
              <a:t>- </a:t>
            </a:r>
            <a:r>
              <a:rPr lang="en-US" b="1" dirty="0" err="1" smtClean="0">
                <a:solidFill>
                  <a:schemeClr val="bg1"/>
                </a:solidFill>
              </a:rPr>
              <a:t>Winnicott</a:t>
            </a:r>
            <a:r>
              <a:rPr lang="en-US" b="1" dirty="0" smtClean="0">
                <a:solidFill>
                  <a:schemeClr val="bg1"/>
                </a:solidFill>
              </a:rPr>
              <a:t> (1964)</a:t>
            </a:r>
          </a:p>
          <a:p>
            <a:pPr marL="0" indent="0">
              <a:buNone/>
            </a:pPr>
            <a:endParaRPr lang="en-US" dirty="0">
              <a:solidFill>
                <a:schemeClr val="bg1"/>
              </a:solidFill>
            </a:endParaRPr>
          </a:p>
        </p:txBody>
      </p:sp>
      <p:sp>
        <p:nvSpPr>
          <p:cNvPr id="4" name="TextBox 3"/>
          <p:cNvSpPr txBox="1"/>
          <p:nvPr/>
        </p:nvSpPr>
        <p:spPr>
          <a:xfrm>
            <a:off x="2362200" y="3903345"/>
            <a:ext cx="6324600" cy="3385542"/>
          </a:xfrm>
          <a:prstGeom prst="rect">
            <a:avLst/>
          </a:prstGeom>
          <a:noFill/>
        </p:spPr>
        <p:txBody>
          <a:bodyPr wrap="square" rtlCol="0">
            <a:spAutoFit/>
          </a:bodyPr>
          <a:lstStyle/>
          <a:p>
            <a:endParaRPr lang="en-US" sz="2800" u="none" dirty="0">
              <a:solidFill>
                <a:schemeClr val="bg1"/>
              </a:solidFill>
              <a:latin typeface="+mn-lt"/>
            </a:endParaRPr>
          </a:p>
          <a:p>
            <a:r>
              <a:rPr lang="en-US" sz="2800" u="none" dirty="0" smtClean="0">
                <a:solidFill>
                  <a:schemeClr val="bg1"/>
                </a:solidFill>
                <a:latin typeface="+mn-lt"/>
              </a:rPr>
              <a:t>A caregiver is instrumental in:</a:t>
            </a:r>
          </a:p>
          <a:p>
            <a:pPr marL="457200" indent="-457200">
              <a:buFont typeface="Arial" pitchFamily="34" charset="0"/>
              <a:buChar char="•"/>
            </a:pPr>
            <a:r>
              <a:rPr lang="en-US" sz="2800" u="none" dirty="0" smtClean="0">
                <a:solidFill>
                  <a:schemeClr val="bg1"/>
                </a:solidFill>
                <a:latin typeface="+mn-lt"/>
              </a:rPr>
              <a:t>decreasing </a:t>
            </a:r>
            <a:r>
              <a:rPr lang="en-US" sz="2800" u="none" dirty="0">
                <a:solidFill>
                  <a:schemeClr val="bg1"/>
                </a:solidFill>
                <a:latin typeface="+mn-lt"/>
              </a:rPr>
              <a:t>child </a:t>
            </a:r>
            <a:r>
              <a:rPr lang="en-US" sz="2800" u="none" dirty="0" smtClean="0">
                <a:solidFill>
                  <a:schemeClr val="bg1"/>
                </a:solidFill>
                <a:latin typeface="+mn-lt"/>
              </a:rPr>
              <a:t>symptomatology</a:t>
            </a:r>
          </a:p>
          <a:p>
            <a:pPr marL="457200" indent="-457200">
              <a:buFont typeface="Arial" pitchFamily="34" charset="0"/>
              <a:buChar char="•"/>
            </a:pPr>
            <a:r>
              <a:rPr lang="en-US" sz="2800" u="none" dirty="0" smtClean="0">
                <a:solidFill>
                  <a:schemeClr val="bg1"/>
                </a:solidFill>
                <a:latin typeface="+mn-lt"/>
              </a:rPr>
              <a:t>enhancing </a:t>
            </a:r>
            <a:r>
              <a:rPr lang="en-US" sz="2800" u="none" dirty="0">
                <a:solidFill>
                  <a:schemeClr val="bg1"/>
                </a:solidFill>
                <a:latin typeface="+mn-lt"/>
              </a:rPr>
              <a:t>school </a:t>
            </a:r>
            <a:r>
              <a:rPr lang="en-US" sz="2800" u="none" dirty="0" smtClean="0">
                <a:solidFill>
                  <a:schemeClr val="bg1"/>
                </a:solidFill>
                <a:latin typeface="+mn-lt"/>
              </a:rPr>
              <a:t>performance</a:t>
            </a:r>
          </a:p>
          <a:p>
            <a:pPr marL="457200" indent="-457200">
              <a:buFont typeface="Arial" pitchFamily="34" charset="0"/>
              <a:buChar char="•"/>
            </a:pPr>
            <a:r>
              <a:rPr lang="en-US" sz="2800" u="none" dirty="0" smtClean="0">
                <a:solidFill>
                  <a:schemeClr val="bg1"/>
                </a:solidFill>
                <a:latin typeface="+mn-lt"/>
              </a:rPr>
              <a:t>promoting </a:t>
            </a:r>
            <a:r>
              <a:rPr lang="en-US" sz="2800" u="none" dirty="0">
                <a:solidFill>
                  <a:schemeClr val="bg1"/>
                </a:solidFill>
                <a:latin typeface="+mn-lt"/>
              </a:rPr>
              <a:t>social skills with peers and adults</a:t>
            </a:r>
          </a:p>
          <a:p>
            <a:endParaRPr lang="en-US" sz="2800" u="none" dirty="0">
              <a:solidFill>
                <a:schemeClr val="bg1"/>
              </a:solidFill>
              <a:latin typeface="+mn-lt"/>
            </a:endParaRP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81200"/>
            <a:ext cx="2151072"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741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14400" y="1676400"/>
            <a:ext cx="7574280" cy="4636008"/>
          </a:xfrm>
          <a:prstGeom prst="rect">
            <a:avLst/>
          </a:prstGeom>
        </p:spPr>
        <p:txBody>
          <a:bodyPr>
            <a:normAutofit/>
          </a:bodyPr>
          <a:lstStyle/>
          <a:p>
            <a:pPr marL="0" indent="0">
              <a:buNone/>
            </a:pPr>
            <a:r>
              <a:rPr lang="en-US" sz="2800" b="1" dirty="0" smtClean="0">
                <a:solidFill>
                  <a:schemeClr val="bg1"/>
                </a:solidFill>
              </a:rPr>
              <a:t>Dyadic therapy for caregivers and children under the age of six:</a:t>
            </a:r>
          </a:p>
          <a:p>
            <a:pPr marL="463550" indent="-233363"/>
            <a:r>
              <a:rPr lang="en-US" sz="2600" dirty="0" smtClean="0">
                <a:solidFill>
                  <a:schemeClr val="bg1"/>
                </a:solidFill>
              </a:rPr>
              <a:t>Attachment system: The main  organizer of responses to danger in early childhood</a:t>
            </a:r>
          </a:p>
          <a:p>
            <a:pPr marL="463550" indent="-233363"/>
            <a:r>
              <a:rPr lang="en-US" sz="2600" dirty="0" smtClean="0">
                <a:solidFill>
                  <a:schemeClr val="bg1"/>
                </a:solidFill>
              </a:rPr>
              <a:t>Parent stress and trauma may interfere with their ability to regulate child emotions</a:t>
            </a:r>
          </a:p>
          <a:p>
            <a:pPr marL="463550" indent="-233363"/>
            <a:r>
              <a:rPr lang="en-US" sz="2600" dirty="0" smtClean="0">
                <a:solidFill>
                  <a:schemeClr val="bg1"/>
                </a:solidFill>
              </a:rPr>
              <a:t>Mental health symptoms arise when children:</a:t>
            </a:r>
          </a:p>
          <a:p>
            <a:pPr marL="633413" lvl="1" indent="-173038"/>
            <a:r>
              <a:rPr lang="en-US" sz="2400" dirty="0" smtClean="0">
                <a:solidFill>
                  <a:schemeClr val="bg1"/>
                </a:solidFill>
              </a:rPr>
              <a:t>do not feel protected from external threat </a:t>
            </a:r>
          </a:p>
          <a:p>
            <a:pPr marL="633413" lvl="1" indent="-173038"/>
            <a:r>
              <a:rPr lang="en-US" sz="2400" dirty="0" smtClean="0">
                <a:solidFill>
                  <a:schemeClr val="bg1"/>
                </a:solidFill>
              </a:rPr>
              <a:t>do not get relief from internal signals of danger </a:t>
            </a:r>
          </a:p>
          <a:p>
            <a:pPr marL="633413" indent="-173038"/>
            <a:endParaRPr lang="en-US" dirty="0">
              <a:solidFill>
                <a:schemeClr val="bg1"/>
              </a:solidFill>
            </a:endParaRPr>
          </a:p>
        </p:txBody>
      </p:sp>
      <p:sp>
        <p:nvSpPr>
          <p:cNvPr id="4" name="Title 3"/>
          <p:cNvSpPr>
            <a:spLocks noGrp="1"/>
          </p:cNvSpPr>
          <p:nvPr>
            <p:ph type="title"/>
          </p:nvPr>
        </p:nvSpPr>
        <p:spPr>
          <a:xfrm>
            <a:off x="914400" y="228600"/>
            <a:ext cx="7772400" cy="1143000"/>
          </a:xfrm>
        </p:spPr>
        <p:txBody>
          <a:bodyPr/>
          <a:lstStyle/>
          <a:p>
            <a:r>
              <a:rPr lang="en-US" sz="4000" dirty="0" smtClean="0"/>
              <a:t>Child-Parent Psychotherapy is a relationship-based approach</a:t>
            </a:r>
            <a:endParaRPr lang="en-US" sz="4000" dirty="0"/>
          </a:p>
        </p:txBody>
      </p:sp>
    </p:spTree>
    <p:extLst>
      <p:ext uri="{BB962C8B-B14F-4D97-AF65-F5344CB8AC3E}">
        <p14:creationId xmlns:p14="http://schemas.microsoft.com/office/powerpoint/2010/main" val="2947502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Custom 2">
      <a:dk1>
        <a:srgbClr val="79788A"/>
      </a:dk1>
      <a:lt1>
        <a:srgbClr val="FFFFFF"/>
      </a:lt1>
      <a:dk2>
        <a:srgbClr val="21203C"/>
      </a:dk2>
      <a:lt2>
        <a:srgbClr val="354859"/>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FF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11103</TotalTime>
  <Words>1977</Words>
  <Application>Microsoft Office PowerPoint</Application>
  <PresentationFormat>On-screen Show (4:3)</PresentationFormat>
  <Paragraphs>192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Layers</vt:lpstr>
      <vt:lpstr>PowerPoint Presentation</vt:lpstr>
      <vt:lpstr>PowerPoint Presentation</vt:lpstr>
      <vt:lpstr>Child-Parent Psychotherapy</vt:lpstr>
      <vt:lpstr>Normative Stress</vt:lpstr>
      <vt:lpstr>Trauma and Toxic Stress in Early Childhood</vt:lpstr>
      <vt:lpstr>Trauma and Toxic Stress in Early Childhood</vt:lpstr>
      <vt:lpstr>PowerPoint Presentation</vt:lpstr>
      <vt:lpstr>A consistent, caring relationship with the parent promotes resilience</vt:lpstr>
      <vt:lpstr>Child-Parent Psychotherapy is a relationship-based approach</vt:lpstr>
      <vt:lpstr>Multi-Theoretical Approach to Treatment</vt:lpstr>
      <vt:lpstr>Targets of Intervention (examples)</vt:lpstr>
      <vt:lpstr>Child-Parent Psychotherapy Intervention Modalities</vt:lpstr>
      <vt:lpstr>Child-Parent Psychotherapy:  Does it work? </vt:lpstr>
      <vt:lpstr>Child-Parent Psychotherapy:  Where and How </vt:lpstr>
      <vt:lpstr>Child-Parent Psychotherapy:  Where and How </vt:lpstr>
      <vt:lpstr>Does CPP Improve Biological Functioning? </vt:lpstr>
      <vt:lpstr>Referring Families to the  Child Trauma Research Program </vt:lpstr>
      <vt:lpstr>Additional Resources</vt:lpstr>
      <vt:lpstr>General Recommendations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Bush</dc:creator>
  <cp:lastModifiedBy>KAREN L COHN</cp:lastModifiedBy>
  <cp:revision>683</cp:revision>
  <cp:lastPrinted>2013-09-04T18:37:38Z</cp:lastPrinted>
  <dcterms:created xsi:type="dcterms:W3CDTF">2010-04-15T00:44:16Z</dcterms:created>
  <dcterms:modified xsi:type="dcterms:W3CDTF">2014-10-09T16:07:36Z</dcterms:modified>
</cp:coreProperties>
</file>