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handoutMasterIdLst>
    <p:handoutMasterId r:id="rId23"/>
  </p:handoutMasterIdLst>
  <p:sldIdLst>
    <p:sldId id="271" r:id="rId2"/>
    <p:sldId id="272" r:id="rId3"/>
    <p:sldId id="265" r:id="rId4"/>
    <p:sldId id="263" r:id="rId5"/>
    <p:sldId id="256" r:id="rId6"/>
    <p:sldId id="264" r:id="rId7"/>
    <p:sldId id="257" r:id="rId8"/>
    <p:sldId id="267" r:id="rId9"/>
    <p:sldId id="258" r:id="rId10"/>
    <p:sldId id="268" r:id="rId11"/>
    <p:sldId id="259" r:id="rId12"/>
    <p:sldId id="275" r:id="rId13"/>
    <p:sldId id="273" r:id="rId14"/>
    <p:sldId id="274" r:id="rId15"/>
    <p:sldId id="276" r:id="rId16"/>
    <p:sldId id="278" r:id="rId17"/>
    <p:sldId id="277" r:id="rId18"/>
    <p:sldId id="279" r:id="rId19"/>
    <p:sldId id="280" r:id="rId20"/>
    <p:sldId id="282" r:id="rId21"/>
    <p:sldId id="281" r:id="rId2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CCE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60"/>
  </p:normalViewPr>
  <p:slideViewPr>
    <p:cSldViewPr>
      <p:cViewPr varScale="1">
        <p:scale>
          <a:sx n="89" d="100"/>
          <a:sy n="89" d="100"/>
        </p:scale>
        <p:origin x="-63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0"/>
            <a:ext cx="2972421" cy="465138"/>
          </a:xfrm>
          <a:prstGeom prst="rect">
            <a:avLst/>
          </a:prstGeom>
        </p:spPr>
        <p:txBody>
          <a:bodyPr vert="horz" lIns="91440" tIns="45720" rIns="91440" bIns="45720" rtlCol="0"/>
          <a:lstStyle>
            <a:lvl1pPr algn="r">
              <a:defRPr sz="1200"/>
            </a:lvl1pPr>
          </a:lstStyle>
          <a:p>
            <a:fld id="{942B6E6C-F1F3-434A-A1A9-34A4EE6D566A}" type="datetimeFigureOut">
              <a:rPr lang="en-US" smtClean="0"/>
              <a:pPr/>
              <a:t>6/15/2012</a:t>
            </a:fld>
            <a:endParaRPr lang="en-US"/>
          </a:p>
        </p:txBody>
      </p:sp>
      <p:sp>
        <p:nvSpPr>
          <p:cNvPr id="4" name="Footer Placeholder 3"/>
          <p:cNvSpPr>
            <a:spLocks noGrp="1"/>
          </p:cNvSpPr>
          <p:nvPr>
            <p:ph type="ftr" sz="quarter" idx="2"/>
          </p:nvPr>
        </p:nvSpPr>
        <p:spPr>
          <a:xfrm>
            <a:off x="1" y="8829675"/>
            <a:ext cx="2972421"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675"/>
            <a:ext cx="2972421" cy="465138"/>
          </a:xfrm>
          <a:prstGeom prst="rect">
            <a:avLst/>
          </a:prstGeom>
        </p:spPr>
        <p:txBody>
          <a:bodyPr vert="horz" lIns="91440" tIns="45720" rIns="91440" bIns="45720" rtlCol="0" anchor="b"/>
          <a:lstStyle>
            <a:lvl1pPr algn="r">
              <a:defRPr sz="1200"/>
            </a:lvl1pPr>
          </a:lstStyle>
          <a:p>
            <a:fld id="{3EA8FF49-F9A9-472D-8F2B-EEF034486F8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865F783-05AD-4840-9D7F-D498B6BC4621}" type="datetimeFigureOut">
              <a:rPr lang="en-US" smtClean="0"/>
              <a:pPr/>
              <a:t>6/15/2012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0C61119-A126-4675-8728-F77F66C660E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65F783-05AD-4840-9D7F-D498B6BC4621}" type="datetimeFigureOut">
              <a:rPr lang="en-US" smtClean="0"/>
              <a:pPr/>
              <a:t>6/15/2012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C61119-A126-4675-8728-F77F66C660E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65F783-05AD-4840-9D7F-D498B6BC4621}" type="datetimeFigureOut">
              <a:rPr lang="en-US" smtClean="0"/>
              <a:pPr/>
              <a:t>6/15/2012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C61119-A126-4675-8728-F77F66C660E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65F783-05AD-4840-9D7F-D498B6BC4621}" type="datetimeFigureOut">
              <a:rPr lang="en-US" smtClean="0"/>
              <a:pPr/>
              <a:t>6/15/2012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C61119-A126-4675-8728-F77F66C660E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865F783-05AD-4840-9D7F-D498B6BC4621}" type="datetimeFigureOut">
              <a:rPr lang="en-US" smtClean="0"/>
              <a:pPr/>
              <a:t>6/15/2012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C61119-A126-4675-8728-F77F66C660E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65F783-05AD-4840-9D7F-D498B6BC4621}" type="datetimeFigureOut">
              <a:rPr lang="en-US" smtClean="0"/>
              <a:pPr/>
              <a:t>6/15/2012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C61119-A126-4675-8728-F77F66C660E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865F783-05AD-4840-9D7F-D498B6BC4621}" type="datetimeFigureOut">
              <a:rPr lang="en-US" smtClean="0"/>
              <a:pPr/>
              <a:t>6/15/2012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C61119-A126-4675-8728-F77F66C660E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865F783-05AD-4840-9D7F-D498B6BC4621}" type="datetimeFigureOut">
              <a:rPr lang="en-US" smtClean="0"/>
              <a:pPr/>
              <a:t>6/15/2012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C61119-A126-4675-8728-F77F66C660E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65F783-05AD-4840-9D7F-D498B6BC4621}" type="datetimeFigureOut">
              <a:rPr lang="en-US" smtClean="0"/>
              <a:pPr/>
              <a:t>6/15/2012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C61119-A126-4675-8728-F77F66C660E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65F783-05AD-4840-9D7F-D498B6BC4621}" type="datetimeFigureOut">
              <a:rPr lang="en-US" smtClean="0"/>
              <a:pPr/>
              <a:t>6/15/2012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C61119-A126-4675-8728-F77F66C660E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865F783-05AD-4840-9D7F-D498B6BC4621}" type="datetimeFigureOut">
              <a:rPr lang="en-US" smtClean="0"/>
              <a:pPr/>
              <a:t>6/15/2012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0C61119-A126-4675-8728-F77F66C660E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865F783-05AD-4840-9D7F-D498B6BC4621}" type="datetimeFigureOut">
              <a:rPr lang="en-US" smtClean="0"/>
              <a:pPr/>
              <a:t>6/15/2012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C61119-A126-4675-8728-F77F66C660E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www.sfgov2.org/index.aspx?page=1671"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www.sfgov2.org/index.aspx?page=1671"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sfgov2.org/index.aspx?page=1671"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sfgov2.org/index.aspx?page=1671"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sfgov2.org/index.aspx?page=1671"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sfgov2.org/index.aspx?page=1671"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sfgov2.org/index.aspx?page=1671"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295400"/>
            <a:ext cx="7543800" cy="3539430"/>
          </a:xfrm>
          <a:prstGeom prst="rect">
            <a:avLst/>
          </a:prstGeom>
          <a:noFill/>
        </p:spPr>
        <p:txBody>
          <a:bodyPr wrap="square" rtlCol="0">
            <a:spAutoFit/>
          </a:bodyPr>
          <a:lstStyle/>
          <a:p>
            <a:pPr algn="ctr"/>
            <a:r>
              <a:rPr lang="en-US" sz="2600" dirty="0" smtClean="0">
                <a:ln>
                  <a:solidFill>
                    <a:schemeClr val="tx1">
                      <a:alpha val="60000"/>
                    </a:schemeClr>
                  </a:solidFill>
                </a:ln>
                <a:solidFill>
                  <a:srgbClr val="7030A0">
                    <a:alpha val="60000"/>
                  </a:srgbClr>
                </a:solidFill>
              </a:rPr>
              <a:t>San Francisco Local Agency Formation Commission </a:t>
            </a:r>
          </a:p>
          <a:p>
            <a:pPr algn="ctr"/>
            <a:r>
              <a:rPr lang="en-US" sz="2600" dirty="0" smtClean="0">
                <a:ln>
                  <a:solidFill>
                    <a:schemeClr val="tx1">
                      <a:alpha val="60000"/>
                    </a:schemeClr>
                  </a:solidFill>
                </a:ln>
                <a:solidFill>
                  <a:srgbClr val="7030A0">
                    <a:alpha val="60000"/>
                  </a:srgbClr>
                </a:solidFill>
              </a:rPr>
              <a:t>Draft Presentation on:</a:t>
            </a:r>
          </a:p>
          <a:p>
            <a:pPr algn="ctr"/>
            <a:endParaRPr lang="en-US" dirty="0" smtClean="0"/>
          </a:p>
          <a:p>
            <a:pPr algn="ctr"/>
            <a:endParaRPr lang="en-US" dirty="0" smtClean="0"/>
          </a:p>
          <a:p>
            <a:pPr algn="ctr"/>
            <a:r>
              <a:rPr lang="en-US" sz="2000" b="1" dirty="0" smtClean="0"/>
              <a:t>The Voting Process, Including Rank Choice Voting for Local Offices in the City and County of San Francisco</a:t>
            </a:r>
          </a:p>
          <a:p>
            <a:pPr algn="ctr"/>
            <a:endParaRPr lang="en-US" dirty="0" smtClean="0"/>
          </a:p>
          <a:p>
            <a:pPr algn="ctr"/>
            <a:endParaRPr lang="en-US" dirty="0" smtClean="0"/>
          </a:p>
          <a:p>
            <a:pPr algn="ctr"/>
            <a:endParaRPr lang="en-US" dirty="0" smtClean="0"/>
          </a:p>
          <a:p>
            <a:pPr algn="ctr"/>
            <a:r>
              <a:rPr lang="en-US" sz="1400" dirty="0" smtClean="0"/>
              <a:t>Jason Fried</a:t>
            </a:r>
          </a:p>
          <a:p>
            <a:pPr algn="ctr"/>
            <a:r>
              <a:rPr lang="en-US" sz="1400" dirty="0" smtClean="0"/>
              <a:t>Senior Program Officer</a:t>
            </a:r>
          </a:p>
          <a:p>
            <a:pPr algn="ctr"/>
            <a:r>
              <a:rPr lang="en-US" sz="1400" dirty="0" smtClean="0"/>
              <a:t>June 15, 2012 </a:t>
            </a:r>
            <a:endParaRPr lang="en-US" sz="1400" dirty="0"/>
          </a:p>
        </p:txBody>
      </p:sp>
      <p:pic>
        <p:nvPicPr>
          <p:cNvPr id="3" name="Picture 2" descr="ShowImage.aspx.jpg"/>
          <p:cNvPicPr>
            <a:picLocks noChangeAspect="1"/>
          </p:cNvPicPr>
          <p:nvPr/>
        </p:nvPicPr>
        <p:blipFill>
          <a:blip r:embed="rId2" cstate="print"/>
          <a:stretch>
            <a:fillRect/>
          </a:stretch>
        </p:blipFill>
        <p:spPr>
          <a:xfrm>
            <a:off x="3962400" y="5105400"/>
            <a:ext cx="1447800" cy="14478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838200"/>
            <a:ext cx="6934200" cy="4401205"/>
          </a:xfrm>
          <a:prstGeom prst="rect">
            <a:avLst/>
          </a:prstGeom>
        </p:spPr>
        <p:txBody>
          <a:bodyPr wrap="square">
            <a:spAutoFit/>
          </a:bodyPr>
          <a:lstStyle/>
          <a:p>
            <a:pPr algn="ctr"/>
            <a:r>
              <a:rPr lang="en-US" sz="2800" dirty="0" smtClean="0">
                <a:ln>
                  <a:solidFill>
                    <a:schemeClr val="tx1">
                      <a:alpha val="60000"/>
                    </a:schemeClr>
                  </a:solidFill>
                </a:ln>
                <a:solidFill>
                  <a:srgbClr val="7030A0">
                    <a:alpha val="60000"/>
                  </a:srgbClr>
                </a:solidFill>
              </a:rPr>
              <a:t>DIFFERENCES IN HOW MANY VOTERS THERE ARE BETWEEN PRIMARY AND GENERAL ELECTIONS IN CITIES WITH SIMILAR ELECTION METHODS</a:t>
            </a:r>
          </a:p>
          <a:p>
            <a:pPr algn="ctr"/>
            <a:endParaRPr lang="en-US" sz="2800" dirty="0" smtClean="0">
              <a:ln>
                <a:solidFill>
                  <a:schemeClr val="tx1">
                    <a:alpha val="60000"/>
                  </a:schemeClr>
                </a:solidFill>
              </a:ln>
              <a:solidFill>
                <a:srgbClr val="7030A0">
                  <a:alpha val="60000"/>
                </a:srgbClr>
              </a:solidFill>
            </a:endParaRPr>
          </a:p>
          <a:p>
            <a:pPr algn="ctr"/>
            <a:r>
              <a:rPr lang="en-US" sz="2800" b="1" dirty="0" smtClean="0"/>
              <a:t>Of the top (20) cities only Los Angeles, Detroit, and Charlotte have odd year citywide elections similar to San Francisco*</a:t>
            </a:r>
            <a:r>
              <a:rPr lang="en-US" sz="2800" b="1" dirty="0" smtClean="0">
                <a:ln>
                  <a:solidFill>
                    <a:schemeClr val="tx1">
                      <a:alpha val="60000"/>
                    </a:schemeClr>
                  </a:solidFill>
                </a:ln>
                <a:solidFill>
                  <a:srgbClr val="7030A0">
                    <a:alpha val="60000"/>
                  </a:srgbClr>
                </a:solidFill>
              </a:rPr>
              <a:t> </a:t>
            </a:r>
          </a:p>
          <a:p>
            <a:pPr algn="ctr"/>
            <a:endParaRPr lang="en-US" sz="2800" dirty="0"/>
          </a:p>
        </p:txBody>
      </p:sp>
      <p:pic>
        <p:nvPicPr>
          <p:cNvPr id="3" name="Picture 2" descr="ShowImage.aspx.jpg"/>
          <p:cNvPicPr>
            <a:picLocks noChangeAspect="1"/>
          </p:cNvPicPr>
          <p:nvPr/>
        </p:nvPicPr>
        <p:blipFill>
          <a:blip r:embed="rId2" cstate="print"/>
          <a:stretch>
            <a:fillRect/>
          </a:stretch>
        </p:blipFill>
        <p:spPr>
          <a:xfrm>
            <a:off x="0" y="6324600"/>
            <a:ext cx="533400" cy="533400"/>
          </a:xfrm>
          <a:prstGeom prst="rect">
            <a:avLst/>
          </a:prstGeom>
        </p:spPr>
      </p:pic>
      <p:sp>
        <p:nvSpPr>
          <p:cNvPr id="4" name="TextBox 3"/>
          <p:cNvSpPr txBox="1"/>
          <p:nvPr/>
        </p:nvSpPr>
        <p:spPr>
          <a:xfrm>
            <a:off x="685799" y="5934670"/>
            <a:ext cx="8458201" cy="923330"/>
          </a:xfrm>
          <a:prstGeom prst="rect">
            <a:avLst/>
          </a:prstGeom>
          <a:noFill/>
        </p:spPr>
        <p:txBody>
          <a:bodyPr wrap="square" rtlCol="0">
            <a:spAutoFit/>
          </a:bodyPr>
          <a:lstStyle/>
          <a:p>
            <a:r>
              <a:rPr lang="en-US" dirty="0" smtClean="0"/>
              <a:t>*Although there are other cities in the top 20 category with election cycles  similar to San Francisco, only cities with sufficiently verifiable data available from respective dept. of elections were used.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609600" y="1371600"/>
          <a:ext cx="8153398" cy="5131752"/>
        </p:xfrm>
        <a:graphic>
          <a:graphicData uri="http://schemas.openxmlformats.org/drawingml/2006/table">
            <a:tbl>
              <a:tblPr/>
              <a:tblGrid>
                <a:gridCol w="1459245"/>
                <a:gridCol w="775543"/>
                <a:gridCol w="680300"/>
                <a:gridCol w="1238145"/>
                <a:gridCol w="952419"/>
                <a:gridCol w="1047663"/>
                <a:gridCol w="979632"/>
                <a:gridCol w="1020451"/>
              </a:tblGrid>
              <a:tr h="1151908">
                <a:tc>
                  <a:txBody>
                    <a:bodyPr/>
                    <a:lstStyle/>
                    <a:p>
                      <a:pPr algn="ctr" fontAlgn="b"/>
                      <a:r>
                        <a:rPr lang="en-US" sz="1400" b="1" i="0" u="none" strike="noStrike" dirty="0">
                          <a:solidFill>
                            <a:srgbClr val="000000"/>
                          </a:solidFill>
                          <a:latin typeface="Times New Roman"/>
                        </a:rPr>
                        <a:t>Year</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a:solidFill>
                            <a:srgbClr val="000000"/>
                          </a:solidFill>
                          <a:latin typeface="Times New Roman"/>
                        </a:rPr>
                        <a:t>Primary</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a:solidFill>
                            <a:srgbClr val="000000"/>
                          </a:solidFill>
                          <a:latin typeface="Times New Roman"/>
                        </a:rPr>
                        <a:t>General</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dirty="0" smtClean="0">
                          <a:solidFill>
                            <a:srgbClr val="000000"/>
                          </a:solidFill>
                          <a:latin typeface="Times New Roman"/>
                        </a:rPr>
                        <a:t>% of Vote in the General  that Voted in the Primary </a:t>
                      </a:r>
                      <a:endParaRPr lang="en-US" sz="1400" b="1" i="0" u="none" strike="noStrike" dirty="0">
                        <a:solidFill>
                          <a:srgbClr val="000000"/>
                        </a:solidFill>
                        <a:latin typeface="Times New Roman"/>
                      </a:endParaRP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dirty="0" smtClean="0">
                          <a:solidFill>
                            <a:srgbClr val="000000"/>
                          </a:solidFill>
                          <a:latin typeface="Times New Roman"/>
                        </a:rPr>
                        <a:t>How Many Votes if there is a 50% Rule in Primary</a:t>
                      </a:r>
                      <a:endParaRPr lang="en-US" sz="1400" b="1" i="0" u="none" strike="noStrike" dirty="0">
                        <a:solidFill>
                          <a:srgbClr val="000000"/>
                        </a:solidFill>
                        <a:latin typeface="Times New Roman"/>
                      </a:endParaRP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dirty="0">
                          <a:solidFill>
                            <a:srgbClr val="000000"/>
                          </a:solidFill>
                          <a:latin typeface="Times New Roman"/>
                        </a:rPr>
                        <a:t>% of </a:t>
                      </a:r>
                      <a:r>
                        <a:rPr lang="en-US" sz="1400" b="1" i="0" u="none" strike="noStrike" dirty="0" smtClean="0">
                          <a:solidFill>
                            <a:srgbClr val="000000"/>
                          </a:solidFill>
                          <a:latin typeface="Times New Roman"/>
                        </a:rPr>
                        <a:t> the Nov Vote if</a:t>
                      </a:r>
                      <a:r>
                        <a:rPr lang="en-US" sz="1400" b="1" i="0" u="none" strike="noStrike" baseline="0" dirty="0" smtClean="0">
                          <a:solidFill>
                            <a:srgbClr val="000000"/>
                          </a:solidFill>
                          <a:latin typeface="Times New Roman"/>
                        </a:rPr>
                        <a:t> </a:t>
                      </a:r>
                      <a:r>
                        <a:rPr lang="en-US" sz="1400" b="1" i="0" u="none" strike="noStrike" dirty="0" smtClean="0">
                          <a:solidFill>
                            <a:srgbClr val="000000"/>
                          </a:solidFill>
                          <a:latin typeface="Times New Roman"/>
                        </a:rPr>
                        <a:t>50</a:t>
                      </a:r>
                      <a:r>
                        <a:rPr lang="en-US" sz="1400" b="1" i="0" u="none" strike="noStrike" dirty="0">
                          <a:solidFill>
                            <a:srgbClr val="000000"/>
                          </a:solidFill>
                          <a:latin typeface="Times New Roman"/>
                        </a:rPr>
                        <a:t>% Rule</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dirty="0">
                          <a:solidFill>
                            <a:srgbClr val="000000"/>
                          </a:solidFill>
                          <a:latin typeface="Times New Roman"/>
                        </a:rPr>
                        <a:t>How Many Votes </a:t>
                      </a:r>
                      <a:r>
                        <a:rPr lang="en-US" sz="1400" b="1" i="0" u="none" strike="noStrike" dirty="0" smtClean="0">
                          <a:solidFill>
                            <a:srgbClr val="000000"/>
                          </a:solidFill>
                          <a:latin typeface="Times New Roman"/>
                        </a:rPr>
                        <a:t>if </a:t>
                      </a:r>
                      <a:r>
                        <a:rPr lang="en-US" sz="1400" b="1" i="0" u="none" strike="noStrike" dirty="0">
                          <a:solidFill>
                            <a:srgbClr val="000000"/>
                          </a:solidFill>
                          <a:latin typeface="Times New Roman"/>
                        </a:rPr>
                        <a:t>65% Rule in Primary</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dirty="0">
                          <a:solidFill>
                            <a:srgbClr val="000000"/>
                          </a:solidFill>
                          <a:latin typeface="Times New Roman"/>
                        </a:rPr>
                        <a:t>% of </a:t>
                      </a:r>
                      <a:r>
                        <a:rPr lang="en-US" sz="1400" b="1" i="0" u="none" strike="noStrike" dirty="0" smtClean="0">
                          <a:solidFill>
                            <a:srgbClr val="000000"/>
                          </a:solidFill>
                          <a:latin typeface="Times New Roman"/>
                        </a:rPr>
                        <a:t> Nov Vote </a:t>
                      </a:r>
                      <a:r>
                        <a:rPr lang="en-US" sz="1400" b="1" i="0" u="none" strike="noStrike" dirty="0">
                          <a:solidFill>
                            <a:srgbClr val="000000"/>
                          </a:solidFill>
                          <a:latin typeface="Times New Roman"/>
                        </a:rPr>
                        <a:t>Needed </a:t>
                      </a:r>
                      <a:r>
                        <a:rPr lang="en-US" sz="1400" b="1" i="0" u="none" strike="noStrike" dirty="0" smtClean="0">
                          <a:solidFill>
                            <a:srgbClr val="000000"/>
                          </a:solidFill>
                          <a:latin typeface="Times New Roman"/>
                        </a:rPr>
                        <a:t>if </a:t>
                      </a:r>
                      <a:r>
                        <a:rPr lang="en-US" sz="1400" b="1" i="0" u="none" strike="noStrike" dirty="0">
                          <a:solidFill>
                            <a:srgbClr val="000000"/>
                          </a:solidFill>
                          <a:latin typeface="Times New Roman"/>
                        </a:rPr>
                        <a:t>65% Rule</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r>
              <a:tr h="217753">
                <a:tc gridSpan="8">
                  <a:txBody>
                    <a:bodyPr/>
                    <a:lstStyle/>
                    <a:p>
                      <a:pPr algn="ctr" fontAlgn="b"/>
                      <a:r>
                        <a:rPr lang="en-US" sz="1400" b="1" i="0" u="none" strike="noStrike" dirty="0">
                          <a:solidFill>
                            <a:srgbClr val="000000"/>
                          </a:solidFill>
                          <a:latin typeface="Calibri"/>
                        </a:rPr>
                        <a:t>Los Angeles (Non-Partisan)*No General if Candidate </a:t>
                      </a:r>
                      <a:r>
                        <a:rPr lang="en-US" sz="1400" b="1" i="0" u="none" strike="noStrike" dirty="0" smtClean="0">
                          <a:solidFill>
                            <a:srgbClr val="000000"/>
                          </a:solidFill>
                          <a:latin typeface="Calibri"/>
                        </a:rPr>
                        <a:t>receives </a:t>
                      </a:r>
                      <a:r>
                        <a:rPr lang="en-US" sz="1400" b="1" i="0" u="none" strike="noStrike" dirty="0">
                          <a:solidFill>
                            <a:srgbClr val="000000"/>
                          </a:solidFill>
                          <a:latin typeface="Calibri"/>
                        </a:rPr>
                        <a:t>50% in first round</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3300">
                <a:tc>
                  <a:txBody>
                    <a:bodyPr/>
                    <a:lstStyle/>
                    <a:p>
                      <a:pPr algn="l" fontAlgn="b"/>
                      <a:r>
                        <a:rPr lang="en-US" sz="1400" b="0" i="0" u="none" strike="noStrike" dirty="0">
                          <a:solidFill>
                            <a:srgbClr val="000000"/>
                          </a:solidFill>
                          <a:latin typeface="Calibri"/>
                        </a:rPr>
                        <a:t>2005 (Mar/May)</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420,570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498,729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84.33%</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210,285.00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42.16%</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273,370.50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54.81%</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00">
                <a:tc>
                  <a:txBody>
                    <a:bodyPr/>
                    <a:lstStyle/>
                    <a:p>
                      <a:pPr algn="l" fontAlgn="b"/>
                      <a:r>
                        <a:rPr lang="en-US" sz="1400" b="0" i="0" u="none" strike="noStrike" dirty="0">
                          <a:solidFill>
                            <a:srgbClr val="000000"/>
                          </a:solidFill>
                          <a:latin typeface="Calibri"/>
                        </a:rPr>
                        <a:t>2001 (Apr/June)</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511,521</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579,408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88.28%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255,760.50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44.14%</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332,488.65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57.38%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7753">
                <a:tc gridSpan="8">
                  <a:txBody>
                    <a:bodyPr/>
                    <a:lstStyle/>
                    <a:p>
                      <a:pPr algn="ctr" fontAlgn="b"/>
                      <a:r>
                        <a:rPr lang="en-US" sz="1400" b="1" i="0" u="none" strike="noStrike" dirty="0">
                          <a:solidFill>
                            <a:srgbClr val="000000"/>
                          </a:solidFill>
                          <a:latin typeface="Calibri"/>
                        </a:rPr>
                        <a:t>Detroit (Non-Partisan)</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3300">
                <a:tc>
                  <a:txBody>
                    <a:bodyPr/>
                    <a:lstStyle/>
                    <a:p>
                      <a:pPr algn="l" fontAlgn="b"/>
                      <a:r>
                        <a:rPr lang="en-US" sz="1400" b="0" i="0" u="none" strike="noStrike" dirty="0">
                          <a:solidFill>
                            <a:srgbClr val="000000"/>
                          </a:solidFill>
                          <a:latin typeface="Calibri"/>
                        </a:rPr>
                        <a:t>2009 (Aug/Nov)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97,903</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129,842</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75.40%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48,951.50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37.70%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63,636.95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49.01%</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00">
                <a:tc>
                  <a:txBody>
                    <a:bodyPr/>
                    <a:lstStyle/>
                    <a:p>
                      <a:pPr algn="l" fontAlgn="b"/>
                      <a:r>
                        <a:rPr lang="en-US" sz="1400" b="0" i="0" u="none" strike="noStrike" dirty="0">
                          <a:solidFill>
                            <a:srgbClr val="000000"/>
                          </a:solidFill>
                          <a:latin typeface="Calibri"/>
                        </a:rPr>
                        <a:t>2005 (Aug/Nov)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135,786</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233,370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58.18%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67,893.00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29.09%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88,260.90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37.82%</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7753">
                <a:tc gridSpan="8">
                  <a:txBody>
                    <a:bodyPr/>
                    <a:lstStyle/>
                    <a:p>
                      <a:pPr algn="ctr" fontAlgn="b"/>
                      <a:r>
                        <a:rPr lang="en-US" sz="1400" b="1" i="0" u="none" strike="noStrike" dirty="0">
                          <a:solidFill>
                            <a:srgbClr val="000000"/>
                          </a:solidFill>
                          <a:latin typeface="Calibri"/>
                        </a:rPr>
                        <a:t>Charlotte (Partisan)</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3413">
                <a:tc>
                  <a:txBody>
                    <a:bodyPr/>
                    <a:lstStyle/>
                    <a:p>
                      <a:pPr algn="l" fontAlgn="b"/>
                      <a:r>
                        <a:rPr lang="en-US" sz="1400" b="0" i="0" u="none" strike="noStrike">
                          <a:solidFill>
                            <a:srgbClr val="000000"/>
                          </a:solidFill>
                          <a:latin typeface="Calibri"/>
                        </a:rPr>
                        <a:t>2011 (Sep/Nov)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10,167</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dirty="0">
                          <a:solidFill>
                            <a:srgbClr val="000000"/>
                          </a:solidFill>
                          <a:latin typeface="Calibri"/>
                        </a:rPr>
                        <a:t>98,999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dirty="0">
                          <a:solidFill>
                            <a:srgbClr val="000000"/>
                          </a:solidFill>
                          <a:latin typeface="Calibri"/>
                        </a:rPr>
                        <a:t>10.27%</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5,083.50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5.13%</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6,608.55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6.68%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00">
                <a:tc>
                  <a:txBody>
                    <a:bodyPr/>
                    <a:lstStyle/>
                    <a:p>
                      <a:pPr algn="l" fontAlgn="b"/>
                      <a:r>
                        <a:rPr lang="en-US" sz="1400" b="0" i="0" u="none" strike="noStrike">
                          <a:solidFill>
                            <a:srgbClr val="000000"/>
                          </a:solidFill>
                          <a:latin typeface="Calibri"/>
                        </a:rPr>
                        <a:t>2009 (Sep/Nov)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20,254</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125,218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16.17%</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10,127.00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8.09%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13,165.10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10.51%</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300">
                <a:tc>
                  <a:txBody>
                    <a:bodyPr/>
                    <a:lstStyle/>
                    <a:p>
                      <a:pPr algn="l" fontAlgn="b"/>
                      <a:r>
                        <a:rPr lang="en-US" sz="1400" b="0" i="0" u="none" strike="noStrike" dirty="0">
                          <a:solidFill>
                            <a:srgbClr val="000000"/>
                          </a:solidFill>
                          <a:latin typeface="Calibri"/>
                        </a:rPr>
                        <a:t>2007 (Sep/Nov)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11,150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129,004</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8.64%</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5,575.00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4.32%</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7,247.50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5.62%</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3413">
                <a:tc>
                  <a:txBody>
                    <a:bodyPr/>
                    <a:lstStyle/>
                    <a:p>
                      <a:pPr algn="l" fontAlgn="b"/>
                      <a:r>
                        <a:rPr lang="en-US" sz="1400" b="0" i="0" u="none" strike="noStrike">
                          <a:solidFill>
                            <a:srgbClr val="000000"/>
                          </a:solidFill>
                          <a:latin typeface="Calibri"/>
                        </a:rPr>
                        <a:t>2005 (Sep/Nov)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21,529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98,588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21.84%</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10,764.50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10.92%</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13,993.85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14.19%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3413">
                <a:tc>
                  <a:txBody>
                    <a:bodyPr/>
                    <a:lstStyle/>
                    <a:p>
                      <a:pPr algn="l" fontAlgn="b"/>
                      <a:r>
                        <a:rPr lang="en-US" sz="1400" b="0" i="0" u="none" strike="noStrike">
                          <a:solidFill>
                            <a:srgbClr val="000000"/>
                          </a:solidFill>
                          <a:latin typeface="Calibri"/>
                        </a:rPr>
                        <a:t>2003 (Sep/Nov)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27,518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97,258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28.29%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13,759.00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14.15%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17,886.70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18.39%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3413">
                <a:tc>
                  <a:txBody>
                    <a:bodyPr/>
                    <a:lstStyle/>
                    <a:p>
                      <a:pPr algn="l" fontAlgn="b"/>
                      <a:r>
                        <a:rPr lang="en-US" sz="1400" b="0" i="0" u="none" strike="noStrike">
                          <a:solidFill>
                            <a:srgbClr val="000000"/>
                          </a:solidFill>
                          <a:latin typeface="Calibri"/>
                        </a:rPr>
                        <a:t>2001 (Sep/Nov)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24,828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95,707</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25.94%</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12,414.00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12.97%</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16,138.20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16.86%</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3413">
                <a:tc>
                  <a:txBody>
                    <a:bodyPr/>
                    <a:lstStyle/>
                    <a:p>
                      <a:pPr algn="l" fontAlgn="b"/>
                      <a:r>
                        <a:rPr lang="en-US" sz="1400" b="0" i="0" u="none" strike="noStrike" dirty="0">
                          <a:solidFill>
                            <a:srgbClr val="000000"/>
                          </a:solidFill>
                          <a:latin typeface="Calibri"/>
                        </a:rPr>
                        <a:t>1999 (Sep/Nov)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24,828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95,707</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400" b="0" i="0" u="none" strike="noStrike">
                          <a:solidFill>
                            <a:srgbClr val="000000"/>
                          </a:solidFill>
                          <a:latin typeface="Calibri"/>
                        </a:rPr>
                        <a:t>25.94%</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12,414.00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12.97%</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16,138.20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Calibri"/>
                        </a:rPr>
                        <a:t>16.86%</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4" name="TextBox 3"/>
          <p:cNvSpPr txBox="1"/>
          <p:nvPr/>
        </p:nvSpPr>
        <p:spPr>
          <a:xfrm>
            <a:off x="457200" y="685800"/>
            <a:ext cx="8130880" cy="369332"/>
          </a:xfrm>
          <a:prstGeom prst="rect">
            <a:avLst/>
          </a:prstGeom>
          <a:noFill/>
        </p:spPr>
        <p:txBody>
          <a:bodyPr wrap="square" rtlCol="0">
            <a:spAutoFit/>
          </a:bodyPr>
          <a:lstStyle/>
          <a:p>
            <a:pPr algn="ctr"/>
            <a:r>
              <a:rPr lang="en-US" b="1" dirty="0" smtClean="0">
                <a:ln>
                  <a:solidFill>
                    <a:schemeClr val="tx1">
                      <a:alpha val="60000"/>
                    </a:schemeClr>
                  </a:solidFill>
                </a:ln>
                <a:solidFill>
                  <a:srgbClr val="7030A0">
                    <a:alpha val="60000"/>
                  </a:srgbClr>
                </a:solidFill>
              </a:rPr>
              <a:t>CITY BY CITY  COMPARISON FROM PRIMARY TO GENERAL</a:t>
            </a:r>
          </a:p>
        </p:txBody>
      </p:sp>
      <p:pic>
        <p:nvPicPr>
          <p:cNvPr id="5" name="Picture 4" descr="ShowImage.aspx.jpg"/>
          <p:cNvPicPr>
            <a:picLocks noChangeAspect="1"/>
          </p:cNvPicPr>
          <p:nvPr/>
        </p:nvPicPr>
        <p:blipFill>
          <a:blip r:embed="rId2" cstate="print"/>
          <a:stretch>
            <a:fillRect/>
          </a:stretch>
        </p:blipFill>
        <p:spPr>
          <a:xfrm>
            <a:off x="0" y="6324600"/>
            <a:ext cx="533400" cy="533400"/>
          </a:xfrm>
          <a:prstGeom prst="rect">
            <a:avLst/>
          </a:prstGeom>
        </p:spPr>
      </p:pic>
      <p:sp>
        <p:nvSpPr>
          <p:cNvPr id="7" name="TextBox 6"/>
          <p:cNvSpPr txBox="1"/>
          <p:nvPr/>
        </p:nvSpPr>
        <p:spPr>
          <a:xfrm>
            <a:off x="3272799" y="6581001"/>
            <a:ext cx="2860720" cy="276999"/>
          </a:xfrm>
          <a:prstGeom prst="rect">
            <a:avLst/>
          </a:prstGeom>
          <a:noFill/>
        </p:spPr>
        <p:txBody>
          <a:bodyPr wrap="none" rtlCol="0">
            <a:spAutoFit/>
          </a:bodyPr>
          <a:lstStyle/>
          <a:p>
            <a:pPr algn="ctr"/>
            <a:r>
              <a:rPr lang="en-US" sz="1200" dirty="0" smtClean="0"/>
              <a:t>All data from Dept of Elections websites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howImage.aspx.jpg"/>
          <p:cNvPicPr>
            <a:picLocks noChangeAspect="1"/>
          </p:cNvPicPr>
          <p:nvPr/>
        </p:nvPicPr>
        <p:blipFill>
          <a:blip r:embed="rId2" cstate="print"/>
          <a:stretch>
            <a:fillRect/>
          </a:stretch>
        </p:blipFill>
        <p:spPr>
          <a:xfrm>
            <a:off x="0" y="6324600"/>
            <a:ext cx="533400" cy="533400"/>
          </a:xfrm>
          <a:prstGeom prst="rect">
            <a:avLst/>
          </a:prstGeom>
        </p:spPr>
      </p:pic>
      <p:sp>
        <p:nvSpPr>
          <p:cNvPr id="4" name="TextBox 3"/>
          <p:cNvSpPr txBox="1"/>
          <p:nvPr/>
        </p:nvSpPr>
        <p:spPr>
          <a:xfrm>
            <a:off x="228600" y="914400"/>
            <a:ext cx="8534400" cy="5724644"/>
          </a:xfrm>
          <a:prstGeom prst="rect">
            <a:avLst/>
          </a:prstGeom>
          <a:noFill/>
        </p:spPr>
        <p:txBody>
          <a:bodyPr wrap="square" rtlCol="0">
            <a:spAutoFit/>
          </a:bodyPr>
          <a:lstStyle/>
          <a:p>
            <a:pPr algn="ctr"/>
            <a:r>
              <a:rPr lang="en-US" sz="2400" dirty="0" smtClean="0">
                <a:ln>
                  <a:solidFill>
                    <a:schemeClr val="tx1">
                      <a:alpha val="60000"/>
                    </a:schemeClr>
                  </a:solidFill>
                </a:ln>
                <a:solidFill>
                  <a:srgbClr val="7030A0">
                    <a:alpha val="60000"/>
                  </a:srgbClr>
                </a:solidFill>
              </a:rPr>
              <a:t>Neighborhood by Neighborhood comparison </a:t>
            </a:r>
          </a:p>
          <a:p>
            <a:pPr algn="ctr"/>
            <a:r>
              <a:rPr lang="en-US" sz="2400" dirty="0" smtClean="0">
                <a:ln>
                  <a:solidFill>
                    <a:schemeClr val="tx1">
                      <a:alpha val="60000"/>
                    </a:schemeClr>
                  </a:solidFill>
                </a:ln>
                <a:solidFill>
                  <a:srgbClr val="7030A0">
                    <a:alpha val="60000"/>
                  </a:srgbClr>
                </a:solidFill>
              </a:rPr>
              <a:t>of over votes by type of race…</a:t>
            </a:r>
          </a:p>
          <a:p>
            <a:endParaRPr lang="en-US" dirty="0" smtClean="0"/>
          </a:p>
          <a:p>
            <a:r>
              <a:rPr lang="en-US" b="1" dirty="0" smtClean="0"/>
              <a:t>	Rank Choice Voting : City Offices; not including Board of Supervisors</a:t>
            </a:r>
            <a:endParaRPr lang="en-US" dirty="0" smtClean="0"/>
          </a:p>
          <a:p>
            <a:pPr lvl="2"/>
            <a:endParaRPr lang="en-US" b="1" dirty="0" smtClean="0"/>
          </a:p>
          <a:p>
            <a:pPr lvl="2"/>
            <a:r>
              <a:rPr lang="en-US" b="1" dirty="0" smtClean="0"/>
              <a:t>Plurality Voting (Local Races): State Assembly, US Representative, and Superior Court Judge</a:t>
            </a:r>
          </a:p>
          <a:p>
            <a:pPr lvl="2"/>
            <a:endParaRPr lang="en-US" b="1" dirty="0" smtClean="0"/>
          </a:p>
          <a:p>
            <a:pPr lvl="2"/>
            <a:r>
              <a:rPr lang="en-US" b="1" dirty="0" smtClean="0"/>
              <a:t>Plurality Voting (State Races): President, US Senate, State Constitutional Offices, and Board of Equalization</a:t>
            </a:r>
            <a:endParaRPr lang="en-US" dirty="0" smtClean="0"/>
          </a:p>
          <a:p>
            <a:pPr lvl="2"/>
            <a:endParaRPr lang="en-US" dirty="0" smtClean="0"/>
          </a:p>
          <a:p>
            <a:pPr lvl="2"/>
            <a:r>
              <a:rPr lang="en-US" b="1" dirty="0" smtClean="0"/>
              <a:t>Multicandidate Voting: School Board and Community College Board</a:t>
            </a:r>
            <a:endParaRPr lang="en-US" dirty="0" smtClean="0"/>
          </a:p>
          <a:p>
            <a:pPr lvl="1"/>
            <a:endParaRPr lang="en-US" dirty="0" smtClean="0"/>
          </a:p>
          <a:p>
            <a:pPr lvl="1"/>
            <a:r>
              <a:rPr lang="en-US" dirty="0" smtClean="0"/>
              <a:t>	</a:t>
            </a:r>
            <a:r>
              <a:rPr lang="en-US" b="1" dirty="0" smtClean="0"/>
              <a:t>Yes/No Voting: 2011 Ballot Measures</a:t>
            </a:r>
          </a:p>
          <a:p>
            <a:pPr lvl="1"/>
            <a:endParaRPr lang="en-US" b="1" dirty="0" smtClean="0"/>
          </a:p>
          <a:p>
            <a:pPr lvl="1"/>
            <a:r>
              <a:rPr lang="en-US" sz="1400" b="1" dirty="0" smtClean="0"/>
              <a:t>Notes:</a:t>
            </a:r>
          </a:p>
          <a:p>
            <a:pPr lvl="1">
              <a:buFont typeface="Arial" pitchFamily="34" charset="0"/>
              <a:buChar char="•"/>
            </a:pPr>
            <a:r>
              <a:rPr lang="en-US" sz="1400" b="1" dirty="0" smtClean="0"/>
              <a:t> For State Assembly and US Repetitive race the two districts that cover part of San Francisco were merged from the same year to allow a citywide perspective for that office.</a:t>
            </a:r>
          </a:p>
          <a:p>
            <a:pPr lvl="1">
              <a:buFont typeface="Arial" pitchFamily="34" charset="0"/>
              <a:buChar char="•"/>
            </a:pPr>
            <a:r>
              <a:rPr lang="en-US" sz="1400" b="1" dirty="0" smtClean="0"/>
              <a:t> Neighborhoods listed are those as defined by the Department of Elections.</a:t>
            </a:r>
          </a:p>
          <a:p>
            <a:pPr lvl="1">
              <a:buFont typeface="Arial" pitchFamily="34" charset="0"/>
              <a:buChar char="•"/>
            </a:pPr>
            <a:r>
              <a:rPr lang="en-US" sz="1400" b="1" dirty="0" smtClean="0"/>
              <a:t> Numbers are rounded off to hundredths of a percent so numbers may not add up properly.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howImage.aspx.jpg"/>
          <p:cNvPicPr>
            <a:picLocks noChangeAspect="1"/>
          </p:cNvPicPr>
          <p:nvPr/>
        </p:nvPicPr>
        <p:blipFill>
          <a:blip r:embed="rId2" cstate="print"/>
          <a:stretch>
            <a:fillRect/>
          </a:stretch>
        </p:blipFill>
        <p:spPr>
          <a:xfrm>
            <a:off x="0" y="6324600"/>
            <a:ext cx="533400" cy="533400"/>
          </a:xfrm>
          <a:prstGeom prst="rect">
            <a:avLst/>
          </a:prstGeom>
        </p:spPr>
      </p:pic>
      <p:sp>
        <p:nvSpPr>
          <p:cNvPr id="4" name="TextBox 3"/>
          <p:cNvSpPr txBox="1"/>
          <p:nvPr/>
        </p:nvSpPr>
        <p:spPr>
          <a:xfrm>
            <a:off x="1676400" y="6581001"/>
            <a:ext cx="6053516" cy="276999"/>
          </a:xfrm>
          <a:prstGeom prst="rect">
            <a:avLst/>
          </a:prstGeom>
          <a:noFill/>
        </p:spPr>
        <p:txBody>
          <a:bodyPr wrap="none" rtlCol="0">
            <a:spAutoFit/>
          </a:bodyPr>
          <a:lstStyle/>
          <a:p>
            <a:pPr algn="ctr"/>
            <a:r>
              <a:rPr lang="en-US" sz="1200" dirty="0" smtClean="0"/>
              <a:t>All data from SF Dept of Elections website</a:t>
            </a:r>
            <a:r>
              <a:rPr lang="en-US" sz="1200" dirty="0" smtClean="0">
                <a:solidFill>
                  <a:srgbClr val="000000"/>
                </a:solidFill>
              </a:rPr>
              <a:t>:  </a:t>
            </a:r>
            <a:r>
              <a:rPr lang="en-US" sz="1200" dirty="0" smtClean="0">
                <a:solidFill>
                  <a:srgbClr val="000000"/>
                </a:solidFill>
                <a:hlinkClick r:id="rId3"/>
              </a:rPr>
              <a:t>http://www.sfgov2.org/index.aspx?page=1671</a:t>
            </a:r>
            <a:endParaRPr lang="en-US" sz="1200" dirty="0" smtClean="0">
              <a:solidFill>
                <a:srgbClr val="000000"/>
              </a:solidFill>
            </a:endParaRPr>
          </a:p>
        </p:txBody>
      </p:sp>
      <p:sp>
        <p:nvSpPr>
          <p:cNvPr id="6" name="TextBox 5"/>
          <p:cNvSpPr txBox="1"/>
          <p:nvPr/>
        </p:nvSpPr>
        <p:spPr>
          <a:xfrm>
            <a:off x="1884044" y="0"/>
            <a:ext cx="5205529" cy="707886"/>
          </a:xfrm>
          <a:prstGeom prst="rect">
            <a:avLst/>
          </a:prstGeom>
          <a:noFill/>
        </p:spPr>
        <p:txBody>
          <a:bodyPr wrap="none" rtlCol="0">
            <a:spAutoFit/>
          </a:bodyPr>
          <a:lstStyle/>
          <a:p>
            <a:pPr algn="ctr"/>
            <a:r>
              <a:rPr lang="en-US" sz="2000" dirty="0" smtClean="0">
                <a:ln>
                  <a:solidFill>
                    <a:schemeClr val="tx1">
                      <a:alpha val="60000"/>
                    </a:schemeClr>
                  </a:solidFill>
                </a:ln>
                <a:solidFill>
                  <a:srgbClr val="7030A0">
                    <a:alpha val="60000"/>
                  </a:srgbClr>
                </a:solidFill>
              </a:rPr>
              <a:t>Neighborhood by Neighborhood comparison </a:t>
            </a:r>
          </a:p>
          <a:p>
            <a:pPr algn="ctr"/>
            <a:r>
              <a:rPr lang="en-US" sz="2000" dirty="0" smtClean="0">
                <a:ln>
                  <a:solidFill>
                    <a:schemeClr val="tx1">
                      <a:alpha val="60000"/>
                    </a:schemeClr>
                  </a:solidFill>
                </a:ln>
                <a:solidFill>
                  <a:srgbClr val="7030A0">
                    <a:alpha val="60000"/>
                  </a:srgbClr>
                </a:solidFill>
              </a:rPr>
              <a:t>of over votes by type of race (2008-2011)</a:t>
            </a:r>
            <a:endParaRPr lang="en-US" sz="2000" dirty="0" smtClean="0"/>
          </a:p>
        </p:txBody>
      </p:sp>
      <p:graphicFrame>
        <p:nvGraphicFramePr>
          <p:cNvPr id="7" name="Table 6"/>
          <p:cNvGraphicFramePr>
            <a:graphicFrameLocks noGrp="1"/>
          </p:cNvGraphicFramePr>
          <p:nvPr/>
        </p:nvGraphicFramePr>
        <p:xfrm>
          <a:off x="381000" y="685800"/>
          <a:ext cx="8305801" cy="5638800"/>
        </p:xfrm>
        <a:graphic>
          <a:graphicData uri="http://schemas.openxmlformats.org/drawingml/2006/table">
            <a:tbl>
              <a:tblPr/>
              <a:tblGrid>
                <a:gridCol w="2368792"/>
                <a:gridCol w="937897"/>
                <a:gridCol w="805630"/>
                <a:gridCol w="928878"/>
                <a:gridCol w="1037097"/>
                <a:gridCol w="1109245"/>
                <a:gridCol w="1118262"/>
              </a:tblGrid>
              <a:tr h="861396">
                <a:tc>
                  <a:txBody>
                    <a:bodyPr/>
                    <a:lstStyle/>
                    <a:p>
                      <a:pPr algn="ctr" fontAlgn="b"/>
                      <a:r>
                        <a:rPr lang="en-US" sz="1200" b="0" i="0" u="none" strike="noStrike" dirty="0">
                          <a:solidFill>
                            <a:srgbClr val="000000"/>
                          </a:solidFill>
                          <a:latin typeface="Times New Roman" pitchFamily="18" charset="0"/>
                          <a:cs typeface="Times New Roman" pitchFamily="18" charset="0"/>
                        </a:rPr>
                        <a:t>Neighborhood</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err="1">
                          <a:solidFill>
                            <a:srgbClr val="000000"/>
                          </a:solidFill>
                          <a:latin typeface="Times New Roman" pitchFamily="18" charset="0"/>
                          <a:cs typeface="Times New Roman" pitchFamily="18" charset="0"/>
                        </a:rPr>
                        <a:t>Avg</a:t>
                      </a:r>
                      <a:r>
                        <a:rPr lang="en-US" sz="1100" b="0" i="0" u="none" strike="noStrike" dirty="0">
                          <a:solidFill>
                            <a:srgbClr val="000000"/>
                          </a:solidFill>
                          <a:latin typeface="Times New Roman" pitchFamily="18" charset="0"/>
                          <a:cs typeface="Times New Roman" pitchFamily="18" charset="0"/>
                        </a:rPr>
                        <a:t> </a:t>
                      </a:r>
                      <a:r>
                        <a:rPr lang="en-US" sz="1100" b="0" i="0" u="none" strike="noStrike" dirty="0" err="1" smtClean="0">
                          <a:solidFill>
                            <a:srgbClr val="000000"/>
                          </a:solidFill>
                          <a:latin typeface="Times New Roman" pitchFamily="18" charset="0"/>
                          <a:cs typeface="Times New Roman" pitchFamily="18" charset="0"/>
                        </a:rPr>
                        <a:t>Overvote</a:t>
                      </a:r>
                      <a:r>
                        <a:rPr lang="en-US" sz="1100" b="0" i="0" u="none" strike="noStrike" dirty="0" smtClean="0">
                          <a:solidFill>
                            <a:srgbClr val="000000"/>
                          </a:solidFill>
                          <a:latin typeface="Times New Roman" pitchFamily="18" charset="0"/>
                          <a:cs typeface="Times New Roman" pitchFamily="18" charset="0"/>
                        </a:rPr>
                        <a:t> </a:t>
                      </a:r>
                      <a:r>
                        <a:rPr lang="en-US" sz="1100" b="0" i="0" u="none" strike="noStrike" dirty="0">
                          <a:solidFill>
                            <a:srgbClr val="000000"/>
                          </a:solidFill>
                          <a:latin typeface="Times New Roman" pitchFamily="18" charset="0"/>
                          <a:cs typeface="Times New Roman" pitchFamily="18" charset="0"/>
                        </a:rPr>
                        <a:t>as % of turnout for  2011 Ballot </a:t>
                      </a:r>
                      <a:r>
                        <a:rPr lang="en-US" sz="1100" b="0" i="0" u="none" strike="noStrike" dirty="0" smtClean="0">
                          <a:solidFill>
                            <a:srgbClr val="000000"/>
                          </a:solidFill>
                          <a:latin typeface="Times New Roman" pitchFamily="18" charset="0"/>
                          <a:cs typeface="Times New Roman" pitchFamily="18" charset="0"/>
                        </a:rPr>
                        <a:t>measures</a:t>
                      </a:r>
                      <a:endParaRPr lang="en-US" sz="1100" b="0" i="0" u="none" strike="noStrike" dirty="0">
                        <a:solidFill>
                          <a:srgbClr val="000000"/>
                        </a:solidFill>
                        <a:latin typeface="Times New Roman" pitchFamily="18" charset="0"/>
                        <a:cs typeface="Times New Roman" pitchFamily="18"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err="1">
                          <a:solidFill>
                            <a:srgbClr val="000000"/>
                          </a:solidFill>
                          <a:latin typeface="Times New Roman" pitchFamily="18" charset="0"/>
                          <a:cs typeface="Times New Roman" pitchFamily="18" charset="0"/>
                        </a:rPr>
                        <a:t>Avg</a:t>
                      </a:r>
                      <a:r>
                        <a:rPr lang="en-US" sz="1100" b="0" i="0" u="none" strike="noStrike" dirty="0">
                          <a:solidFill>
                            <a:srgbClr val="000000"/>
                          </a:solidFill>
                          <a:latin typeface="Times New Roman" pitchFamily="18" charset="0"/>
                          <a:cs typeface="Times New Roman" pitchFamily="18" charset="0"/>
                        </a:rPr>
                        <a:t> </a:t>
                      </a:r>
                      <a:r>
                        <a:rPr lang="en-US" sz="1100" b="0" i="0" u="none" strike="noStrike" dirty="0" err="1" smtClean="0">
                          <a:solidFill>
                            <a:srgbClr val="000000"/>
                          </a:solidFill>
                          <a:latin typeface="Times New Roman" pitchFamily="18" charset="0"/>
                          <a:cs typeface="Times New Roman" pitchFamily="18" charset="0"/>
                        </a:rPr>
                        <a:t>Overvote</a:t>
                      </a:r>
                      <a:r>
                        <a:rPr lang="en-US" sz="1100" b="0" i="0" u="none" strike="noStrike" dirty="0" smtClean="0">
                          <a:solidFill>
                            <a:srgbClr val="000000"/>
                          </a:solidFill>
                          <a:latin typeface="Times New Roman" pitchFamily="18" charset="0"/>
                          <a:cs typeface="Times New Roman" pitchFamily="18" charset="0"/>
                        </a:rPr>
                        <a:t> </a:t>
                      </a:r>
                      <a:r>
                        <a:rPr lang="en-US" sz="1100" b="0" i="0" u="none" strike="noStrike" dirty="0">
                          <a:solidFill>
                            <a:srgbClr val="000000"/>
                          </a:solidFill>
                          <a:latin typeface="Times New Roman" pitchFamily="18" charset="0"/>
                          <a:cs typeface="Times New Roman" pitchFamily="18" charset="0"/>
                        </a:rPr>
                        <a:t>as % of turnout for non-RCV local races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err="1">
                          <a:solidFill>
                            <a:srgbClr val="000000"/>
                          </a:solidFill>
                          <a:latin typeface="Times New Roman" pitchFamily="18" charset="0"/>
                          <a:cs typeface="Times New Roman" pitchFamily="18" charset="0"/>
                        </a:rPr>
                        <a:t>Avg</a:t>
                      </a:r>
                      <a:r>
                        <a:rPr lang="en-US" sz="1100" b="0" i="0" u="none" strike="noStrike" dirty="0">
                          <a:solidFill>
                            <a:srgbClr val="000000"/>
                          </a:solidFill>
                          <a:latin typeface="Times New Roman" pitchFamily="18" charset="0"/>
                          <a:cs typeface="Times New Roman" pitchFamily="18" charset="0"/>
                        </a:rPr>
                        <a:t> </a:t>
                      </a:r>
                      <a:r>
                        <a:rPr lang="en-US" sz="1100" b="0" i="0" u="none" strike="noStrike" dirty="0" err="1" smtClean="0">
                          <a:solidFill>
                            <a:srgbClr val="000000"/>
                          </a:solidFill>
                          <a:latin typeface="Times New Roman" pitchFamily="18" charset="0"/>
                          <a:cs typeface="Times New Roman" pitchFamily="18" charset="0"/>
                        </a:rPr>
                        <a:t>Overvote</a:t>
                      </a:r>
                      <a:r>
                        <a:rPr lang="en-US" sz="1100" b="0" i="0" u="none" strike="noStrike" dirty="0" smtClean="0">
                          <a:solidFill>
                            <a:srgbClr val="000000"/>
                          </a:solidFill>
                          <a:latin typeface="Times New Roman" pitchFamily="18" charset="0"/>
                          <a:cs typeface="Times New Roman" pitchFamily="18" charset="0"/>
                        </a:rPr>
                        <a:t> </a:t>
                      </a:r>
                      <a:r>
                        <a:rPr lang="en-US" sz="1100" b="0" i="0" u="none" strike="noStrike" dirty="0">
                          <a:solidFill>
                            <a:srgbClr val="000000"/>
                          </a:solidFill>
                          <a:latin typeface="Times New Roman" pitchFamily="18" charset="0"/>
                          <a:cs typeface="Times New Roman" pitchFamily="18" charset="0"/>
                        </a:rPr>
                        <a:t>as % of turnout for non-RCV state-wide races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err="1">
                          <a:solidFill>
                            <a:srgbClr val="000000"/>
                          </a:solidFill>
                          <a:latin typeface="Times New Roman" pitchFamily="18" charset="0"/>
                          <a:cs typeface="Times New Roman" pitchFamily="18" charset="0"/>
                        </a:rPr>
                        <a:t>Avg</a:t>
                      </a:r>
                      <a:r>
                        <a:rPr lang="en-US" sz="1100" b="0" i="0" u="none" strike="noStrike" dirty="0">
                          <a:solidFill>
                            <a:srgbClr val="000000"/>
                          </a:solidFill>
                          <a:latin typeface="Times New Roman" pitchFamily="18" charset="0"/>
                          <a:cs typeface="Times New Roman" pitchFamily="18" charset="0"/>
                        </a:rPr>
                        <a:t> </a:t>
                      </a:r>
                      <a:r>
                        <a:rPr lang="en-US" sz="1100" b="0" i="0" u="none" strike="noStrike" dirty="0" err="1" smtClean="0">
                          <a:solidFill>
                            <a:srgbClr val="000000"/>
                          </a:solidFill>
                          <a:latin typeface="Times New Roman" pitchFamily="18" charset="0"/>
                          <a:cs typeface="Times New Roman" pitchFamily="18" charset="0"/>
                        </a:rPr>
                        <a:t>Overvote</a:t>
                      </a:r>
                      <a:r>
                        <a:rPr lang="en-US" sz="1100" b="0" i="0" u="none" strike="noStrike" dirty="0" smtClean="0">
                          <a:solidFill>
                            <a:srgbClr val="000000"/>
                          </a:solidFill>
                          <a:latin typeface="Times New Roman" pitchFamily="18" charset="0"/>
                          <a:cs typeface="Times New Roman" pitchFamily="18" charset="0"/>
                        </a:rPr>
                        <a:t> </a:t>
                      </a:r>
                      <a:r>
                        <a:rPr lang="en-US" sz="1100" b="0" i="0" u="none" strike="noStrike" dirty="0">
                          <a:solidFill>
                            <a:srgbClr val="000000"/>
                          </a:solidFill>
                          <a:latin typeface="Times New Roman" pitchFamily="18" charset="0"/>
                          <a:cs typeface="Times New Roman" pitchFamily="18" charset="0"/>
                        </a:rPr>
                        <a:t>as % of turnout for all RCV city-wide races (1st Round)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err="1">
                          <a:solidFill>
                            <a:srgbClr val="000000"/>
                          </a:solidFill>
                          <a:latin typeface="Times New Roman" pitchFamily="18" charset="0"/>
                          <a:cs typeface="Times New Roman" pitchFamily="18" charset="0"/>
                        </a:rPr>
                        <a:t>Avg</a:t>
                      </a:r>
                      <a:r>
                        <a:rPr lang="en-US" sz="1100" b="0" i="0" u="none" strike="noStrike" dirty="0">
                          <a:solidFill>
                            <a:srgbClr val="000000"/>
                          </a:solidFill>
                          <a:latin typeface="Times New Roman" pitchFamily="18" charset="0"/>
                          <a:cs typeface="Times New Roman" pitchFamily="18" charset="0"/>
                        </a:rPr>
                        <a:t> </a:t>
                      </a:r>
                      <a:r>
                        <a:rPr lang="en-US" sz="1100" b="0" i="0" u="none" strike="noStrike" dirty="0" err="1" smtClean="0">
                          <a:solidFill>
                            <a:srgbClr val="000000"/>
                          </a:solidFill>
                          <a:latin typeface="Times New Roman" pitchFamily="18" charset="0"/>
                          <a:cs typeface="Times New Roman" pitchFamily="18" charset="0"/>
                        </a:rPr>
                        <a:t>Overvote</a:t>
                      </a:r>
                      <a:r>
                        <a:rPr lang="en-US" sz="1100" b="0" i="0" u="none" strike="noStrike" dirty="0" smtClean="0">
                          <a:solidFill>
                            <a:srgbClr val="000000"/>
                          </a:solidFill>
                          <a:latin typeface="Times New Roman" pitchFamily="18" charset="0"/>
                          <a:cs typeface="Times New Roman" pitchFamily="18" charset="0"/>
                        </a:rPr>
                        <a:t> </a:t>
                      </a:r>
                      <a:r>
                        <a:rPr lang="en-US" sz="1100" b="0" i="0" u="none" strike="noStrike" dirty="0">
                          <a:solidFill>
                            <a:srgbClr val="000000"/>
                          </a:solidFill>
                          <a:latin typeface="Times New Roman" pitchFamily="18" charset="0"/>
                          <a:cs typeface="Times New Roman" pitchFamily="18" charset="0"/>
                        </a:rPr>
                        <a:t>as % of turnout for all RCV city-wide races (Final Round)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err="1">
                          <a:solidFill>
                            <a:srgbClr val="000000"/>
                          </a:solidFill>
                          <a:latin typeface="Times New Roman" pitchFamily="18" charset="0"/>
                          <a:cs typeface="Times New Roman" pitchFamily="18" charset="0"/>
                        </a:rPr>
                        <a:t>Avg</a:t>
                      </a:r>
                      <a:r>
                        <a:rPr lang="en-US" sz="1100" b="0" i="0" u="none" strike="noStrike" dirty="0">
                          <a:solidFill>
                            <a:srgbClr val="000000"/>
                          </a:solidFill>
                          <a:latin typeface="Times New Roman" pitchFamily="18" charset="0"/>
                          <a:cs typeface="Times New Roman" pitchFamily="18" charset="0"/>
                        </a:rPr>
                        <a:t> </a:t>
                      </a:r>
                      <a:r>
                        <a:rPr lang="en-US" sz="1100" b="0" i="0" u="none" strike="noStrike" dirty="0" err="1" smtClean="0">
                          <a:solidFill>
                            <a:srgbClr val="000000"/>
                          </a:solidFill>
                          <a:latin typeface="Times New Roman" pitchFamily="18" charset="0"/>
                          <a:cs typeface="Times New Roman" pitchFamily="18" charset="0"/>
                        </a:rPr>
                        <a:t>Overvote</a:t>
                      </a:r>
                      <a:r>
                        <a:rPr lang="en-US" sz="1100" b="0" i="0" u="none" strike="noStrike" dirty="0" smtClean="0">
                          <a:solidFill>
                            <a:srgbClr val="000000"/>
                          </a:solidFill>
                          <a:latin typeface="Times New Roman" pitchFamily="18" charset="0"/>
                          <a:cs typeface="Times New Roman" pitchFamily="18" charset="0"/>
                        </a:rPr>
                        <a:t> </a:t>
                      </a:r>
                      <a:r>
                        <a:rPr lang="en-US" sz="1100" b="0" i="0" u="none" strike="noStrike" dirty="0">
                          <a:solidFill>
                            <a:srgbClr val="000000"/>
                          </a:solidFill>
                          <a:latin typeface="Times New Roman" pitchFamily="18" charset="0"/>
                          <a:cs typeface="Times New Roman" pitchFamily="18" charset="0"/>
                        </a:rPr>
                        <a:t>as % of turnout for School Board and Community College Board</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dirty="0">
                          <a:solidFill>
                            <a:srgbClr val="000000"/>
                          </a:solidFill>
                          <a:latin typeface="Times New Roman" pitchFamily="18" charset="0"/>
                          <a:cs typeface="Times New Roman" pitchFamily="18" charset="0"/>
                        </a:rPr>
                        <a:t>BAYVIEW/HUNTERS POINT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0.48%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0.62%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0.89%</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dirty="0">
                          <a:solidFill>
                            <a:srgbClr val="000000"/>
                          </a:solidFill>
                          <a:latin typeface="Times New Roman" pitchFamily="18" charset="0"/>
                          <a:cs typeface="Times New Roman" pitchFamily="18" charset="0"/>
                        </a:rPr>
                        <a:t>CHINATOWN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dirty="0">
                          <a:solidFill>
                            <a:srgbClr val="000000"/>
                          </a:solidFill>
                          <a:latin typeface="Times New Roman" pitchFamily="18" charset="0"/>
                          <a:cs typeface="Times New Roman" pitchFamily="18" charset="0"/>
                        </a:rPr>
                        <a:t>CIVIC CENTER/DOWNTOWN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0.39%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0.49%</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dirty="0">
                          <a:solidFill>
                            <a:srgbClr val="000000"/>
                          </a:solidFill>
                          <a:latin typeface="Times New Roman" pitchFamily="18" charset="0"/>
                          <a:cs typeface="Times New Roman" pitchFamily="18" charset="0"/>
                        </a:rPr>
                        <a:t>DIAMOND HEIGHTS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dirty="0">
                          <a:solidFill>
                            <a:srgbClr val="000000"/>
                          </a:solidFill>
                          <a:latin typeface="Times New Roman" pitchFamily="18" charset="0"/>
                          <a:cs typeface="Times New Roman" pitchFamily="18" charset="0"/>
                        </a:rPr>
                        <a:t>EXCELSIOR (OUTER MISSION)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0.38%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0.51%</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dirty="0">
                          <a:solidFill>
                            <a:srgbClr val="000000"/>
                          </a:solidFill>
                          <a:latin typeface="Times New Roman" pitchFamily="18" charset="0"/>
                          <a:cs typeface="Times New Roman" pitchFamily="18" charset="0"/>
                        </a:rPr>
                        <a:t>HAIGHT ASHBURY</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dirty="0">
                          <a:solidFill>
                            <a:srgbClr val="000000"/>
                          </a:solidFill>
                          <a:latin typeface="Times New Roman" pitchFamily="18" charset="0"/>
                          <a:cs typeface="Times New Roman" pitchFamily="18" charset="0"/>
                        </a:rPr>
                        <a:t>INGLESIDE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0.39%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0.48%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dirty="0">
                          <a:solidFill>
                            <a:srgbClr val="000000"/>
                          </a:solidFill>
                          <a:latin typeface="Times New Roman" pitchFamily="18" charset="0"/>
                          <a:cs typeface="Times New Roman" pitchFamily="18" charset="0"/>
                        </a:rPr>
                        <a:t>INNER SUNSET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dirty="0">
                          <a:solidFill>
                            <a:srgbClr val="000000"/>
                          </a:solidFill>
                          <a:latin typeface="Times New Roman" pitchFamily="18" charset="0"/>
                          <a:cs typeface="Times New Roman" pitchFamily="18" charset="0"/>
                        </a:rPr>
                        <a:t>LAKE MERCED</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0.32%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0.31%</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dirty="0">
                          <a:solidFill>
                            <a:srgbClr val="000000"/>
                          </a:solidFill>
                          <a:latin typeface="Times New Roman" pitchFamily="18" charset="0"/>
                          <a:cs typeface="Times New Roman" pitchFamily="18" charset="0"/>
                        </a:rPr>
                        <a:t>LAUREL HEIGHTS/ANZA VISTA</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0.29%</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MARINA/PACIFIC HEIGHTS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MISSION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0.39%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0.35%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NOE VALLEY</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0.22%</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NORTH BERNAL 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NORTH EMBARCADERO</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PORTOLA</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0.36%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0.50%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POTRERO HILL</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0.17%</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RICHMOND</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SEA CLIFF/PRESIDIO HEIGHTS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0.35%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SOUTH BERNAL HTS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0.29%</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SOUTH OF MARKET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0.31%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0.47%</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SUNSET</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0.28%</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UPPER MARKET/EUREKA VALLEY</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0.15%</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VISITACION VALLEY</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0.54%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0.69%</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WEST OF TWIN PEAKS</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0.26%</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279">
                <a:tc>
                  <a:txBody>
                    <a:bodyPr/>
                    <a:lstStyle/>
                    <a:p>
                      <a:pPr algn="ctr" fontAlgn="b"/>
                      <a:r>
                        <a:rPr lang="en-US" sz="1100" b="0" i="0" u="none" strike="noStrike">
                          <a:solidFill>
                            <a:srgbClr val="000000"/>
                          </a:solidFill>
                          <a:latin typeface="Times New Roman" pitchFamily="18" charset="0"/>
                          <a:cs typeface="Times New Roman" pitchFamily="18" charset="0"/>
                        </a:rPr>
                        <a:t>WESTERN ADDITION</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0.39%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pitchFamily="18" charset="0"/>
                          <a:cs typeface="Times New Roman" pitchFamily="18" charset="0"/>
                        </a:rPr>
                        <a:t>0.50%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pitchFamily="18" charset="0"/>
                          <a:cs typeface="Times New Roman" pitchFamily="18" charset="0"/>
                        </a:rPr>
                        <a:t>0.44%</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150">
                <a:tc>
                  <a:txBody>
                    <a:bodyPr/>
                    <a:lstStyle/>
                    <a:p>
                      <a:pPr algn="ctr" fontAlgn="b"/>
                      <a:r>
                        <a:rPr lang="en-US" sz="1100" b="0" i="0" u="none" strike="noStrike" dirty="0">
                          <a:solidFill>
                            <a:srgbClr val="000000"/>
                          </a:solidFill>
                          <a:latin typeface="Times New Roman" pitchFamily="18" charset="0"/>
                          <a:cs typeface="Times New Roman" pitchFamily="18" charset="0"/>
                        </a:rPr>
                        <a:t>Citywide % of </a:t>
                      </a:r>
                      <a:r>
                        <a:rPr lang="en-US" sz="1100" b="0" i="0" u="none" strike="noStrike" dirty="0" err="1">
                          <a:solidFill>
                            <a:srgbClr val="000000"/>
                          </a:solidFill>
                          <a:latin typeface="Times New Roman" pitchFamily="18" charset="0"/>
                          <a:cs typeface="Times New Roman" pitchFamily="18" charset="0"/>
                        </a:rPr>
                        <a:t>Overvote</a:t>
                      </a:r>
                      <a:r>
                        <a:rPr lang="en-US" sz="1100" b="0" i="0" u="none" strike="noStrike" dirty="0">
                          <a:solidFill>
                            <a:srgbClr val="000000"/>
                          </a:solidFill>
                          <a:latin typeface="Times New Roman" pitchFamily="18" charset="0"/>
                          <a:cs typeface="Times New Roman" pitchFamily="18" charset="0"/>
                        </a:rPr>
                        <a:t> by election type</a:t>
                      </a:r>
                    </a:p>
                  </a:txBody>
                  <a:tcPr marL="0" marR="0" marT="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100" b="0" i="0" u="none" strike="noStrike" dirty="0">
                          <a:solidFill>
                            <a:srgbClr val="000000"/>
                          </a:solidFill>
                          <a:latin typeface="Times New Roman" pitchFamily="18" charset="0"/>
                          <a:cs typeface="Times New Roman" pitchFamily="18" charset="0"/>
                        </a:rPr>
                        <a:t>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100" b="0" i="0" u="none" strike="noStrike" dirty="0">
                          <a:solidFill>
                            <a:srgbClr val="000000"/>
                          </a:solidFill>
                          <a:latin typeface="Times New Roman" pitchFamily="18" charset="0"/>
                          <a:cs typeface="Times New Roman" pitchFamily="18" charset="0"/>
                        </a:rPr>
                        <a:t>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100" b="0" i="0" u="none" strike="noStrike" dirty="0">
                          <a:solidFill>
                            <a:srgbClr val="000000"/>
                          </a:solidFill>
                          <a:latin typeface="Times New Roman" pitchFamily="18" charset="0"/>
                          <a:cs typeface="Times New Roman" pitchFamily="18" charset="0"/>
                        </a:rPr>
                        <a:t>0.26%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100" b="0" i="0" u="none" strike="noStrike" dirty="0">
                          <a:solidFill>
                            <a:srgbClr val="000000"/>
                          </a:solidFill>
                          <a:latin typeface="Times New Roman" pitchFamily="18" charset="0"/>
                          <a:cs typeface="Times New Roman" pitchFamily="18" charset="0"/>
                        </a:rPr>
                        <a:t>0.34%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100" b="0" i="0" u="none" strike="noStrike" dirty="0">
                          <a:solidFill>
                            <a:srgbClr val="000000"/>
                          </a:solidFill>
                          <a:latin typeface="Times New Roman" pitchFamily="18" charset="0"/>
                          <a:cs typeface="Times New Roman" pitchFamily="18" charset="0"/>
                        </a:rPr>
                        <a:t>0.34%</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howImage.aspx.jpg"/>
          <p:cNvPicPr>
            <a:picLocks noChangeAspect="1"/>
          </p:cNvPicPr>
          <p:nvPr/>
        </p:nvPicPr>
        <p:blipFill>
          <a:blip r:embed="rId2" cstate="print"/>
          <a:stretch>
            <a:fillRect/>
          </a:stretch>
        </p:blipFill>
        <p:spPr>
          <a:xfrm>
            <a:off x="0" y="6324600"/>
            <a:ext cx="533400" cy="533400"/>
          </a:xfrm>
          <a:prstGeom prst="rect">
            <a:avLst/>
          </a:prstGeom>
        </p:spPr>
      </p:pic>
      <p:graphicFrame>
        <p:nvGraphicFramePr>
          <p:cNvPr id="3" name="Table 2"/>
          <p:cNvGraphicFramePr>
            <a:graphicFrameLocks noGrp="1"/>
          </p:cNvGraphicFramePr>
          <p:nvPr/>
        </p:nvGraphicFramePr>
        <p:xfrm>
          <a:off x="762000" y="838200"/>
          <a:ext cx="7772401" cy="5621655"/>
        </p:xfrm>
        <a:graphic>
          <a:graphicData uri="http://schemas.openxmlformats.org/drawingml/2006/table">
            <a:tbl>
              <a:tblPr/>
              <a:tblGrid>
                <a:gridCol w="1820533"/>
                <a:gridCol w="1532267"/>
                <a:gridCol w="1171110"/>
                <a:gridCol w="1032056"/>
                <a:gridCol w="1026062"/>
                <a:gridCol w="1190373"/>
              </a:tblGrid>
              <a:tr h="815838">
                <a:tc>
                  <a:txBody>
                    <a:bodyPr/>
                    <a:lstStyle/>
                    <a:p>
                      <a:pPr algn="l" fontAlgn="b"/>
                      <a:r>
                        <a:rPr lang="en-US" sz="1100" b="0" i="0" u="none" strike="noStrike" dirty="0">
                          <a:solidFill>
                            <a:srgbClr val="000000"/>
                          </a:solidFill>
                          <a:latin typeface="Calibri"/>
                        </a:rPr>
                        <a:t>Neighborhood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a:solidFill>
                            <a:srgbClr val="000000"/>
                          </a:solidFill>
                          <a:latin typeface="Calibri"/>
                        </a:rPr>
                        <a:t>Avg % difference from average overvotes for RCV City-Wide races (1st Round)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100" b="0" i="0" u="none" strike="noStrike" dirty="0" err="1" smtClean="0">
                          <a:solidFill>
                            <a:srgbClr val="000000"/>
                          </a:solidFill>
                          <a:latin typeface="Calibri"/>
                        </a:rPr>
                        <a:t>Avg</a:t>
                      </a:r>
                      <a:r>
                        <a:rPr lang="en-US" sz="1100" b="0" i="0" u="none" strike="noStrike" dirty="0" smtClean="0">
                          <a:solidFill>
                            <a:srgbClr val="000000"/>
                          </a:solidFill>
                          <a:latin typeface="Calibri"/>
                        </a:rPr>
                        <a:t> % difference from average </a:t>
                      </a:r>
                      <a:r>
                        <a:rPr lang="en-US" sz="1100" b="0" i="0" u="none" strike="noStrike" dirty="0" err="1" smtClean="0">
                          <a:solidFill>
                            <a:srgbClr val="000000"/>
                          </a:solidFill>
                          <a:latin typeface="Calibri"/>
                        </a:rPr>
                        <a:t>Overvotes</a:t>
                      </a:r>
                      <a:r>
                        <a:rPr lang="en-US" sz="1100" b="0" i="0" u="none" strike="noStrike" dirty="0" smtClean="0">
                          <a:solidFill>
                            <a:srgbClr val="000000"/>
                          </a:solidFill>
                          <a:latin typeface="Calibri"/>
                        </a:rPr>
                        <a:t> for RCV City-Wide races (Final Round)</a:t>
                      </a:r>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err="1">
                          <a:solidFill>
                            <a:srgbClr val="000000"/>
                          </a:solidFill>
                          <a:latin typeface="Calibri"/>
                        </a:rPr>
                        <a:t>Avg</a:t>
                      </a:r>
                      <a:r>
                        <a:rPr lang="en-US" sz="1100" b="0" i="0" u="none" strike="noStrike" dirty="0">
                          <a:solidFill>
                            <a:srgbClr val="000000"/>
                          </a:solidFill>
                          <a:latin typeface="Calibri"/>
                        </a:rPr>
                        <a:t> % difference from average </a:t>
                      </a:r>
                      <a:r>
                        <a:rPr lang="en-US" sz="1100" b="0" i="0" u="none" strike="noStrike" dirty="0" err="1">
                          <a:solidFill>
                            <a:srgbClr val="000000"/>
                          </a:solidFill>
                          <a:latin typeface="Calibri"/>
                        </a:rPr>
                        <a:t>O</a:t>
                      </a:r>
                      <a:r>
                        <a:rPr lang="en-US" sz="1100" b="0" i="0" u="none" strike="noStrike" dirty="0" err="1" smtClean="0">
                          <a:solidFill>
                            <a:srgbClr val="000000"/>
                          </a:solidFill>
                          <a:latin typeface="Calibri"/>
                        </a:rPr>
                        <a:t>vervotes</a:t>
                      </a:r>
                      <a:r>
                        <a:rPr lang="en-US" sz="1100" b="0" i="0" u="none" strike="noStrike" dirty="0" smtClean="0">
                          <a:solidFill>
                            <a:srgbClr val="000000"/>
                          </a:solidFill>
                          <a:latin typeface="Calibri"/>
                        </a:rPr>
                        <a:t> </a:t>
                      </a:r>
                      <a:r>
                        <a:rPr lang="en-US" sz="1100" b="0" i="0" u="none" strike="noStrike" dirty="0">
                          <a:solidFill>
                            <a:srgbClr val="000000"/>
                          </a:solidFill>
                          <a:latin typeface="Calibri"/>
                        </a:rPr>
                        <a:t>for non-RCV local races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err="1">
                          <a:solidFill>
                            <a:srgbClr val="000000"/>
                          </a:solidFill>
                          <a:latin typeface="Calibri"/>
                        </a:rPr>
                        <a:t>Avg</a:t>
                      </a:r>
                      <a:r>
                        <a:rPr lang="en-US" sz="1100" b="0" i="0" u="none" strike="noStrike" dirty="0">
                          <a:solidFill>
                            <a:srgbClr val="000000"/>
                          </a:solidFill>
                          <a:latin typeface="Calibri"/>
                        </a:rPr>
                        <a:t> % difference from average </a:t>
                      </a:r>
                      <a:r>
                        <a:rPr lang="en-US" sz="1100" b="0" i="0" u="none" strike="noStrike" dirty="0" err="1" smtClean="0">
                          <a:solidFill>
                            <a:srgbClr val="000000"/>
                          </a:solidFill>
                          <a:latin typeface="Calibri"/>
                        </a:rPr>
                        <a:t>Overvotes</a:t>
                      </a:r>
                      <a:r>
                        <a:rPr lang="en-US" sz="1100" b="0" i="0" u="none" strike="noStrike" dirty="0" smtClean="0">
                          <a:solidFill>
                            <a:srgbClr val="000000"/>
                          </a:solidFill>
                          <a:latin typeface="Calibri"/>
                        </a:rPr>
                        <a:t> </a:t>
                      </a:r>
                      <a:r>
                        <a:rPr lang="en-US" sz="1100" b="0" i="0" u="none" strike="noStrike" dirty="0">
                          <a:solidFill>
                            <a:srgbClr val="000000"/>
                          </a:solidFill>
                          <a:latin typeface="Calibri"/>
                        </a:rPr>
                        <a:t>for non-IRV state-wide races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err="1">
                          <a:solidFill>
                            <a:srgbClr val="000000"/>
                          </a:solidFill>
                          <a:latin typeface="Calibri"/>
                        </a:rPr>
                        <a:t>Avg</a:t>
                      </a:r>
                      <a:r>
                        <a:rPr lang="en-US" sz="1100" b="0" i="0" u="none" strike="noStrike" dirty="0">
                          <a:solidFill>
                            <a:srgbClr val="000000"/>
                          </a:solidFill>
                          <a:latin typeface="Calibri"/>
                        </a:rPr>
                        <a:t> % difference from </a:t>
                      </a:r>
                      <a:r>
                        <a:rPr lang="en-US" sz="1100" b="0" i="0" u="none" strike="noStrike" dirty="0" smtClean="0">
                          <a:solidFill>
                            <a:srgbClr val="000000"/>
                          </a:solidFill>
                          <a:latin typeface="Calibri"/>
                        </a:rPr>
                        <a:t>average </a:t>
                      </a:r>
                      <a:r>
                        <a:rPr lang="en-US" sz="1100" b="0" i="0" u="none" strike="noStrike" dirty="0" err="1">
                          <a:solidFill>
                            <a:srgbClr val="000000"/>
                          </a:solidFill>
                          <a:latin typeface="Calibri"/>
                        </a:rPr>
                        <a:t>O</a:t>
                      </a:r>
                      <a:r>
                        <a:rPr lang="en-US" sz="1100" b="0" i="0" u="none" strike="noStrike" dirty="0" err="1" smtClean="0">
                          <a:solidFill>
                            <a:srgbClr val="000000"/>
                          </a:solidFill>
                          <a:latin typeface="Calibri"/>
                        </a:rPr>
                        <a:t>vervotes</a:t>
                      </a:r>
                      <a:r>
                        <a:rPr lang="en-US" sz="1100" b="0" i="0" u="none" strike="noStrike" dirty="0" smtClean="0">
                          <a:solidFill>
                            <a:srgbClr val="000000"/>
                          </a:solidFill>
                          <a:latin typeface="Calibri"/>
                        </a:rPr>
                        <a:t> </a:t>
                      </a:r>
                      <a:r>
                        <a:rPr lang="en-US" sz="1100" b="0" i="0" u="none" strike="noStrike" dirty="0">
                          <a:solidFill>
                            <a:srgbClr val="000000"/>
                          </a:solidFill>
                          <a:latin typeface="Calibri"/>
                        </a:rPr>
                        <a:t>for Multiple Candidate Races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BAYVIEW/HUNTERS POINT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82.75%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dirty="0">
                          <a:solidFill>
                            <a:srgbClr val="000000"/>
                          </a:solidFill>
                          <a:latin typeface="Calibri"/>
                        </a:rPr>
                        <a:t>81.22%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97.34%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79.52%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160.43%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CHINATOWN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-6.34%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dirty="0">
                          <a:solidFill>
                            <a:srgbClr val="000000"/>
                          </a:solidFill>
                          <a:latin typeface="Calibri"/>
                        </a:rPr>
                        <a:t>-0.77%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-17.74%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CIVIC CENTER/DOWNTOWN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49.40%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47.21%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91.33%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92.77%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44.08%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DIAMOND HEIGHTS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-9.60%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-3.83%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19.87%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-43.13%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-42.53%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EXCELSIOR (OUTER MISSION)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45.59%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46.49%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52.98%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97.20%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49.32%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HAIGHT ASHBURY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-58.43%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-62.45%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-33.84%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-59.13%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-42.39%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INGLESIDE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49.51%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59.65%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72.53%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63.30%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41.50%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INNER SUNSET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-27.97%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-34.75%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-36.81%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-70.92%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-18.26%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LAKE MERCED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21.42%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23.40%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-18.32%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-8.38%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LAUREL HEIGHTS/ANZA VISTA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-39.64%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-30.60%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48.15%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-33.08%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-15.07%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MARINA/PACIFIC HEIGHTS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-31.49%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-25.46%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-50.74%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-57.55%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-26.92%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MISSION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27.08%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13.84%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9.57%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60.26%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3.53%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NOE VALLEY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-41.97%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-47.73%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-47.73%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-57.91%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-34.38%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NORTH BERNAL HTS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-31.46%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-26.90%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-28.15%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-62.77%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-27.27%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NORTH EMBARCADERO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-47.20%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-24.24%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-62.24%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-42.54%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PORTOLA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37.55%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36.52%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86.71%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82.25%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46.68%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POTRERO HILL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-9.07%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-14.01%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-24.83%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-50.86%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RICHMOND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-28.24%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-19.93%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-38.91%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-32.78%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-25.21%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SEA CLIFF/PRESIDIO HEIGHTS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-55.88%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-40.08%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-17.89%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-50.07%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SOUTH BERNAL HTS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-12.30%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-17.95%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-20.26%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-13.85%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SOUTH OF MARKET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21.01%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26.80%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46.71%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40.40%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39.48%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SUNSET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-11.48%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-14.36%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-24.48%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-18.05%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-17.66%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1835">
                <a:tc>
                  <a:txBody>
                    <a:bodyPr/>
                    <a:lstStyle/>
                    <a:p>
                      <a:pPr algn="l" fontAlgn="b"/>
                      <a:r>
                        <a:rPr lang="en-US" sz="1100" b="0" i="0" u="none" strike="noStrike">
                          <a:solidFill>
                            <a:srgbClr val="000000"/>
                          </a:solidFill>
                          <a:latin typeface="Calibri"/>
                        </a:rPr>
                        <a:t>UPPER MARKET/EUREKA VALLEY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-55.16%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-56.29%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-52.93%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-62.91%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-55.60%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VISITACION VALLEY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67.38%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60.00%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139.36%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175.89%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104.22%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WEST OF TWIN PEAKS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-33.12%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r" fontAlgn="b"/>
                      <a:r>
                        <a:rPr lang="en-US" sz="1100" b="0" i="0" u="none" strike="noStrike">
                          <a:solidFill>
                            <a:srgbClr val="000000"/>
                          </a:solidFill>
                          <a:latin typeface="Calibri"/>
                        </a:rPr>
                        <a:t>-27.68%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-37.85%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-40.72%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-23.28%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0501">
                <a:tc>
                  <a:txBody>
                    <a:bodyPr/>
                    <a:lstStyle/>
                    <a:p>
                      <a:pPr algn="l" fontAlgn="b"/>
                      <a:r>
                        <a:rPr lang="en-US" sz="1100" b="0" i="0" u="none" strike="noStrike">
                          <a:solidFill>
                            <a:srgbClr val="000000"/>
                          </a:solidFill>
                          <a:latin typeface="Calibri"/>
                        </a:rPr>
                        <a:t>WESTERN ADDITION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51.30%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46.69%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36.12%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latin typeface="Calibri"/>
                        </a:rPr>
                        <a:t>29.69%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4" name="TextBox 3"/>
          <p:cNvSpPr txBox="1"/>
          <p:nvPr/>
        </p:nvSpPr>
        <p:spPr>
          <a:xfrm>
            <a:off x="1676400" y="6581001"/>
            <a:ext cx="6053516" cy="276999"/>
          </a:xfrm>
          <a:prstGeom prst="rect">
            <a:avLst/>
          </a:prstGeom>
          <a:noFill/>
        </p:spPr>
        <p:txBody>
          <a:bodyPr wrap="none" rtlCol="0">
            <a:spAutoFit/>
          </a:bodyPr>
          <a:lstStyle/>
          <a:p>
            <a:pPr algn="ctr"/>
            <a:r>
              <a:rPr lang="en-US" sz="1200" dirty="0" smtClean="0"/>
              <a:t>All data from SF Dept of Elections website:  </a:t>
            </a:r>
            <a:r>
              <a:rPr lang="en-US" sz="1200" dirty="0" smtClean="0">
                <a:hlinkClick r:id="rId3"/>
              </a:rPr>
              <a:t>http://www.sfgov2.org/index.aspx?page=1671</a:t>
            </a:r>
            <a:endParaRPr lang="en-US" sz="1200" dirty="0" smtClean="0"/>
          </a:p>
        </p:txBody>
      </p:sp>
      <p:sp>
        <p:nvSpPr>
          <p:cNvPr id="5" name="Rectangle 4"/>
          <p:cNvSpPr/>
          <p:nvPr/>
        </p:nvSpPr>
        <p:spPr>
          <a:xfrm>
            <a:off x="2057400" y="228600"/>
            <a:ext cx="5029200" cy="646331"/>
          </a:xfrm>
          <a:prstGeom prst="rect">
            <a:avLst/>
          </a:prstGeom>
        </p:spPr>
        <p:txBody>
          <a:bodyPr wrap="square">
            <a:spAutoFit/>
          </a:bodyPr>
          <a:lstStyle/>
          <a:p>
            <a:pPr algn="ctr"/>
            <a:r>
              <a:rPr lang="en-US" dirty="0" smtClean="0">
                <a:ln>
                  <a:solidFill>
                    <a:schemeClr val="tx1">
                      <a:alpha val="60000"/>
                    </a:schemeClr>
                  </a:solidFill>
                </a:ln>
                <a:solidFill>
                  <a:srgbClr val="7030A0">
                    <a:alpha val="60000"/>
                  </a:srgbClr>
                </a:solidFill>
              </a:rPr>
              <a:t>Neighborhood by Neighborhood comparison </a:t>
            </a:r>
          </a:p>
          <a:p>
            <a:pPr algn="ctr"/>
            <a:r>
              <a:rPr lang="en-US" dirty="0" smtClean="0">
                <a:ln>
                  <a:solidFill>
                    <a:schemeClr val="tx1">
                      <a:alpha val="60000"/>
                    </a:schemeClr>
                  </a:solidFill>
                </a:ln>
                <a:solidFill>
                  <a:srgbClr val="7030A0">
                    <a:alpha val="60000"/>
                  </a:srgbClr>
                </a:solidFill>
              </a:rPr>
              <a:t>of over votes by type of race (2008-2011)</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76400"/>
            <a:ext cx="6781800" cy="4801314"/>
          </a:xfrm>
          <a:prstGeom prst="rect">
            <a:avLst/>
          </a:prstGeom>
          <a:noFill/>
        </p:spPr>
        <p:txBody>
          <a:bodyPr wrap="square" rtlCol="0">
            <a:spAutoFit/>
          </a:bodyPr>
          <a:lstStyle/>
          <a:p>
            <a:endParaRPr lang="en-US" dirty="0" smtClean="0"/>
          </a:p>
          <a:p>
            <a:pPr>
              <a:buFont typeface="Wingdings" pitchFamily="2" charset="2"/>
              <a:buChar char="Ø"/>
            </a:pPr>
            <a:r>
              <a:rPr lang="en-US" dirty="0" smtClean="0"/>
              <a:t>1</a:t>
            </a:r>
            <a:r>
              <a:rPr lang="en-US" baseline="30000" dirty="0" smtClean="0"/>
              <a:t>st</a:t>
            </a:r>
            <a:r>
              <a:rPr lang="en-US" dirty="0" smtClean="0"/>
              <a:t> Round Exhaustion:  Ballots are exhausted in the 1</a:t>
            </a:r>
            <a:r>
              <a:rPr lang="en-US" baseline="30000" dirty="0" smtClean="0"/>
              <a:t>st</a:t>
            </a:r>
            <a:r>
              <a:rPr lang="en-US" dirty="0" smtClean="0"/>
              <a:t> round of voting due to errors in the 1</a:t>
            </a:r>
            <a:r>
              <a:rPr lang="en-US" baseline="30000" dirty="0" smtClean="0"/>
              <a:t>st</a:t>
            </a:r>
            <a:r>
              <a:rPr lang="en-US" dirty="0" smtClean="0"/>
              <a:t> column.</a:t>
            </a:r>
          </a:p>
          <a:p>
            <a:endParaRPr lang="en-US" dirty="0" smtClean="0"/>
          </a:p>
          <a:p>
            <a:pPr>
              <a:buFont typeface="Wingdings" pitchFamily="2" charset="2"/>
              <a:buChar char="Ø"/>
            </a:pPr>
            <a:r>
              <a:rPr lang="en-US" dirty="0" smtClean="0"/>
              <a:t>Final Round Exhaustion: Ballots which are exhausted by the Final Round of voting due to errors in the 2</a:t>
            </a:r>
            <a:r>
              <a:rPr lang="en-US" baseline="30000" dirty="0" smtClean="0"/>
              <a:t>nd</a:t>
            </a:r>
            <a:r>
              <a:rPr lang="en-US" dirty="0" smtClean="0"/>
              <a:t> and 3</a:t>
            </a:r>
            <a:r>
              <a:rPr lang="en-US" baseline="30000" dirty="0" smtClean="0"/>
              <a:t>rd</a:t>
            </a:r>
            <a:r>
              <a:rPr lang="en-US" dirty="0" smtClean="0"/>
              <a:t> columns.</a:t>
            </a:r>
          </a:p>
          <a:p>
            <a:endParaRPr lang="en-US" dirty="0" smtClean="0"/>
          </a:p>
          <a:p>
            <a:pPr>
              <a:buFont typeface="Wingdings" pitchFamily="2" charset="2"/>
              <a:buChar char="Ø"/>
            </a:pPr>
            <a:r>
              <a:rPr lang="en-US" dirty="0" smtClean="0"/>
              <a:t>Any </a:t>
            </a:r>
            <a:r>
              <a:rPr lang="en-US" dirty="0" err="1" smtClean="0"/>
              <a:t>Overvote</a:t>
            </a:r>
            <a:r>
              <a:rPr lang="en-US" dirty="0" smtClean="0"/>
              <a:t> : The voter may have made a mistake when voting but  may have had their vote count due to the RCV system. </a:t>
            </a:r>
          </a:p>
          <a:p>
            <a:endParaRPr lang="en-US" dirty="0" smtClean="0"/>
          </a:p>
          <a:p>
            <a:pPr>
              <a:buFont typeface="Wingdings" pitchFamily="2" charset="2"/>
              <a:buChar char="Ø"/>
            </a:pPr>
            <a:r>
              <a:rPr lang="en-US" dirty="0" smtClean="0"/>
              <a:t>Exhaustion due to Non-Selection of Final Candidate: While not an </a:t>
            </a:r>
            <a:r>
              <a:rPr lang="en-US" dirty="0" err="1" smtClean="0"/>
              <a:t>Overvote</a:t>
            </a:r>
            <a:r>
              <a:rPr lang="en-US" dirty="0" smtClean="0"/>
              <a:t>, some ballots may become exhausted because though the voter chose three candidates  all of their selections were eliminated.</a:t>
            </a:r>
          </a:p>
          <a:p>
            <a:endParaRPr lang="en-US" dirty="0" smtClean="0"/>
          </a:p>
          <a:p>
            <a:endParaRPr lang="en-US" dirty="0" smtClean="0"/>
          </a:p>
          <a:p>
            <a:endParaRPr lang="en-US" dirty="0"/>
          </a:p>
        </p:txBody>
      </p:sp>
      <p:sp>
        <p:nvSpPr>
          <p:cNvPr id="4" name="Rectangle 3"/>
          <p:cNvSpPr/>
          <p:nvPr/>
        </p:nvSpPr>
        <p:spPr>
          <a:xfrm>
            <a:off x="914400" y="685800"/>
            <a:ext cx="7620000" cy="954107"/>
          </a:xfrm>
          <a:prstGeom prst="rect">
            <a:avLst/>
          </a:prstGeom>
        </p:spPr>
        <p:txBody>
          <a:bodyPr wrap="square">
            <a:spAutoFit/>
          </a:bodyPr>
          <a:lstStyle/>
          <a:p>
            <a:pPr algn="ctr"/>
            <a:r>
              <a:rPr lang="en-US" sz="2800" dirty="0" smtClean="0">
                <a:ln>
                  <a:solidFill>
                    <a:schemeClr val="tx1">
                      <a:alpha val="60000"/>
                    </a:schemeClr>
                  </a:solidFill>
                </a:ln>
                <a:solidFill>
                  <a:srgbClr val="7030A0">
                    <a:alpha val="60000"/>
                  </a:srgbClr>
                </a:solidFill>
              </a:rPr>
              <a:t>Different Ways of Looking at </a:t>
            </a:r>
            <a:r>
              <a:rPr lang="en-US" sz="2800" dirty="0" err="1" smtClean="0">
                <a:ln>
                  <a:solidFill>
                    <a:schemeClr val="tx1">
                      <a:alpha val="60000"/>
                    </a:schemeClr>
                  </a:solidFill>
                </a:ln>
                <a:solidFill>
                  <a:srgbClr val="7030A0">
                    <a:alpha val="60000"/>
                  </a:srgbClr>
                </a:solidFill>
              </a:rPr>
              <a:t>Overvotes</a:t>
            </a:r>
            <a:r>
              <a:rPr lang="en-US" sz="2800" dirty="0" smtClean="0">
                <a:ln>
                  <a:solidFill>
                    <a:schemeClr val="tx1">
                      <a:alpha val="60000"/>
                    </a:schemeClr>
                  </a:solidFill>
                </a:ln>
                <a:solidFill>
                  <a:srgbClr val="7030A0">
                    <a:alpha val="60000"/>
                  </a:srgbClr>
                </a:solidFill>
              </a:rPr>
              <a:t> and Exhausted Ballots:</a:t>
            </a:r>
          </a:p>
        </p:txBody>
      </p:sp>
      <p:pic>
        <p:nvPicPr>
          <p:cNvPr id="5" name="Picture 4" descr="ShowImage.aspx.jpg"/>
          <p:cNvPicPr>
            <a:picLocks noChangeAspect="1"/>
          </p:cNvPicPr>
          <p:nvPr/>
        </p:nvPicPr>
        <p:blipFill>
          <a:blip r:embed="rId2" cstate="print"/>
          <a:stretch>
            <a:fillRect/>
          </a:stretch>
        </p:blipFill>
        <p:spPr>
          <a:xfrm>
            <a:off x="0" y="6324600"/>
            <a:ext cx="533400" cy="5334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762000"/>
            <a:ext cx="8912423" cy="461665"/>
          </a:xfrm>
          <a:prstGeom prst="rect">
            <a:avLst/>
          </a:prstGeom>
          <a:noFill/>
        </p:spPr>
        <p:txBody>
          <a:bodyPr wrap="square" rtlCol="0">
            <a:spAutoFit/>
          </a:bodyPr>
          <a:lstStyle/>
          <a:p>
            <a:pPr algn="ctr"/>
            <a:r>
              <a:rPr lang="en-US" sz="2400" b="1" dirty="0" smtClean="0"/>
              <a:t>Overvote Comparison for 2011 San Francisco Elections</a:t>
            </a:r>
            <a:endParaRPr lang="en-US" sz="2400" b="1" dirty="0"/>
          </a:p>
        </p:txBody>
      </p:sp>
      <p:pic>
        <p:nvPicPr>
          <p:cNvPr id="5" name="Picture 4" descr="ShowImage.aspx.jpg"/>
          <p:cNvPicPr>
            <a:picLocks noChangeAspect="1"/>
          </p:cNvPicPr>
          <p:nvPr/>
        </p:nvPicPr>
        <p:blipFill>
          <a:blip r:embed="rId2" cstate="print"/>
          <a:stretch>
            <a:fillRect/>
          </a:stretch>
        </p:blipFill>
        <p:spPr>
          <a:xfrm>
            <a:off x="0" y="6324600"/>
            <a:ext cx="533400" cy="533400"/>
          </a:xfrm>
          <a:prstGeom prst="rect">
            <a:avLst/>
          </a:prstGeom>
        </p:spPr>
      </p:pic>
      <p:graphicFrame>
        <p:nvGraphicFramePr>
          <p:cNvPr id="7" name="Table 6"/>
          <p:cNvGraphicFramePr>
            <a:graphicFrameLocks noGrp="1"/>
          </p:cNvGraphicFramePr>
          <p:nvPr/>
        </p:nvGraphicFramePr>
        <p:xfrm>
          <a:off x="228597" y="1600200"/>
          <a:ext cx="8686802" cy="3682305"/>
        </p:xfrm>
        <a:graphic>
          <a:graphicData uri="http://schemas.openxmlformats.org/drawingml/2006/table">
            <a:tbl>
              <a:tblPr/>
              <a:tblGrid>
                <a:gridCol w="1295403"/>
                <a:gridCol w="753701"/>
                <a:gridCol w="672527"/>
                <a:gridCol w="757145"/>
                <a:gridCol w="818535"/>
                <a:gridCol w="827199"/>
                <a:gridCol w="910714"/>
                <a:gridCol w="975179"/>
                <a:gridCol w="789651"/>
                <a:gridCol w="886748"/>
              </a:tblGrid>
              <a:tr h="1356938">
                <a:tc>
                  <a:txBody>
                    <a:bodyPr/>
                    <a:lstStyle/>
                    <a:p>
                      <a:pPr algn="ctr" fontAlgn="b"/>
                      <a:endParaRPr lang="en-US" sz="1200" b="0" i="0" u="none" strike="noStrike" dirty="0">
                        <a:solidFill>
                          <a:srgbClr val="000000"/>
                        </a:solidFill>
                        <a:latin typeface="Calibri"/>
                      </a:endParaRPr>
                    </a:p>
                  </a:txBody>
                  <a:tcPr marL="8253" marR="8253" marT="825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Voter Turnout</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err="1" smtClean="0">
                          <a:solidFill>
                            <a:srgbClr val="000000"/>
                          </a:solidFill>
                          <a:latin typeface="Times New Roman" pitchFamily="18" charset="0"/>
                          <a:cs typeface="Times New Roman" pitchFamily="18" charset="0"/>
                        </a:rPr>
                        <a:t>Overvote</a:t>
                      </a:r>
                      <a:r>
                        <a:rPr lang="en-US" sz="1200" b="0" i="0" u="none" strike="noStrike" dirty="0" smtClean="0">
                          <a:solidFill>
                            <a:srgbClr val="000000"/>
                          </a:solidFill>
                          <a:latin typeface="Times New Roman" pitchFamily="18" charset="0"/>
                          <a:cs typeface="Times New Roman" pitchFamily="18" charset="0"/>
                        </a:rPr>
                        <a:t> </a:t>
                      </a:r>
                      <a:r>
                        <a:rPr lang="en-US" sz="1200" b="0" i="0" u="none" strike="noStrike" dirty="0">
                          <a:solidFill>
                            <a:srgbClr val="000000"/>
                          </a:solidFill>
                          <a:latin typeface="Times New Roman" pitchFamily="18" charset="0"/>
                          <a:cs typeface="Times New Roman" pitchFamily="18" charset="0"/>
                        </a:rPr>
                        <a:t>in 1st Round </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err="1" smtClean="0">
                          <a:solidFill>
                            <a:srgbClr val="000000"/>
                          </a:solidFill>
                          <a:latin typeface="Times New Roman" pitchFamily="18" charset="0"/>
                          <a:cs typeface="Times New Roman" pitchFamily="18" charset="0"/>
                        </a:rPr>
                        <a:t>Overvote</a:t>
                      </a:r>
                      <a:r>
                        <a:rPr lang="en-US" sz="1200" b="0" i="0" u="none" strike="noStrike" dirty="0" smtClean="0">
                          <a:solidFill>
                            <a:srgbClr val="000000"/>
                          </a:solidFill>
                          <a:latin typeface="Times New Roman" pitchFamily="18" charset="0"/>
                          <a:cs typeface="Times New Roman" pitchFamily="18" charset="0"/>
                        </a:rPr>
                        <a:t> </a:t>
                      </a:r>
                      <a:r>
                        <a:rPr lang="en-US" sz="1200" b="0" i="0" u="none" strike="noStrike" dirty="0">
                          <a:solidFill>
                            <a:srgbClr val="000000"/>
                          </a:solidFill>
                          <a:latin typeface="Times New Roman" pitchFamily="18" charset="0"/>
                          <a:cs typeface="Times New Roman" pitchFamily="18" charset="0"/>
                        </a:rPr>
                        <a:t>in 1st Round as a % of Turnout</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Ballot Exhausted by </a:t>
                      </a:r>
                      <a:r>
                        <a:rPr lang="en-US" sz="1200" b="0" i="0" u="none" strike="noStrike" dirty="0" err="1">
                          <a:solidFill>
                            <a:srgbClr val="000000"/>
                          </a:solidFill>
                          <a:latin typeface="Times New Roman" pitchFamily="18" charset="0"/>
                          <a:cs typeface="Times New Roman" pitchFamily="18" charset="0"/>
                        </a:rPr>
                        <a:t>Overvote</a:t>
                      </a:r>
                      <a:r>
                        <a:rPr lang="en-US" sz="1200" b="0" i="0" u="none" strike="noStrike" dirty="0">
                          <a:solidFill>
                            <a:srgbClr val="000000"/>
                          </a:solidFill>
                          <a:latin typeface="Times New Roman" pitchFamily="18" charset="0"/>
                          <a:cs typeface="Times New Roman" pitchFamily="18" charset="0"/>
                        </a:rPr>
                        <a:t> </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Ballot Exhausted by </a:t>
                      </a:r>
                      <a:r>
                        <a:rPr lang="en-US" sz="1200" b="0" i="0" u="none" strike="noStrike" dirty="0" err="1">
                          <a:solidFill>
                            <a:srgbClr val="000000"/>
                          </a:solidFill>
                          <a:latin typeface="Times New Roman" pitchFamily="18" charset="0"/>
                          <a:cs typeface="Times New Roman" pitchFamily="18" charset="0"/>
                        </a:rPr>
                        <a:t>Overvote</a:t>
                      </a:r>
                      <a:r>
                        <a:rPr lang="en-US" sz="1200" b="0" i="0" u="none" strike="noStrike" dirty="0">
                          <a:solidFill>
                            <a:srgbClr val="000000"/>
                          </a:solidFill>
                          <a:latin typeface="Times New Roman" pitchFamily="18" charset="0"/>
                          <a:cs typeface="Times New Roman" pitchFamily="18" charset="0"/>
                        </a:rPr>
                        <a:t> as a % of Turnout</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Any </a:t>
                      </a:r>
                      <a:r>
                        <a:rPr lang="en-US" sz="1200" b="0" i="0" u="none" strike="noStrike" dirty="0" err="1" smtClean="0">
                          <a:solidFill>
                            <a:srgbClr val="000000"/>
                          </a:solidFill>
                          <a:latin typeface="Times New Roman" pitchFamily="18" charset="0"/>
                          <a:cs typeface="Times New Roman" pitchFamily="18" charset="0"/>
                        </a:rPr>
                        <a:t>Overvote</a:t>
                      </a:r>
                      <a:r>
                        <a:rPr lang="en-US" sz="1200" b="0" i="0" u="none" strike="noStrike" dirty="0" smtClean="0">
                          <a:solidFill>
                            <a:srgbClr val="000000"/>
                          </a:solidFill>
                          <a:latin typeface="Times New Roman" pitchFamily="18" charset="0"/>
                          <a:cs typeface="Times New Roman" pitchFamily="18" charset="0"/>
                        </a:rPr>
                        <a:t> </a:t>
                      </a:r>
                      <a:r>
                        <a:rPr lang="en-US" sz="1200" b="0" i="0" u="none" strike="noStrike" dirty="0">
                          <a:solidFill>
                            <a:srgbClr val="000000"/>
                          </a:solidFill>
                          <a:latin typeface="Times New Roman" pitchFamily="18" charset="0"/>
                          <a:cs typeface="Times New Roman" pitchFamily="18" charset="0"/>
                        </a:rPr>
                        <a:t>Issue in Race (but May Not Have Been Exhausted) </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latin typeface="Times New Roman" pitchFamily="18" charset="0"/>
                          <a:cs typeface="Times New Roman" pitchFamily="18" charset="0"/>
                        </a:rPr>
                        <a:t>Any </a:t>
                      </a:r>
                      <a:r>
                        <a:rPr lang="en-US" sz="1200" b="0" i="0" u="none" strike="noStrike" dirty="0" err="1" smtClean="0">
                          <a:solidFill>
                            <a:srgbClr val="000000"/>
                          </a:solidFill>
                          <a:latin typeface="Times New Roman" pitchFamily="18" charset="0"/>
                          <a:cs typeface="Times New Roman" pitchFamily="18" charset="0"/>
                        </a:rPr>
                        <a:t>Overvote</a:t>
                      </a:r>
                      <a:r>
                        <a:rPr lang="en-US" sz="1200" b="0" i="0" u="none" strike="noStrike" dirty="0" smtClean="0">
                          <a:solidFill>
                            <a:srgbClr val="000000"/>
                          </a:solidFill>
                          <a:latin typeface="Times New Roman" pitchFamily="18" charset="0"/>
                          <a:cs typeface="Times New Roman" pitchFamily="18" charset="0"/>
                        </a:rPr>
                        <a:t> Issue in Race (but May Not Have Been Exhausted) </a:t>
                      </a:r>
                      <a:r>
                        <a:rPr lang="en-US" sz="1200" b="0" i="0" u="none" strike="noStrike" baseline="0" dirty="0">
                          <a:solidFill>
                            <a:srgbClr val="000000"/>
                          </a:solidFill>
                          <a:latin typeface="Times New Roman" pitchFamily="18" charset="0"/>
                          <a:cs typeface="Times New Roman" pitchFamily="18" charset="0"/>
                        </a:rPr>
                        <a:t> </a:t>
                      </a:r>
                      <a:r>
                        <a:rPr lang="en-US" sz="1200" b="0" i="0" u="none" strike="noStrike" baseline="0" dirty="0" smtClean="0">
                          <a:solidFill>
                            <a:srgbClr val="000000"/>
                          </a:solidFill>
                          <a:latin typeface="Times New Roman" pitchFamily="18" charset="0"/>
                          <a:cs typeface="Times New Roman" pitchFamily="18" charset="0"/>
                        </a:rPr>
                        <a:t>as a % of Turnout</a:t>
                      </a:r>
                      <a:endParaRPr lang="en-US" sz="1200" b="0" i="0" u="none" strike="noStrike" dirty="0" smtClean="0">
                        <a:solidFill>
                          <a:srgbClr val="000000"/>
                        </a:solidFill>
                        <a:latin typeface="Times New Roman" pitchFamily="18" charset="0"/>
                        <a:cs typeface="Times New Roman" pitchFamily="18" charset="0"/>
                      </a:endParaRP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Ranked Three Candidates </a:t>
                      </a:r>
                      <a:r>
                        <a:rPr lang="en-US" sz="1200" b="0" i="0" u="none" strike="noStrike" dirty="0" smtClean="0">
                          <a:solidFill>
                            <a:srgbClr val="000000"/>
                          </a:solidFill>
                          <a:latin typeface="Times New Roman" pitchFamily="18" charset="0"/>
                          <a:cs typeface="Times New Roman" pitchFamily="18" charset="0"/>
                        </a:rPr>
                        <a:t>and</a:t>
                      </a:r>
                      <a:r>
                        <a:rPr lang="en-US" sz="1200" b="0" i="0" u="none" strike="noStrike" baseline="0" dirty="0" smtClean="0">
                          <a:solidFill>
                            <a:srgbClr val="000000"/>
                          </a:solidFill>
                          <a:latin typeface="Times New Roman" pitchFamily="18" charset="0"/>
                          <a:cs typeface="Times New Roman" pitchFamily="18" charset="0"/>
                        </a:rPr>
                        <a:t> Ballot </a:t>
                      </a:r>
                      <a:r>
                        <a:rPr lang="en-US" sz="1200" b="0" i="0" u="none" strike="noStrike" dirty="0" smtClean="0">
                          <a:solidFill>
                            <a:srgbClr val="000000"/>
                          </a:solidFill>
                          <a:latin typeface="Times New Roman" pitchFamily="18" charset="0"/>
                          <a:cs typeface="Times New Roman" pitchFamily="18" charset="0"/>
                        </a:rPr>
                        <a:t>Exhausted </a:t>
                      </a:r>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Ranked Three </a:t>
                      </a:r>
                      <a:r>
                        <a:rPr lang="en-US" sz="1200" b="0" i="0" u="none" strike="noStrike" dirty="0" smtClean="0">
                          <a:solidFill>
                            <a:srgbClr val="000000"/>
                          </a:solidFill>
                          <a:latin typeface="Times New Roman" pitchFamily="18" charset="0"/>
                          <a:cs typeface="Times New Roman" pitchFamily="18" charset="0"/>
                        </a:rPr>
                        <a:t>Candidates and Ballot </a:t>
                      </a:r>
                      <a:r>
                        <a:rPr lang="en-US" sz="1200" b="0" i="0" u="none" strike="noStrike" dirty="0">
                          <a:solidFill>
                            <a:srgbClr val="000000"/>
                          </a:solidFill>
                          <a:latin typeface="Times New Roman" pitchFamily="18" charset="0"/>
                          <a:cs typeface="Times New Roman" pitchFamily="18" charset="0"/>
                        </a:rPr>
                        <a:t>Exhausted as a % of </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18143">
                <a:tc>
                  <a:txBody>
                    <a:bodyPr/>
                    <a:lstStyle/>
                    <a:p>
                      <a:pPr algn="ctr" fontAlgn="b"/>
                      <a:r>
                        <a:rPr lang="en-US" sz="1200" b="1" i="0" u="none" strike="noStrike" dirty="0">
                          <a:solidFill>
                            <a:srgbClr val="000000"/>
                          </a:solidFill>
                          <a:latin typeface="Times New Roman" pitchFamily="18" charset="0"/>
                          <a:cs typeface="Times New Roman" pitchFamily="18" charset="0"/>
                        </a:rPr>
                        <a:t>SHERIFF                         (4 CANDIDATES)</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183611</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367</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0.20%</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471</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0.26%</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657</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solidFill>
                            <a:srgbClr val="000000"/>
                          </a:solidFill>
                          <a:latin typeface="Times New Roman" pitchFamily="18" charset="0"/>
                          <a:cs typeface="Times New Roman" pitchFamily="18" charset="0"/>
                        </a:rPr>
                        <a:t>0.36%</a:t>
                      </a:r>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N/A</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N/A</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094">
                <a:tc>
                  <a:txBody>
                    <a:bodyPr/>
                    <a:lstStyle/>
                    <a:p>
                      <a:pPr algn="ctr" fontAlgn="b"/>
                      <a:endParaRPr lang="en-US" sz="1200" b="1"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32188">
                <a:tc>
                  <a:txBody>
                    <a:bodyPr/>
                    <a:lstStyle/>
                    <a:p>
                      <a:pPr algn="ctr" fontAlgn="b"/>
                      <a:r>
                        <a:rPr lang="en-US" sz="1200" b="1" i="0" u="none" strike="noStrike" dirty="0">
                          <a:solidFill>
                            <a:srgbClr val="000000"/>
                          </a:solidFill>
                          <a:latin typeface="Times New Roman" pitchFamily="18" charset="0"/>
                          <a:cs typeface="Times New Roman" pitchFamily="18" charset="0"/>
                        </a:rPr>
                        <a:t>DISTRICT ATTORNEY (5 CANDIDATES)</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184046</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537</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0.29%</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682</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0.37%</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935</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solidFill>
                            <a:srgbClr val="000000"/>
                          </a:solidFill>
                          <a:latin typeface="Times New Roman" pitchFamily="18" charset="0"/>
                          <a:cs typeface="Times New Roman" pitchFamily="18" charset="0"/>
                        </a:rPr>
                        <a:t>0.50%</a:t>
                      </a:r>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2517</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1.37%</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6094">
                <a:tc>
                  <a:txBody>
                    <a:bodyPr/>
                    <a:lstStyle/>
                    <a:p>
                      <a:pPr algn="ctr" fontAlgn="b"/>
                      <a:endParaRPr lang="en-US" sz="1200" b="1"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18143">
                <a:tc>
                  <a:txBody>
                    <a:bodyPr/>
                    <a:lstStyle/>
                    <a:p>
                      <a:pPr algn="ctr" fontAlgn="b"/>
                      <a:r>
                        <a:rPr lang="en-US" sz="1200" b="1" i="0" u="none" strike="noStrike" dirty="0">
                          <a:solidFill>
                            <a:srgbClr val="000000"/>
                          </a:solidFill>
                          <a:latin typeface="Times New Roman" pitchFamily="18" charset="0"/>
                          <a:cs typeface="Times New Roman" pitchFamily="18" charset="0"/>
                        </a:rPr>
                        <a:t>MAYOR                      (16 CANDIDATES)</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195238</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803</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0.41%</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1097</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0.56%</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1383</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solidFill>
                            <a:srgbClr val="000000"/>
                          </a:solidFill>
                          <a:latin typeface="Times New Roman" pitchFamily="18" charset="0"/>
                          <a:cs typeface="Times New Roman" pitchFamily="18" charset="0"/>
                        </a:rPr>
                        <a:t>0.70%</a:t>
                      </a:r>
                      <a:endParaRPr lang="en-US" sz="1200" b="0" i="0" u="none" strike="noStrike" dirty="0">
                        <a:solidFill>
                          <a:srgbClr val="000000"/>
                        </a:solidFill>
                        <a:latin typeface="Times New Roman" pitchFamily="18" charset="0"/>
                        <a:cs typeface="Times New Roman" pitchFamily="18" charset="0"/>
                      </a:endParaRP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31826</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16.30%</a:t>
                      </a:r>
                    </a:p>
                  </a:txBody>
                  <a:tcPr marL="8253" marR="8253" marT="825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8" name="TextBox 7"/>
          <p:cNvSpPr txBox="1"/>
          <p:nvPr/>
        </p:nvSpPr>
        <p:spPr>
          <a:xfrm>
            <a:off x="609600" y="5791200"/>
            <a:ext cx="8305800" cy="646331"/>
          </a:xfrm>
          <a:prstGeom prst="rect">
            <a:avLst/>
          </a:prstGeom>
          <a:noFill/>
        </p:spPr>
        <p:txBody>
          <a:bodyPr wrap="square" rtlCol="0">
            <a:spAutoFit/>
          </a:bodyPr>
          <a:lstStyle/>
          <a:p>
            <a:r>
              <a:rPr lang="en-US" sz="1200" dirty="0" smtClean="0"/>
              <a:t>Note: “Overall, of the nearly 200,000 voters who came to the polls to 2011, only 108 cast a ballot that contained </a:t>
            </a:r>
            <a:r>
              <a:rPr lang="en-US" sz="1200" dirty="0" err="1" smtClean="0"/>
              <a:t>overvotes</a:t>
            </a:r>
            <a:r>
              <a:rPr lang="en-US" sz="1200" dirty="0" smtClean="0"/>
              <a:t> in all three candidate races. The vast majority of voters made no such errors on their ballots. In total, 1.3% percent of voters cast an </a:t>
            </a:r>
            <a:r>
              <a:rPr lang="en-US" sz="1200" dirty="0" err="1" smtClean="0"/>
              <a:t>overvote</a:t>
            </a:r>
            <a:r>
              <a:rPr lang="en-US" sz="1200" dirty="0" smtClean="0"/>
              <a:t> in one of three races.” Dr. Corey Cook, “Ranked-Choice Voting in the 2011 San Francisco Municipal Election.”</a:t>
            </a:r>
            <a:endParaRPr lang="en-US" sz="1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33400" y="1295400"/>
          <a:ext cx="8077200" cy="4903852"/>
        </p:xfrm>
        <a:graphic>
          <a:graphicData uri="http://schemas.openxmlformats.org/drawingml/2006/table">
            <a:tbl>
              <a:tblPr/>
              <a:tblGrid>
                <a:gridCol w="1981485"/>
                <a:gridCol w="927717"/>
                <a:gridCol w="1089062"/>
                <a:gridCol w="1386535"/>
                <a:gridCol w="1341158"/>
                <a:gridCol w="1351243"/>
              </a:tblGrid>
              <a:tr h="1355468">
                <a:tc>
                  <a:txBody>
                    <a:bodyPr/>
                    <a:lstStyle/>
                    <a:p>
                      <a:pPr algn="ctr" fontAlgn="b"/>
                      <a:r>
                        <a:rPr lang="en-US" sz="1400" b="0" i="0" u="none" strike="noStrike" dirty="0">
                          <a:solidFill>
                            <a:srgbClr val="000000"/>
                          </a:solidFill>
                          <a:latin typeface="Times New Roman"/>
                        </a:rPr>
                        <a:t>Seat</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Year</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November Votes in Race (not including </a:t>
                      </a:r>
                      <a:r>
                        <a:rPr lang="en-US" sz="1400" b="0" i="0" u="none" strike="noStrike" dirty="0" err="1" smtClean="0">
                          <a:solidFill>
                            <a:srgbClr val="000000"/>
                          </a:solidFill>
                          <a:latin typeface="Times New Roman"/>
                        </a:rPr>
                        <a:t>Overvotes</a:t>
                      </a:r>
                      <a:r>
                        <a:rPr lang="en-US" sz="1400" b="0" i="0" u="none" strike="noStrike" dirty="0">
                          <a:solidFill>
                            <a:srgbClr val="000000"/>
                          </a:solidFill>
                          <a:latin typeface="Times New Roman"/>
                        </a:rPr>
                        <a:t>)</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Number of ballots that voted 3 candidates but did not vote for final </a:t>
                      </a:r>
                      <a:r>
                        <a:rPr lang="en-US" sz="1400" b="0" i="0" u="none" strike="noStrike" dirty="0" smtClean="0">
                          <a:solidFill>
                            <a:srgbClr val="000000"/>
                          </a:solidFill>
                          <a:latin typeface="Times New Roman"/>
                        </a:rPr>
                        <a:t>2</a:t>
                      </a:r>
                      <a:endParaRPr lang="en-US" sz="1400" b="0" i="0" u="none" strike="noStrike" dirty="0">
                        <a:solidFill>
                          <a:srgbClr val="000000"/>
                        </a:solidFill>
                        <a:latin typeface="Times New Roman"/>
                      </a:endParaRP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smtClean="0">
                          <a:solidFill>
                            <a:srgbClr val="000000"/>
                          </a:solidFill>
                          <a:latin typeface="Times New Roman"/>
                        </a:rPr>
                        <a:t>Number of ballots that voted 3 candidates but did not vote for final 2</a:t>
                      </a:r>
                      <a:r>
                        <a:rPr lang="en-US" sz="1400" b="0" i="0" u="none" strike="noStrike" baseline="0" dirty="0" smtClean="0">
                          <a:solidFill>
                            <a:srgbClr val="000000"/>
                          </a:solidFill>
                          <a:latin typeface="Times New Roman"/>
                        </a:rPr>
                        <a:t> as a % of Turnout</a:t>
                      </a:r>
                      <a:endParaRPr lang="en-US" sz="1400" b="0" i="0" u="none" strike="noStrike" dirty="0">
                        <a:solidFill>
                          <a:srgbClr val="000000"/>
                        </a:solidFill>
                        <a:latin typeface="Times New Roman"/>
                      </a:endParaRP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Number of people in November Race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dirty="0">
                          <a:solidFill>
                            <a:srgbClr val="000000"/>
                          </a:solidFill>
                          <a:latin typeface="Times New Roman"/>
                        </a:rPr>
                        <a:t>Supervisor D1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2004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28,697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1457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5.08%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dirty="0">
                          <a:solidFill>
                            <a:srgbClr val="000000"/>
                          </a:solidFill>
                          <a:latin typeface="Times New Roman"/>
                        </a:rPr>
                        <a:t>Supervisor D1 </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2008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28,756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1429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4.97%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dirty="0">
                          <a:solidFill>
                            <a:srgbClr val="000000"/>
                          </a:solidFill>
                          <a:latin typeface="Times New Roman"/>
                        </a:rPr>
                        <a:t>Supervisor D2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2010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24,094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332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1.38%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a:solidFill>
                            <a:srgbClr val="000000"/>
                          </a:solidFill>
                          <a:latin typeface="Times New Roman"/>
                        </a:rPr>
                        <a:t>Supervisor D3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2008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27,198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2325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8.55%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a:solidFill>
                            <a:srgbClr val="000000"/>
                          </a:solidFill>
                          <a:latin typeface="Times New Roman"/>
                        </a:rPr>
                        <a:t>Supervisor D4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2006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19,539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827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4.23%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dirty="0">
                          <a:solidFill>
                            <a:srgbClr val="000000"/>
                          </a:solidFill>
                          <a:latin typeface="Times New Roman"/>
                        </a:rPr>
                        <a:t>Supervisor </a:t>
                      </a:r>
                      <a:r>
                        <a:rPr lang="en-US" sz="1400" b="0" i="0" u="none" strike="noStrike" dirty="0" smtClean="0">
                          <a:solidFill>
                            <a:srgbClr val="000000"/>
                          </a:solidFill>
                          <a:latin typeface="Times New Roman"/>
                        </a:rPr>
                        <a:t>D5</a:t>
                      </a:r>
                      <a:r>
                        <a:rPr lang="en-US" sz="1400" b="0" i="0" u="none" strike="noStrike" dirty="0" smtClean="0">
                          <a:solidFill>
                            <a:srgbClr val="FF0000"/>
                          </a:solidFill>
                          <a:latin typeface="Times New Roman"/>
                        </a:rPr>
                        <a:t>*</a:t>
                      </a:r>
                      <a:endParaRPr lang="en-US" sz="1400" b="0" i="0" u="none" strike="noStrike" dirty="0">
                        <a:solidFill>
                          <a:srgbClr val="000000"/>
                        </a:solidFill>
                        <a:latin typeface="Times New Roman"/>
                      </a:endParaRP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2004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34,955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8773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25.10%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dirty="0">
                          <a:solidFill>
                            <a:srgbClr val="000000"/>
                          </a:solidFill>
                          <a:latin typeface="Times New Roman"/>
                        </a:rPr>
                        <a:t>Supervisor </a:t>
                      </a:r>
                      <a:r>
                        <a:rPr lang="en-US" sz="1400" b="0" i="0" u="none" strike="noStrike" dirty="0" smtClean="0">
                          <a:solidFill>
                            <a:srgbClr val="000000"/>
                          </a:solidFill>
                          <a:latin typeface="Times New Roman"/>
                        </a:rPr>
                        <a:t>D6</a:t>
                      </a:r>
                      <a:r>
                        <a:rPr lang="en-US" sz="1400" b="0" i="0" u="none" strike="noStrike" dirty="0" smtClean="0">
                          <a:solidFill>
                            <a:srgbClr val="FF0000"/>
                          </a:solidFill>
                          <a:latin typeface="Times New Roman"/>
                        </a:rPr>
                        <a:t>*</a:t>
                      </a:r>
                      <a:endParaRPr lang="en-US" sz="1400" b="0" i="0" u="none" strike="noStrike" dirty="0">
                        <a:solidFill>
                          <a:srgbClr val="000000"/>
                        </a:solidFill>
                        <a:latin typeface="Times New Roman"/>
                      </a:endParaRP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2006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17,728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416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2.35%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a:solidFill>
                            <a:srgbClr val="000000"/>
                          </a:solidFill>
                          <a:latin typeface="Times New Roman"/>
                        </a:rPr>
                        <a:t>Supervisor D6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21,086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1998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9.48%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14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a:solidFill>
                            <a:srgbClr val="000000"/>
                          </a:solidFill>
                          <a:latin typeface="Times New Roman"/>
                        </a:rPr>
                        <a:t>Supervisor D7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2004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31,523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4237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13.44%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13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a:solidFill>
                            <a:srgbClr val="000000"/>
                          </a:solidFill>
                          <a:latin typeface="Times New Roman"/>
                        </a:rPr>
                        <a:t>Supervisor D8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34,950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0.01%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a:solidFill>
                            <a:srgbClr val="000000"/>
                          </a:solidFill>
                          <a:latin typeface="Times New Roman"/>
                        </a:rPr>
                        <a:t>Supervisor D9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2008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28,884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993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3.44%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a:solidFill>
                            <a:srgbClr val="000000"/>
                          </a:solidFill>
                          <a:latin typeface="Times New Roman"/>
                        </a:rPr>
                        <a:t>Supervisor D10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2010</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17,808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4631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26.01%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21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a:solidFill>
                            <a:srgbClr val="000000"/>
                          </a:solidFill>
                          <a:latin typeface="Times New Roman"/>
                        </a:rPr>
                        <a:t>Supervisor D11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2004</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23,039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2526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10.96%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a:solidFill>
                            <a:srgbClr val="000000"/>
                          </a:solidFill>
                          <a:latin typeface="Times New Roman"/>
                        </a:rPr>
                        <a:t>Supervisor D11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2008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24,673</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2128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8.62%</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a:solidFill>
                            <a:srgbClr val="000000"/>
                          </a:solidFill>
                          <a:latin typeface="Times New Roman"/>
                        </a:rPr>
                        <a:t>DA</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2011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183,238</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2517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1.37%</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5</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558">
                <a:tc>
                  <a:txBody>
                    <a:bodyPr/>
                    <a:lstStyle/>
                    <a:p>
                      <a:pPr algn="ctr" fontAlgn="b"/>
                      <a:r>
                        <a:rPr lang="en-US" sz="1400" b="0" i="0" u="none" strike="noStrike">
                          <a:solidFill>
                            <a:srgbClr val="000000"/>
                          </a:solidFill>
                          <a:latin typeface="Times New Roman"/>
                        </a:rPr>
                        <a:t>Mayor</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2011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194,211</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31826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Times New Roman"/>
                        </a:rPr>
                        <a:t>16.39%</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Times New Roman"/>
                        </a:rPr>
                        <a:t>16</a:t>
                      </a:r>
                    </a:p>
                  </a:txBody>
                  <a:tcPr marL="8414" marR="8414" marT="841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381000" y="533400"/>
            <a:ext cx="8315165" cy="769441"/>
          </a:xfrm>
          <a:prstGeom prst="rect">
            <a:avLst/>
          </a:prstGeom>
          <a:noFill/>
        </p:spPr>
        <p:txBody>
          <a:bodyPr wrap="square" rtlCol="0">
            <a:spAutoFit/>
          </a:bodyPr>
          <a:lstStyle/>
          <a:p>
            <a:pPr algn="ctr"/>
            <a:r>
              <a:rPr lang="en-US" sz="2200" b="1" dirty="0" smtClean="0"/>
              <a:t>Ballots Exhausted  due to Voter’s Non-Selection of Final Candidates in San Francisco</a:t>
            </a:r>
            <a:endParaRPr lang="en-US" sz="2200" b="1" dirty="0"/>
          </a:p>
        </p:txBody>
      </p:sp>
      <p:sp>
        <p:nvSpPr>
          <p:cNvPr id="4" name="TextBox 3"/>
          <p:cNvSpPr txBox="1"/>
          <p:nvPr/>
        </p:nvSpPr>
        <p:spPr>
          <a:xfrm>
            <a:off x="609600" y="6119336"/>
            <a:ext cx="8001000" cy="738664"/>
          </a:xfrm>
          <a:prstGeom prst="rect">
            <a:avLst/>
          </a:prstGeom>
          <a:noFill/>
        </p:spPr>
        <p:txBody>
          <a:bodyPr wrap="square" rtlCol="0">
            <a:spAutoFit/>
          </a:bodyPr>
          <a:lstStyle/>
          <a:p>
            <a:r>
              <a:rPr lang="en-US" dirty="0" smtClean="0">
                <a:solidFill>
                  <a:srgbClr val="FF0000"/>
                </a:solidFill>
              </a:rPr>
              <a:t>*</a:t>
            </a:r>
            <a:r>
              <a:rPr lang="en-US" sz="1200" dirty="0" smtClean="0"/>
              <a:t>In these two Supervisorial races 3 candidates remained in the final round due to a majority achieved by the winner in the race. In order to maintain parity, we modeled a scenario where we </a:t>
            </a:r>
            <a:r>
              <a:rPr lang="en-US" sz="1200" dirty="0" err="1" smtClean="0"/>
              <a:t>eliminatied</a:t>
            </a:r>
            <a:r>
              <a:rPr lang="en-US" sz="1200" dirty="0" smtClean="0"/>
              <a:t> the 3</a:t>
            </a:r>
            <a:r>
              <a:rPr lang="en-US" sz="1200" baseline="30000" dirty="0" smtClean="0"/>
              <a:t>rd</a:t>
            </a:r>
            <a:r>
              <a:rPr lang="en-US" sz="1200" dirty="0" smtClean="0"/>
              <a:t> candidate in these races to see what would happen if only 2 candidates were left like all the other races.</a:t>
            </a:r>
            <a:endParaRPr lang="en-US" sz="1200" dirty="0">
              <a:solidFill>
                <a:srgbClr val="FF0000"/>
              </a:solidFill>
            </a:endParaRPr>
          </a:p>
        </p:txBody>
      </p:sp>
      <p:pic>
        <p:nvPicPr>
          <p:cNvPr id="5" name="Picture 4" descr="ShowImage.aspx.jpg"/>
          <p:cNvPicPr>
            <a:picLocks noChangeAspect="1"/>
          </p:cNvPicPr>
          <p:nvPr/>
        </p:nvPicPr>
        <p:blipFill>
          <a:blip r:embed="rId2" cstate="print"/>
          <a:stretch>
            <a:fillRect/>
          </a:stretch>
        </p:blipFill>
        <p:spPr>
          <a:xfrm>
            <a:off x="0" y="6324600"/>
            <a:ext cx="533400" cy="5334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1524000"/>
            <a:ext cx="4572000" cy="1384995"/>
          </a:xfrm>
          <a:prstGeom prst="rect">
            <a:avLst/>
          </a:prstGeom>
        </p:spPr>
        <p:txBody>
          <a:bodyPr>
            <a:spAutoFit/>
          </a:bodyPr>
          <a:lstStyle/>
          <a:p>
            <a:pPr algn="ctr"/>
            <a:r>
              <a:rPr lang="en-US" sz="2800" dirty="0" smtClean="0">
                <a:ln>
                  <a:solidFill>
                    <a:schemeClr val="tx1">
                      <a:alpha val="60000"/>
                    </a:schemeClr>
                  </a:solidFill>
                </a:ln>
                <a:solidFill>
                  <a:srgbClr val="7030A0">
                    <a:alpha val="60000"/>
                  </a:srgbClr>
                </a:solidFill>
              </a:rPr>
              <a:t>DETERMINING A BASELINE FOR RATES OF OVERVOTES:</a:t>
            </a:r>
          </a:p>
        </p:txBody>
      </p:sp>
      <p:pic>
        <p:nvPicPr>
          <p:cNvPr id="3" name="Picture 2" descr="ShowImage.aspx.jpg"/>
          <p:cNvPicPr>
            <a:picLocks noChangeAspect="1"/>
          </p:cNvPicPr>
          <p:nvPr/>
        </p:nvPicPr>
        <p:blipFill>
          <a:blip r:embed="rId2" cstate="print"/>
          <a:stretch>
            <a:fillRect/>
          </a:stretch>
        </p:blipFill>
        <p:spPr>
          <a:xfrm>
            <a:off x="0" y="6324600"/>
            <a:ext cx="533400" cy="5334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85800" y="1752600"/>
          <a:ext cx="7467599" cy="4191000"/>
        </p:xfrm>
        <a:graphic>
          <a:graphicData uri="http://schemas.openxmlformats.org/drawingml/2006/table">
            <a:tbl>
              <a:tblPr/>
              <a:tblGrid>
                <a:gridCol w="1112196"/>
                <a:gridCol w="1336875"/>
                <a:gridCol w="1443614"/>
                <a:gridCol w="984115"/>
                <a:gridCol w="1295400"/>
                <a:gridCol w="1295399"/>
              </a:tblGrid>
              <a:tr h="2133600">
                <a:tc>
                  <a:txBody>
                    <a:bodyPr/>
                    <a:lstStyle/>
                    <a:p>
                      <a:pPr algn="ctr" fontAlgn="ctr"/>
                      <a:r>
                        <a:rPr lang="en-US" sz="2400" b="1" i="0" u="none" strike="noStrike" dirty="0">
                          <a:solidFill>
                            <a:srgbClr val="000000"/>
                          </a:solidFill>
                          <a:latin typeface="Times New Roman" pitchFamily="18" charset="0"/>
                          <a:cs typeface="Times New Roman" pitchFamily="18" charset="0"/>
                        </a:rPr>
                        <a:t>Year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400" b="1" i="0" u="none" strike="noStrike" dirty="0" smtClean="0">
                          <a:solidFill>
                            <a:srgbClr val="000000"/>
                          </a:solidFill>
                          <a:latin typeface="Times New Roman" pitchFamily="18" charset="0"/>
                          <a:cs typeface="Times New Roman" pitchFamily="18" charset="0"/>
                        </a:rPr>
                        <a:t>Number of Local Measures</a:t>
                      </a:r>
                      <a:r>
                        <a:rPr lang="en-US" sz="2400" b="1" i="0" u="none" strike="noStrike" baseline="0" dirty="0" smtClean="0">
                          <a:solidFill>
                            <a:srgbClr val="000000"/>
                          </a:solidFill>
                          <a:latin typeface="Times New Roman" pitchFamily="18" charset="0"/>
                          <a:cs typeface="Times New Roman" pitchFamily="18" charset="0"/>
                        </a:rPr>
                        <a:t> on Ballot</a:t>
                      </a:r>
                      <a:endParaRPr lang="en-US" sz="2400" b="1" i="0" u="none" strike="noStrike" dirty="0">
                        <a:solidFill>
                          <a:srgbClr val="000000"/>
                        </a:solidFill>
                        <a:latin typeface="Times New Roman" pitchFamily="18" charset="0"/>
                        <a:cs typeface="Times New Roman"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400" b="1" i="0" u="none" strike="noStrike" dirty="0" smtClean="0">
                          <a:solidFill>
                            <a:srgbClr val="000000"/>
                          </a:solidFill>
                          <a:latin typeface="Times New Roman" pitchFamily="18" charset="0"/>
                          <a:cs typeface="Times New Roman" pitchFamily="18" charset="0"/>
                        </a:rPr>
                        <a:t>Turnout as a % of Registered Voters</a:t>
                      </a:r>
                      <a:endParaRPr lang="en-US" sz="2400" b="1" i="0" u="none" strike="noStrike" dirty="0">
                        <a:solidFill>
                          <a:srgbClr val="000000"/>
                        </a:solidFill>
                        <a:latin typeface="Times New Roman" pitchFamily="18" charset="0"/>
                        <a:cs typeface="Times New Roman"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400" b="1" i="0" u="none" strike="noStrike" dirty="0">
                          <a:solidFill>
                            <a:srgbClr val="000000"/>
                          </a:solidFill>
                          <a:latin typeface="Times New Roman" pitchFamily="18" charset="0"/>
                          <a:cs typeface="Times New Roman" pitchFamily="18" charset="0"/>
                        </a:rPr>
                        <a:t>Ballots Cast</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400" b="1" i="0" u="none" strike="noStrike" dirty="0">
                          <a:solidFill>
                            <a:srgbClr val="000000"/>
                          </a:solidFill>
                          <a:latin typeface="Times New Roman" pitchFamily="18" charset="0"/>
                          <a:cs typeface="Times New Roman" pitchFamily="18" charset="0"/>
                        </a:rPr>
                        <a:t>Average rate of Overvote on all Measures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400" b="1" i="0" u="none" strike="noStrike" dirty="0">
                          <a:solidFill>
                            <a:srgbClr val="000000"/>
                          </a:solidFill>
                          <a:latin typeface="Times New Roman" pitchFamily="18" charset="0"/>
                          <a:cs typeface="Times New Roman" pitchFamily="18" charset="0"/>
                        </a:rPr>
                        <a:t>Range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4350">
                <a:tc>
                  <a:txBody>
                    <a:bodyPr/>
                    <a:lstStyle/>
                    <a:p>
                      <a:pPr algn="ctr" fontAlgn="ctr"/>
                      <a:endParaRPr lang="en-US" sz="1600" b="1" i="0" u="none" strike="noStrike" dirty="0" smtClean="0">
                        <a:solidFill>
                          <a:srgbClr val="000000"/>
                        </a:solidFill>
                        <a:latin typeface="Times New Roman" pitchFamily="18" charset="0"/>
                        <a:cs typeface="Times New Roman" pitchFamily="18" charset="0"/>
                      </a:endParaRPr>
                    </a:p>
                    <a:p>
                      <a:pPr algn="ctr" fontAlgn="ctr"/>
                      <a:r>
                        <a:rPr lang="en-US" sz="1600" b="1" i="0" u="none" strike="noStrike" dirty="0" smtClean="0">
                          <a:solidFill>
                            <a:srgbClr val="000000"/>
                          </a:solidFill>
                          <a:latin typeface="Times New Roman" pitchFamily="18" charset="0"/>
                          <a:cs typeface="Times New Roman" pitchFamily="18" charset="0"/>
                        </a:rPr>
                        <a:t>2011</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8</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42.37%</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a:solidFill>
                            <a:srgbClr val="000000"/>
                          </a:solidFill>
                          <a:latin typeface="Times New Roman" pitchFamily="18" charset="0"/>
                          <a:cs typeface="Times New Roman" pitchFamily="18" charset="0"/>
                        </a:rPr>
                        <a:t>196756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a:solidFill>
                            <a:srgbClr val="000000"/>
                          </a:solidFill>
                          <a:latin typeface="Times New Roman" pitchFamily="18" charset="0"/>
                          <a:cs typeface="Times New Roman" pitchFamily="18" charset="0"/>
                        </a:rPr>
                        <a:t>0.041%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a:solidFill>
                            <a:srgbClr val="000000"/>
                          </a:solidFill>
                          <a:latin typeface="Times New Roman" pitchFamily="18" charset="0"/>
                          <a:cs typeface="Times New Roman" pitchFamily="18" charset="0"/>
                        </a:rPr>
                        <a:t>.024%-.066%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514350">
                <a:tc>
                  <a:txBody>
                    <a:bodyPr/>
                    <a:lstStyle/>
                    <a:p>
                      <a:pPr algn="ctr" fontAlgn="ctr"/>
                      <a:endParaRPr lang="en-US" sz="1600" b="1" i="0" u="none" strike="noStrike" dirty="0" smtClean="0">
                        <a:solidFill>
                          <a:srgbClr val="000000"/>
                        </a:solidFill>
                        <a:latin typeface="Times New Roman" pitchFamily="18" charset="0"/>
                        <a:cs typeface="Times New Roman" pitchFamily="18" charset="0"/>
                      </a:endParaRPr>
                    </a:p>
                    <a:p>
                      <a:pPr algn="ctr" fontAlgn="ctr"/>
                      <a:r>
                        <a:rPr lang="en-US" sz="1600" b="1" i="0" u="none" strike="noStrike" dirty="0" smtClean="0">
                          <a:solidFill>
                            <a:srgbClr val="000000"/>
                          </a:solidFill>
                          <a:latin typeface="Times New Roman" pitchFamily="18" charset="0"/>
                          <a:cs typeface="Times New Roman" pitchFamily="18" charset="0"/>
                        </a:rPr>
                        <a:t>2010</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15</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60.48%</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a:solidFill>
                            <a:srgbClr val="000000"/>
                          </a:solidFill>
                          <a:latin typeface="Times New Roman" pitchFamily="18" charset="0"/>
                          <a:cs typeface="Times New Roman" pitchFamily="18" charset="0"/>
                        </a:rPr>
                        <a:t>282081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a:solidFill>
                            <a:srgbClr val="000000"/>
                          </a:solidFill>
                          <a:latin typeface="Times New Roman" pitchFamily="18" charset="0"/>
                          <a:cs typeface="Times New Roman" pitchFamily="18" charset="0"/>
                        </a:rPr>
                        <a:t>0.059%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a:solidFill>
                            <a:srgbClr val="000000"/>
                          </a:solidFill>
                          <a:latin typeface="Times New Roman" pitchFamily="18" charset="0"/>
                          <a:cs typeface="Times New Roman" pitchFamily="18" charset="0"/>
                        </a:rPr>
                        <a:t>.038%-.104%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514350">
                <a:tc>
                  <a:txBody>
                    <a:bodyPr/>
                    <a:lstStyle/>
                    <a:p>
                      <a:pPr algn="ctr" fontAlgn="ctr"/>
                      <a:endParaRPr lang="en-US" sz="1600" b="1" i="0" u="none" strike="noStrike" dirty="0" smtClean="0">
                        <a:solidFill>
                          <a:srgbClr val="000000"/>
                        </a:solidFill>
                        <a:latin typeface="Times New Roman" pitchFamily="18" charset="0"/>
                        <a:cs typeface="Times New Roman" pitchFamily="18" charset="0"/>
                      </a:endParaRPr>
                    </a:p>
                    <a:p>
                      <a:pPr algn="ctr" fontAlgn="ctr"/>
                      <a:r>
                        <a:rPr lang="en-US" sz="1600" b="1" i="0" u="none" strike="noStrike" dirty="0" smtClean="0">
                          <a:solidFill>
                            <a:srgbClr val="000000"/>
                          </a:solidFill>
                          <a:latin typeface="Times New Roman" pitchFamily="18" charset="0"/>
                          <a:cs typeface="Times New Roman" pitchFamily="18" charset="0"/>
                        </a:rPr>
                        <a:t>2009</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5</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22.58%</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102061</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0.043%</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400" b="0" i="0" u="none" strike="noStrike" dirty="0">
                          <a:solidFill>
                            <a:srgbClr val="000000"/>
                          </a:solidFill>
                          <a:latin typeface="Times New Roman" pitchFamily="18" charset="0"/>
                          <a:cs typeface="Times New Roman" pitchFamily="18" charset="0"/>
                        </a:rPr>
                        <a:t>.</a:t>
                      </a:r>
                      <a:r>
                        <a:rPr lang="en-US" sz="1600" b="1" i="0" u="none" strike="noStrike" dirty="0">
                          <a:solidFill>
                            <a:srgbClr val="000000"/>
                          </a:solidFill>
                          <a:latin typeface="Times New Roman" pitchFamily="18" charset="0"/>
                          <a:cs typeface="Times New Roman" pitchFamily="18" charset="0"/>
                        </a:rPr>
                        <a:t>030%-.061%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514350">
                <a:tc>
                  <a:txBody>
                    <a:bodyPr/>
                    <a:lstStyle/>
                    <a:p>
                      <a:pPr algn="ctr" fontAlgn="ctr"/>
                      <a:endParaRPr lang="en-US" sz="1600" b="1" i="0" u="none" strike="noStrike" dirty="0" smtClean="0">
                        <a:solidFill>
                          <a:srgbClr val="000000"/>
                        </a:solidFill>
                        <a:latin typeface="Times New Roman" pitchFamily="18" charset="0"/>
                        <a:cs typeface="Times New Roman" pitchFamily="18" charset="0"/>
                      </a:endParaRPr>
                    </a:p>
                    <a:p>
                      <a:pPr algn="ctr" fontAlgn="ctr"/>
                      <a:r>
                        <a:rPr lang="en-US" sz="1600" b="1" i="0" u="none" strike="noStrike" dirty="0" smtClean="0">
                          <a:solidFill>
                            <a:srgbClr val="000000"/>
                          </a:solidFill>
                          <a:latin typeface="Times New Roman" pitchFamily="18" charset="0"/>
                          <a:cs typeface="Times New Roman" pitchFamily="18" charset="0"/>
                        </a:rPr>
                        <a:t>2008</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22</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79.87%</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a:solidFill>
                            <a:srgbClr val="000000"/>
                          </a:solidFill>
                          <a:latin typeface="Times New Roman" pitchFamily="18" charset="0"/>
                          <a:cs typeface="Times New Roman" pitchFamily="18" charset="0"/>
                        </a:rPr>
                        <a:t>381495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a:solidFill>
                            <a:srgbClr val="000000"/>
                          </a:solidFill>
                          <a:latin typeface="Times New Roman" pitchFamily="18" charset="0"/>
                          <a:cs typeface="Times New Roman" pitchFamily="18" charset="0"/>
                        </a:rPr>
                        <a:t>0.057%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r>
                        <a:rPr lang="en-US" sz="1600" b="1" i="0" u="none" strike="noStrike" dirty="0">
                          <a:solidFill>
                            <a:srgbClr val="000000"/>
                          </a:solidFill>
                          <a:latin typeface="Times New Roman" pitchFamily="18" charset="0"/>
                          <a:cs typeface="Times New Roman" pitchFamily="18" charset="0"/>
                        </a:rPr>
                        <a:t>.042%-.101%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sp>
        <p:nvSpPr>
          <p:cNvPr id="3" name="TextBox 2"/>
          <p:cNvSpPr txBox="1"/>
          <p:nvPr/>
        </p:nvSpPr>
        <p:spPr>
          <a:xfrm>
            <a:off x="457200" y="609600"/>
            <a:ext cx="8305800" cy="830997"/>
          </a:xfrm>
          <a:prstGeom prst="rect">
            <a:avLst/>
          </a:prstGeom>
          <a:noFill/>
        </p:spPr>
        <p:txBody>
          <a:bodyPr wrap="square" rtlCol="0">
            <a:spAutoFit/>
          </a:bodyPr>
          <a:lstStyle/>
          <a:p>
            <a:pPr algn="ctr"/>
            <a:r>
              <a:rPr lang="en-US" sz="2400" b="1" dirty="0" smtClean="0"/>
              <a:t>Average Rates of Overvote on San Francisco’s November Ballot Measures (2008-2011)</a:t>
            </a:r>
            <a:endParaRPr lang="en-US" sz="2400" b="1" dirty="0"/>
          </a:p>
        </p:txBody>
      </p:sp>
      <p:pic>
        <p:nvPicPr>
          <p:cNvPr id="4" name="Picture 3" descr="ShowImage.aspx.jpg"/>
          <p:cNvPicPr>
            <a:picLocks noChangeAspect="1"/>
          </p:cNvPicPr>
          <p:nvPr/>
        </p:nvPicPr>
        <p:blipFill>
          <a:blip r:embed="rId2" cstate="print"/>
          <a:stretch>
            <a:fillRect/>
          </a:stretch>
        </p:blipFill>
        <p:spPr>
          <a:xfrm>
            <a:off x="0" y="6324600"/>
            <a:ext cx="533400" cy="5334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733246"/>
            <a:ext cx="7772400" cy="5786199"/>
          </a:xfrm>
          <a:prstGeom prst="rect">
            <a:avLst/>
          </a:prstGeom>
          <a:noFill/>
        </p:spPr>
        <p:txBody>
          <a:bodyPr wrap="square" rtlCol="0">
            <a:spAutoFit/>
          </a:bodyPr>
          <a:lstStyle/>
          <a:p>
            <a:pPr algn="ctr"/>
            <a:r>
              <a:rPr lang="en-US" sz="2000" b="1" u="sng" dirty="0" smtClean="0">
                <a:ln>
                  <a:solidFill>
                    <a:schemeClr val="tx1">
                      <a:alpha val="60000"/>
                    </a:schemeClr>
                  </a:solidFill>
                </a:ln>
                <a:solidFill>
                  <a:srgbClr val="7030A0">
                    <a:alpha val="60000"/>
                  </a:srgbClr>
                </a:solidFill>
              </a:rPr>
              <a:t>Goals and Objectives</a:t>
            </a:r>
          </a:p>
          <a:p>
            <a:endParaRPr lang="en-US" dirty="0" smtClean="0"/>
          </a:p>
          <a:p>
            <a:r>
              <a:rPr lang="en-US" dirty="0" smtClean="0"/>
              <a:t>The goal of this study is to look at various impacts of different ways of voting for elected offices in San Francisco. </a:t>
            </a:r>
          </a:p>
          <a:p>
            <a:endParaRPr lang="en-US" dirty="0" smtClean="0"/>
          </a:p>
          <a:p>
            <a:r>
              <a:rPr lang="en-US" dirty="0" smtClean="0"/>
              <a:t>	</a:t>
            </a:r>
            <a:r>
              <a:rPr lang="en-US" b="1" dirty="0" smtClean="0"/>
              <a:t>Rank Choice Voting (RCV) </a:t>
            </a:r>
            <a:r>
              <a:rPr lang="en-US" dirty="0" smtClean="0"/>
              <a:t>– Used for all city offices</a:t>
            </a:r>
          </a:p>
          <a:p>
            <a:pPr lvl="1">
              <a:buFont typeface="Arial" pitchFamily="34" charset="0"/>
              <a:buChar char="•"/>
            </a:pPr>
            <a:endParaRPr lang="en-US" dirty="0" smtClean="0"/>
          </a:p>
          <a:p>
            <a:pPr lvl="2"/>
            <a:r>
              <a:rPr lang="en-US" b="1" dirty="0" smtClean="0"/>
              <a:t>Plurality Voting - </a:t>
            </a:r>
            <a:r>
              <a:rPr lang="en-US" dirty="0" smtClean="0"/>
              <a:t>Used for most non-city elected offices and by the city for its local offices prior to RCV</a:t>
            </a:r>
          </a:p>
          <a:p>
            <a:pPr lvl="2"/>
            <a:endParaRPr lang="en-US" dirty="0" smtClean="0"/>
          </a:p>
          <a:p>
            <a:pPr lvl="2"/>
            <a:r>
              <a:rPr lang="en-US" b="1" dirty="0" smtClean="0"/>
              <a:t>Multicandidate Voting </a:t>
            </a:r>
            <a:r>
              <a:rPr lang="en-US" dirty="0" smtClean="0"/>
              <a:t>– Used for School Board and Community College Board </a:t>
            </a:r>
          </a:p>
          <a:p>
            <a:pPr lvl="1"/>
            <a:endParaRPr lang="en-US" dirty="0" smtClean="0"/>
          </a:p>
          <a:p>
            <a:pPr lvl="1"/>
            <a:r>
              <a:rPr lang="en-US" dirty="0" smtClean="0"/>
              <a:t>	</a:t>
            </a:r>
            <a:r>
              <a:rPr lang="en-US" b="1" dirty="0" smtClean="0"/>
              <a:t>Yes/No Voting </a:t>
            </a:r>
            <a:r>
              <a:rPr lang="en-US" dirty="0" smtClean="0"/>
              <a:t>– Used for Ballot Measures and the approval of 	some judge races</a:t>
            </a:r>
          </a:p>
          <a:p>
            <a:endParaRPr lang="en-US" sz="1400" u="sng" dirty="0" smtClean="0"/>
          </a:p>
          <a:p>
            <a:r>
              <a:rPr lang="en-US" sz="1400" u="sng" dirty="0" smtClean="0"/>
              <a:t>Sources of Data</a:t>
            </a:r>
            <a:r>
              <a:rPr lang="en-US" sz="1400" dirty="0" smtClean="0"/>
              <a:t>:</a:t>
            </a:r>
          </a:p>
          <a:p>
            <a:r>
              <a:rPr lang="en-US" sz="1400" dirty="0" smtClean="0"/>
              <a:t>Information was obtained from 2 main sources, the San Francisco Department of Election and a report done by Corey Cook, “Rank Choice Voting in the 2011 San Francisco Municipal Elections.”</a:t>
            </a:r>
          </a:p>
          <a:p>
            <a:endParaRPr lang="en-US" sz="1400" dirty="0" smtClean="0"/>
          </a:p>
          <a:p>
            <a:r>
              <a:rPr lang="en-US" sz="1400" dirty="0" smtClean="0"/>
              <a:t>It should be noted that the amount of data collected by the Department of Elections has increased over time and there is more information available for more recent elections than older elections.</a:t>
            </a:r>
          </a:p>
        </p:txBody>
      </p:sp>
      <p:pic>
        <p:nvPicPr>
          <p:cNvPr id="3" name="Picture 2" descr="ShowImage.aspx.jpg"/>
          <p:cNvPicPr>
            <a:picLocks noChangeAspect="1"/>
          </p:cNvPicPr>
          <p:nvPr/>
        </p:nvPicPr>
        <p:blipFill>
          <a:blip r:embed="rId2" cstate="print"/>
          <a:stretch>
            <a:fillRect/>
          </a:stretch>
        </p:blipFill>
        <p:spPr>
          <a:xfrm>
            <a:off x="0" y="6324600"/>
            <a:ext cx="533400" cy="53340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1676400"/>
            <a:ext cx="5715000" cy="3139321"/>
          </a:xfrm>
          <a:prstGeom prst="rect">
            <a:avLst/>
          </a:prstGeom>
        </p:spPr>
        <p:txBody>
          <a:bodyPr wrap="square">
            <a:spAutoFit/>
          </a:bodyPr>
          <a:lstStyle/>
          <a:p>
            <a:pPr algn="ctr"/>
            <a:endParaRPr lang="en-US" dirty="0" smtClean="0">
              <a:ln>
                <a:solidFill>
                  <a:schemeClr val="tx1">
                    <a:alpha val="60000"/>
                  </a:schemeClr>
                </a:solidFill>
              </a:ln>
              <a:solidFill>
                <a:srgbClr val="000000">
                  <a:alpha val="60000"/>
                </a:srgbClr>
              </a:solidFill>
            </a:endParaRPr>
          </a:p>
          <a:p>
            <a:pPr algn="ctr"/>
            <a:endParaRPr lang="en-US" dirty="0" smtClean="0">
              <a:ln>
                <a:solidFill>
                  <a:schemeClr val="tx1">
                    <a:alpha val="60000"/>
                  </a:schemeClr>
                </a:solidFill>
              </a:ln>
              <a:solidFill>
                <a:srgbClr val="000000">
                  <a:alpha val="60000"/>
                </a:srgbClr>
              </a:solidFill>
            </a:endParaRPr>
          </a:p>
          <a:p>
            <a:pPr algn="ctr">
              <a:buFont typeface="Wingdings" pitchFamily="2" charset="2"/>
              <a:buChar char="Ø"/>
            </a:pPr>
            <a:r>
              <a:rPr lang="en-US" dirty="0" smtClean="0">
                <a:ln>
                  <a:solidFill>
                    <a:schemeClr val="tx1">
                      <a:alpha val="60000"/>
                    </a:schemeClr>
                  </a:solidFill>
                </a:ln>
                <a:solidFill>
                  <a:srgbClr val="000000">
                    <a:alpha val="60000"/>
                  </a:srgbClr>
                </a:solidFill>
              </a:rPr>
              <a:t> A look at Cities in California that use RCV : Berkley, Oakland, San Leandro, and San Francisco</a:t>
            </a:r>
          </a:p>
          <a:p>
            <a:pPr algn="ctr"/>
            <a:endParaRPr lang="en-US" dirty="0" smtClean="0">
              <a:ln>
                <a:solidFill>
                  <a:schemeClr val="tx1">
                    <a:alpha val="60000"/>
                  </a:schemeClr>
                </a:solidFill>
              </a:ln>
              <a:solidFill>
                <a:srgbClr val="000000">
                  <a:alpha val="60000"/>
                </a:srgbClr>
              </a:solidFill>
            </a:endParaRPr>
          </a:p>
          <a:p>
            <a:pPr algn="ctr"/>
            <a:endParaRPr lang="en-US" dirty="0" smtClean="0">
              <a:ln>
                <a:solidFill>
                  <a:schemeClr val="tx1">
                    <a:alpha val="60000"/>
                  </a:schemeClr>
                </a:solidFill>
              </a:ln>
              <a:solidFill>
                <a:srgbClr val="000000">
                  <a:alpha val="60000"/>
                </a:srgbClr>
              </a:solidFill>
            </a:endParaRPr>
          </a:p>
          <a:p>
            <a:pPr algn="ctr"/>
            <a:endParaRPr lang="en-US" dirty="0" smtClean="0">
              <a:ln>
                <a:solidFill>
                  <a:schemeClr val="tx1">
                    <a:alpha val="60000"/>
                  </a:schemeClr>
                </a:solidFill>
              </a:ln>
              <a:solidFill>
                <a:srgbClr val="000000">
                  <a:alpha val="60000"/>
                </a:srgbClr>
              </a:solidFill>
            </a:endParaRPr>
          </a:p>
          <a:p>
            <a:pPr algn="ctr"/>
            <a:endParaRPr lang="en-US" dirty="0" smtClean="0">
              <a:ln>
                <a:solidFill>
                  <a:schemeClr val="tx1">
                    <a:alpha val="60000"/>
                  </a:schemeClr>
                </a:solidFill>
              </a:ln>
              <a:solidFill>
                <a:srgbClr val="000000">
                  <a:alpha val="60000"/>
                </a:srgbClr>
              </a:solidFill>
            </a:endParaRPr>
          </a:p>
          <a:p>
            <a:pPr algn="ctr"/>
            <a:endParaRPr lang="en-US" dirty="0" smtClean="0">
              <a:ln>
                <a:solidFill>
                  <a:schemeClr val="tx1">
                    <a:alpha val="60000"/>
                  </a:schemeClr>
                </a:solidFill>
              </a:ln>
              <a:solidFill>
                <a:srgbClr val="000000">
                  <a:alpha val="60000"/>
                </a:srgbClr>
              </a:solidFill>
            </a:endParaRPr>
          </a:p>
          <a:p>
            <a:pPr algn="ctr"/>
            <a:endParaRPr lang="en-US" dirty="0" smtClean="0">
              <a:ln>
                <a:solidFill>
                  <a:schemeClr val="tx1">
                    <a:alpha val="60000"/>
                  </a:schemeClr>
                </a:solidFill>
              </a:ln>
              <a:solidFill>
                <a:srgbClr val="000000">
                  <a:alpha val="60000"/>
                </a:srgbClr>
              </a:solidFill>
            </a:endParaRPr>
          </a:p>
          <a:p>
            <a:pPr algn="ctr"/>
            <a:endParaRPr lang="en-US" dirty="0" smtClean="0">
              <a:ln>
                <a:solidFill>
                  <a:schemeClr val="tx1">
                    <a:alpha val="60000"/>
                  </a:schemeClr>
                </a:solidFill>
              </a:ln>
              <a:solidFill>
                <a:srgbClr val="000000">
                  <a:alpha val="60000"/>
                </a:srgbClr>
              </a:solidFill>
            </a:endParaRPr>
          </a:p>
        </p:txBody>
      </p:sp>
      <p:sp>
        <p:nvSpPr>
          <p:cNvPr id="3" name="TextBox 2"/>
          <p:cNvSpPr txBox="1"/>
          <p:nvPr/>
        </p:nvSpPr>
        <p:spPr>
          <a:xfrm>
            <a:off x="1752600" y="6273225"/>
            <a:ext cx="5674502" cy="584775"/>
          </a:xfrm>
          <a:prstGeom prst="rect">
            <a:avLst/>
          </a:prstGeom>
          <a:noFill/>
        </p:spPr>
        <p:txBody>
          <a:bodyPr wrap="none" rtlCol="0">
            <a:spAutoFit/>
          </a:bodyPr>
          <a:lstStyle/>
          <a:p>
            <a:r>
              <a:rPr lang="en-US" sz="1400" dirty="0" smtClean="0">
                <a:ln>
                  <a:solidFill>
                    <a:schemeClr val="tx1">
                      <a:alpha val="60000"/>
                    </a:schemeClr>
                  </a:solidFill>
                </a:ln>
                <a:solidFill>
                  <a:srgbClr val="000000">
                    <a:alpha val="60000"/>
                  </a:srgbClr>
                </a:solidFill>
              </a:rPr>
              <a:t>Note: Like in other comparisons we did not look at one candidate fields</a:t>
            </a:r>
          </a:p>
          <a:p>
            <a:endParaRPr lang="en-US" dirty="0"/>
          </a:p>
        </p:txBody>
      </p:sp>
      <p:sp>
        <p:nvSpPr>
          <p:cNvPr id="5" name="Rectangle 4"/>
          <p:cNvSpPr/>
          <p:nvPr/>
        </p:nvSpPr>
        <p:spPr>
          <a:xfrm>
            <a:off x="609600" y="609600"/>
            <a:ext cx="8229600" cy="954107"/>
          </a:xfrm>
          <a:prstGeom prst="rect">
            <a:avLst/>
          </a:prstGeom>
        </p:spPr>
        <p:txBody>
          <a:bodyPr wrap="square">
            <a:spAutoFit/>
          </a:bodyPr>
          <a:lstStyle/>
          <a:p>
            <a:pPr algn="ctr"/>
            <a:r>
              <a:rPr lang="en-US" sz="2800" dirty="0" smtClean="0">
                <a:ln>
                  <a:solidFill>
                    <a:schemeClr val="tx1">
                      <a:alpha val="60000"/>
                    </a:schemeClr>
                  </a:solidFill>
                </a:ln>
                <a:solidFill>
                  <a:srgbClr val="7030A0">
                    <a:alpha val="60000"/>
                  </a:srgbClr>
                </a:solidFill>
              </a:rPr>
              <a:t>CALIFORNIA COMPARISON OF OVERVOTES UNDER RCV:</a:t>
            </a:r>
          </a:p>
        </p:txBody>
      </p:sp>
      <p:pic>
        <p:nvPicPr>
          <p:cNvPr id="6" name="Picture 5" descr="ShowImage.aspx.jpg"/>
          <p:cNvPicPr>
            <a:picLocks noChangeAspect="1"/>
          </p:cNvPicPr>
          <p:nvPr/>
        </p:nvPicPr>
        <p:blipFill>
          <a:blip r:embed="rId2" cstate="print"/>
          <a:stretch>
            <a:fillRect/>
          </a:stretch>
        </p:blipFill>
        <p:spPr>
          <a:xfrm>
            <a:off x="0" y="6324600"/>
            <a:ext cx="533400" cy="5334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457200"/>
            <a:ext cx="8305800" cy="523220"/>
          </a:xfrm>
          <a:prstGeom prst="rect">
            <a:avLst/>
          </a:prstGeom>
        </p:spPr>
        <p:txBody>
          <a:bodyPr wrap="square">
            <a:spAutoFit/>
          </a:bodyPr>
          <a:lstStyle/>
          <a:p>
            <a:pPr algn="ctr"/>
            <a:r>
              <a:rPr lang="en-US" sz="2800" dirty="0" smtClean="0">
                <a:ln>
                  <a:solidFill>
                    <a:schemeClr val="tx1">
                      <a:alpha val="60000"/>
                    </a:schemeClr>
                  </a:solidFill>
                </a:ln>
                <a:solidFill>
                  <a:srgbClr val="000000">
                    <a:alpha val="60000"/>
                  </a:srgbClr>
                </a:solidFill>
              </a:rPr>
              <a:t>California Comparison of </a:t>
            </a:r>
            <a:r>
              <a:rPr lang="en-US" sz="2800" dirty="0" err="1" smtClean="0">
                <a:ln>
                  <a:solidFill>
                    <a:schemeClr val="tx1">
                      <a:alpha val="60000"/>
                    </a:schemeClr>
                  </a:solidFill>
                </a:ln>
                <a:solidFill>
                  <a:srgbClr val="000000">
                    <a:alpha val="60000"/>
                  </a:srgbClr>
                </a:solidFill>
              </a:rPr>
              <a:t>Overvotes</a:t>
            </a:r>
            <a:r>
              <a:rPr lang="en-US" sz="2800" dirty="0" smtClean="0">
                <a:ln>
                  <a:solidFill>
                    <a:schemeClr val="tx1">
                      <a:alpha val="60000"/>
                    </a:schemeClr>
                  </a:solidFill>
                </a:ln>
                <a:solidFill>
                  <a:srgbClr val="000000">
                    <a:alpha val="60000"/>
                  </a:srgbClr>
                </a:solidFill>
              </a:rPr>
              <a:t>  under RCV:</a:t>
            </a:r>
          </a:p>
        </p:txBody>
      </p:sp>
      <p:graphicFrame>
        <p:nvGraphicFramePr>
          <p:cNvPr id="4" name="Table 3"/>
          <p:cNvGraphicFramePr>
            <a:graphicFrameLocks noGrp="1"/>
          </p:cNvGraphicFramePr>
          <p:nvPr/>
        </p:nvGraphicFramePr>
        <p:xfrm>
          <a:off x="609600" y="914400"/>
          <a:ext cx="7848599" cy="5485322"/>
        </p:xfrm>
        <a:graphic>
          <a:graphicData uri="http://schemas.openxmlformats.org/drawingml/2006/table">
            <a:tbl>
              <a:tblPr/>
              <a:tblGrid>
                <a:gridCol w="1722006"/>
                <a:gridCol w="1436957"/>
                <a:gridCol w="827811"/>
                <a:gridCol w="656003"/>
                <a:gridCol w="952765"/>
                <a:gridCol w="1159719"/>
                <a:gridCol w="1093338"/>
              </a:tblGrid>
              <a:tr h="626482">
                <a:tc>
                  <a:txBody>
                    <a:bodyPr/>
                    <a:lstStyle/>
                    <a:p>
                      <a:pPr algn="l" fontAlgn="b"/>
                      <a:r>
                        <a:rPr lang="en-US" sz="1100" b="1" i="0" u="none" strike="noStrike" dirty="0">
                          <a:solidFill>
                            <a:srgbClr val="000000"/>
                          </a:solidFill>
                          <a:latin typeface="Times New Roman"/>
                        </a:rPr>
                        <a:t>Year and Jurisdiction </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latin typeface="Times New Roman"/>
                        </a:rPr>
                        <a:t>Office</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latin typeface="Times New Roman"/>
                        </a:rPr>
                        <a:t>CityWide or Dsitrict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latin typeface="Times New Roman"/>
                        </a:rPr>
                        <a:t># Of Rounds</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latin typeface="Times New Roman"/>
                        </a:rPr>
                        <a:t># of Candidates</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smtClean="0">
                          <a:solidFill>
                            <a:srgbClr val="000000"/>
                          </a:solidFill>
                          <a:latin typeface="Times New Roman"/>
                        </a:rPr>
                        <a:t>Overvote</a:t>
                      </a:r>
                      <a:r>
                        <a:rPr lang="en-US" sz="1100" b="1" i="0" u="none" strike="noStrike" dirty="0" smtClean="0">
                          <a:solidFill>
                            <a:srgbClr val="000000"/>
                          </a:solidFill>
                          <a:latin typeface="Times New Roman"/>
                        </a:rPr>
                        <a:t> </a:t>
                      </a:r>
                      <a:r>
                        <a:rPr lang="en-US" sz="1100" b="1" i="0" u="none" strike="noStrike" dirty="0">
                          <a:solidFill>
                            <a:srgbClr val="000000"/>
                          </a:solidFill>
                          <a:latin typeface="Times New Roman"/>
                        </a:rPr>
                        <a:t>in 1st Round as a % of Turnout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err="1" smtClean="0">
                          <a:solidFill>
                            <a:srgbClr val="000000"/>
                          </a:solidFill>
                          <a:latin typeface="Times New Roman"/>
                        </a:rPr>
                        <a:t>Overvote</a:t>
                      </a:r>
                      <a:r>
                        <a:rPr lang="en-US" sz="1100" b="1" i="0" u="none" strike="noStrike" dirty="0" smtClean="0">
                          <a:solidFill>
                            <a:srgbClr val="000000"/>
                          </a:solidFill>
                          <a:latin typeface="Times New Roman"/>
                        </a:rPr>
                        <a:t> </a:t>
                      </a:r>
                      <a:r>
                        <a:rPr lang="en-US" sz="1100" b="1" i="0" u="none" strike="noStrike" dirty="0">
                          <a:solidFill>
                            <a:srgbClr val="000000"/>
                          </a:solidFill>
                          <a:latin typeface="Times New Roman"/>
                        </a:rPr>
                        <a:t>in Final Round as a % of Turnout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dirty="0">
                          <a:solidFill>
                            <a:srgbClr val="000000"/>
                          </a:solidFill>
                          <a:latin typeface="Times New Roman"/>
                        </a:rPr>
                        <a:t>2010 - Oakland</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Auditor</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Wide</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0.12%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dirty="0">
                          <a:solidFill>
                            <a:srgbClr val="000000"/>
                          </a:solidFill>
                          <a:latin typeface="Times New Roman"/>
                        </a:rPr>
                        <a:t>2010 - Oakland</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Council D2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0.07%</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dirty="0">
                          <a:solidFill>
                            <a:srgbClr val="000000"/>
                          </a:solidFill>
                          <a:latin typeface="Times New Roman"/>
                        </a:rPr>
                        <a:t>2010- Oakland</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School Director D4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0.08%</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dirty="0">
                          <a:solidFill>
                            <a:srgbClr val="000000"/>
                          </a:solidFill>
                          <a:latin typeface="Times New Roman"/>
                        </a:rPr>
                        <a:t>2010 - San Leandro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City Council D5</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0.20%</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dirty="0">
                          <a:solidFill>
                            <a:srgbClr val="000000"/>
                          </a:solidFill>
                          <a:latin typeface="Times New Roman"/>
                        </a:rPr>
                        <a:t>2010 -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Assessor-Recorder</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City Wide</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0.20%</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 Berkley</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City Council D8</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0.13%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Oakland</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City Council D6</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0.09%</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 San Leandro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City Council D1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0.17%</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2008 -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BOS - D4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0.28%</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2008 -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BOS - D5</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0.27%</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2008 -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BOS - D7</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0.16%</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 Berkley</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Council D1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0.12%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 Berkley</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Council D4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0.19%</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N/A</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 Berkley</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Council D7</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0.12%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0.12%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BOS - D8</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0.23%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Times New Roman"/>
                        </a:rPr>
                        <a:t>0.27%</a:t>
                      </a:r>
                      <a:endParaRPr lang="en-US" sz="1100" b="0" i="0" u="none" strike="noStrike" dirty="0">
                        <a:solidFill>
                          <a:srgbClr val="000000"/>
                        </a:solidFill>
                        <a:latin typeface="Times New Roman"/>
                      </a:endParaRP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BOS - D2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6</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0.36%</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Times New Roman"/>
                        </a:rPr>
                        <a:t>0.40%</a:t>
                      </a:r>
                      <a:endParaRPr lang="en-US" sz="1100" b="0" i="0" u="none" strike="noStrike" dirty="0">
                        <a:solidFill>
                          <a:srgbClr val="000000"/>
                        </a:solidFill>
                        <a:latin typeface="Times New Roman"/>
                      </a:endParaRP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2008 -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BOS - D1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9</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0.83%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0.90%</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2011 -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Sheriff</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Wide</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0.20%</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Times New Roman"/>
                        </a:rPr>
                        <a:t>0.26%</a:t>
                      </a:r>
                      <a:endParaRPr lang="en-US" sz="1100" b="0" i="0" u="none" strike="noStrike" dirty="0">
                        <a:solidFill>
                          <a:srgbClr val="000000"/>
                        </a:solidFill>
                        <a:latin typeface="Times New Roman"/>
                      </a:endParaRP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2011 -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 Attorney</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Wide</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5</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0.29%</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Times New Roman"/>
                        </a:rPr>
                        <a:t>0.37%</a:t>
                      </a:r>
                      <a:endParaRPr lang="en-US" sz="1100" b="0" i="0" u="none" strike="noStrike" dirty="0">
                        <a:solidFill>
                          <a:srgbClr val="000000"/>
                        </a:solidFill>
                        <a:latin typeface="Times New Roman"/>
                      </a:endParaRP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2008 -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BOS - D9</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7</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1.17%</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1.31%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2008 -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BOS - D11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9</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1.50%</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1.73%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 San Leandro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Mayor</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Wide</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6</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6</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0.24%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Times New Roman"/>
                        </a:rPr>
                        <a:t>0.37</a:t>
                      </a:r>
                      <a:r>
                        <a:rPr lang="en-US" sz="1100" b="0" i="0" u="none" strike="noStrike" dirty="0">
                          <a:solidFill>
                            <a:srgbClr val="000000"/>
                          </a:solidFill>
                          <a:latin typeface="Times New Roman"/>
                        </a:rPr>
                        <a: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Oakland</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Council D4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6</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7</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0.22%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Times New Roman"/>
                        </a:rPr>
                        <a:t>0.29</a:t>
                      </a:r>
                      <a:r>
                        <a:rPr lang="en-US" sz="1100" b="0" i="0" u="none" strike="noStrike" dirty="0">
                          <a:solidFill>
                            <a:srgbClr val="000000"/>
                          </a:solidFill>
                          <a:latin typeface="Times New Roman"/>
                        </a:rPr>
                        <a: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2008 -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BOS - D3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7</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8</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0.94%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1.04%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 Oakland</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Mayor</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Wide</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10</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10</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0.30%</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0.44%</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BOS - D6</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1.66%</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Times New Roman"/>
                        </a:rPr>
                        <a:t>1.80%</a:t>
                      </a:r>
                      <a:endParaRPr lang="en-US" sz="1100" b="0" i="0" u="none" strike="noStrike" dirty="0">
                        <a:solidFill>
                          <a:srgbClr val="000000"/>
                        </a:solidFill>
                        <a:latin typeface="Times New Roman"/>
                      </a:endParaRP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2011 -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Mayor</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City Wide</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12</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16</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0.41%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Times New Roman"/>
                        </a:rPr>
                        <a:t>0.56%</a:t>
                      </a:r>
                      <a:endParaRPr lang="en-US" sz="1100" b="0" i="0" u="none" strike="noStrike" dirty="0">
                        <a:solidFill>
                          <a:srgbClr val="000000"/>
                        </a:solidFill>
                        <a:latin typeface="Times New Roman"/>
                      </a:endParaRP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4497">
                <a:tc>
                  <a:txBody>
                    <a:bodyPr/>
                    <a:lstStyle/>
                    <a:p>
                      <a:pPr algn="l" fontAlgn="b"/>
                      <a:r>
                        <a:rPr lang="en-US" sz="1100" b="0" i="0" u="none" strike="noStrike">
                          <a:solidFill>
                            <a:srgbClr val="000000"/>
                          </a:solidFill>
                          <a:latin typeface="Times New Roman"/>
                        </a:rPr>
                        <a:t>2010 - San Francisco</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BOS - D10</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District</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Times New Roman"/>
                        </a:rPr>
                        <a:t>20</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21</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2.73%</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Times New Roman"/>
                        </a:rPr>
                        <a:t>3.30%</a:t>
                      </a:r>
                    </a:p>
                  </a:txBody>
                  <a:tcPr marL="5890" marR="5890" marT="58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2362200" y="6581001"/>
            <a:ext cx="4648196" cy="276999"/>
          </a:xfrm>
          <a:prstGeom prst="rect">
            <a:avLst/>
          </a:prstGeom>
          <a:noFill/>
        </p:spPr>
        <p:txBody>
          <a:bodyPr wrap="none" rtlCol="0">
            <a:spAutoFit/>
          </a:bodyPr>
          <a:lstStyle/>
          <a:p>
            <a:r>
              <a:rPr lang="en-US" sz="1200" dirty="0" smtClean="0"/>
              <a:t>Note: All one candidate fields have been excluded from this analysis</a:t>
            </a:r>
            <a:endParaRPr lang="en-US" sz="1200" dirty="0"/>
          </a:p>
        </p:txBody>
      </p:sp>
      <p:pic>
        <p:nvPicPr>
          <p:cNvPr id="6" name="Picture 5" descr="ShowImage.aspx.jpg"/>
          <p:cNvPicPr>
            <a:picLocks noChangeAspect="1"/>
          </p:cNvPicPr>
          <p:nvPr/>
        </p:nvPicPr>
        <p:blipFill>
          <a:blip r:embed="rId2" cstate="print"/>
          <a:stretch>
            <a:fillRect/>
          </a:stretch>
        </p:blipFill>
        <p:spPr>
          <a:xfrm>
            <a:off x="0" y="6324600"/>
            <a:ext cx="533400" cy="5334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howImage.aspx.jpg"/>
          <p:cNvPicPr>
            <a:picLocks noChangeAspect="1"/>
          </p:cNvPicPr>
          <p:nvPr/>
        </p:nvPicPr>
        <p:blipFill>
          <a:blip r:embed="rId2" cstate="print"/>
          <a:stretch>
            <a:fillRect/>
          </a:stretch>
        </p:blipFill>
        <p:spPr>
          <a:xfrm>
            <a:off x="0" y="6324600"/>
            <a:ext cx="533400" cy="533400"/>
          </a:xfrm>
          <a:prstGeom prst="rect">
            <a:avLst/>
          </a:prstGeom>
        </p:spPr>
      </p:pic>
      <p:sp>
        <p:nvSpPr>
          <p:cNvPr id="3" name="TextBox 2"/>
          <p:cNvSpPr txBox="1"/>
          <p:nvPr/>
        </p:nvSpPr>
        <p:spPr>
          <a:xfrm>
            <a:off x="1524000" y="914400"/>
            <a:ext cx="6020302" cy="5262979"/>
          </a:xfrm>
          <a:prstGeom prst="rect">
            <a:avLst/>
          </a:prstGeom>
          <a:noFill/>
        </p:spPr>
        <p:txBody>
          <a:bodyPr wrap="square" rtlCol="0">
            <a:spAutoFit/>
          </a:bodyPr>
          <a:lstStyle/>
          <a:p>
            <a:pPr algn="ctr"/>
            <a:endParaRPr lang="en-US" sz="2800" dirty="0" smtClean="0">
              <a:ln>
                <a:solidFill>
                  <a:schemeClr val="tx1">
                    <a:alpha val="60000"/>
                  </a:schemeClr>
                </a:solidFill>
              </a:ln>
              <a:solidFill>
                <a:srgbClr val="7030A0">
                  <a:alpha val="60000"/>
                </a:srgbClr>
              </a:solidFill>
            </a:endParaRPr>
          </a:p>
          <a:p>
            <a:pPr algn="ctr"/>
            <a:r>
              <a:rPr lang="en-US" sz="2800" dirty="0" smtClean="0">
                <a:ln>
                  <a:solidFill>
                    <a:schemeClr val="tx1">
                      <a:alpha val="60000"/>
                    </a:schemeClr>
                  </a:solidFill>
                </a:ln>
                <a:solidFill>
                  <a:srgbClr val="7030A0">
                    <a:alpha val="60000"/>
                  </a:srgbClr>
                </a:solidFill>
              </a:rPr>
              <a:t>Comparison of percent of the people voting in Citywide or Supervisorial District cast a vote comparing RCV vs. non-RCV elections. </a:t>
            </a:r>
          </a:p>
          <a:p>
            <a:pPr algn="ctr"/>
            <a:endParaRPr lang="en-US" sz="2800" dirty="0" smtClean="0">
              <a:ln>
                <a:solidFill>
                  <a:schemeClr val="tx1">
                    <a:alpha val="60000"/>
                  </a:schemeClr>
                </a:solidFill>
              </a:ln>
              <a:solidFill>
                <a:srgbClr val="7030A0">
                  <a:alpha val="60000"/>
                </a:srgbClr>
              </a:solidFill>
            </a:endParaRPr>
          </a:p>
          <a:p>
            <a:endParaRPr lang="en-US" sz="1400" dirty="0" smtClean="0">
              <a:ln>
                <a:solidFill>
                  <a:schemeClr val="tx1">
                    <a:alpha val="60000"/>
                  </a:schemeClr>
                </a:solidFill>
              </a:ln>
              <a:solidFill>
                <a:srgbClr val="7030A0">
                  <a:alpha val="60000"/>
                </a:srgbClr>
              </a:solidFill>
            </a:endParaRPr>
          </a:p>
          <a:p>
            <a:endParaRPr lang="en-US" sz="1400" u="sng" dirty="0" smtClean="0">
              <a:ln>
                <a:solidFill>
                  <a:schemeClr val="tx1">
                    <a:alpha val="60000"/>
                  </a:schemeClr>
                </a:solidFill>
              </a:ln>
              <a:solidFill>
                <a:srgbClr val="7030A0">
                  <a:alpha val="60000"/>
                </a:srgbClr>
              </a:solidFill>
            </a:endParaRPr>
          </a:p>
          <a:p>
            <a:r>
              <a:rPr lang="en-US" sz="1400" dirty="0" smtClean="0">
                <a:ln>
                  <a:solidFill>
                    <a:schemeClr val="tx1"/>
                  </a:solidFill>
                </a:ln>
                <a:solidFill>
                  <a:schemeClr val="tx1">
                    <a:alpha val="99000"/>
                  </a:schemeClr>
                </a:solidFill>
              </a:rPr>
              <a:t>Notes </a:t>
            </a:r>
          </a:p>
          <a:p>
            <a:pPr>
              <a:buFont typeface="Arial" pitchFamily="34" charset="0"/>
              <a:buChar char="•"/>
            </a:pPr>
            <a:r>
              <a:rPr lang="en-US" sz="1400" dirty="0" smtClean="0">
                <a:ln>
                  <a:solidFill>
                    <a:schemeClr val="tx1"/>
                  </a:solidFill>
                </a:ln>
                <a:solidFill>
                  <a:schemeClr val="tx1">
                    <a:alpha val="99000"/>
                  </a:schemeClr>
                </a:solidFill>
              </a:rPr>
              <a:t>Dept of Elections currently separates out over vote and under vote.  This was not done prior to implementation of Rank Choice Voting, so for this section, in order to compare pre and post-RCV, both under and over votes are treated as  the same.</a:t>
            </a:r>
          </a:p>
          <a:p>
            <a:pPr>
              <a:buFont typeface="Arial" pitchFamily="34" charset="0"/>
              <a:buChar char="•"/>
            </a:pPr>
            <a:r>
              <a:rPr lang="en-US" sz="1400" dirty="0" smtClean="0">
                <a:ln>
                  <a:solidFill>
                    <a:schemeClr val="tx1"/>
                  </a:solidFill>
                </a:ln>
                <a:solidFill>
                  <a:schemeClr val="tx1">
                    <a:alpha val="99000"/>
                  </a:schemeClr>
                </a:solidFill>
              </a:rPr>
              <a:t>For Rank Choice Voting only the initial round of voting totals are being looked since the other races being compared only have an initial round of voting.</a:t>
            </a:r>
          </a:p>
          <a:p>
            <a:pPr algn="ctr"/>
            <a:endParaRPr lang="en-US" sz="2800" dirty="0">
              <a:ln>
                <a:solidFill>
                  <a:schemeClr val="tx1">
                    <a:alpha val="60000"/>
                  </a:schemeClr>
                </a:solidFill>
              </a:ln>
              <a:solidFill>
                <a:srgbClr val="7030A0">
                  <a:alpha val="60000"/>
                </a:srgb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howImage.aspx.jpg"/>
          <p:cNvPicPr>
            <a:picLocks noChangeAspect="1"/>
          </p:cNvPicPr>
          <p:nvPr/>
        </p:nvPicPr>
        <p:blipFill>
          <a:blip r:embed="rId2" cstate="print"/>
          <a:stretch>
            <a:fillRect/>
          </a:stretch>
        </p:blipFill>
        <p:spPr>
          <a:xfrm>
            <a:off x="0" y="6324600"/>
            <a:ext cx="533400" cy="533400"/>
          </a:xfrm>
          <a:prstGeom prst="rect">
            <a:avLst/>
          </a:prstGeom>
        </p:spPr>
      </p:pic>
      <p:sp>
        <p:nvSpPr>
          <p:cNvPr id="4" name="TextBox 3"/>
          <p:cNvSpPr txBox="1"/>
          <p:nvPr/>
        </p:nvSpPr>
        <p:spPr>
          <a:xfrm>
            <a:off x="3124200" y="0"/>
            <a:ext cx="2627899" cy="646331"/>
          </a:xfrm>
          <a:prstGeom prst="rect">
            <a:avLst/>
          </a:prstGeom>
          <a:noFill/>
        </p:spPr>
        <p:txBody>
          <a:bodyPr vert="horz" wrap="none" rtlCol="0">
            <a:spAutoFit/>
          </a:bodyPr>
          <a:lstStyle/>
          <a:p>
            <a:pPr algn="ctr"/>
            <a:r>
              <a:rPr lang="en-US" dirty="0" smtClean="0">
                <a:ln>
                  <a:solidFill>
                    <a:srgbClr val="7030A0">
                      <a:alpha val="60000"/>
                    </a:srgbClr>
                  </a:solidFill>
                </a:ln>
              </a:rPr>
              <a:t>RAW DATA CITY-WIDE</a:t>
            </a:r>
            <a:endParaRPr lang="en-US" dirty="0" smtClean="0"/>
          </a:p>
          <a:p>
            <a:pPr algn="ctr"/>
            <a:r>
              <a:rPr lang="en-US" dirty="0" smtClean="0">
                <a:ln>
                  <a:solidFill>
                    <a:srgbClr val="7030A0">
                      <a:alpha val="60000"/>
                    </a:srgbClr>
                  </a:solidFill>
                </a:ln>
              </a:rPr>
              <a:t>1997-2011</a:t>
            </a:r>
          </a:p>
        </p:txBody>
      </p:sp>
      <p:graphicFrame>
        <p:nvGraphicFramePr>
          <p:cNvPr id="5" name="Table 4"/>
          <p:cNvGraphicFramePr>
            <a:graphicFrameLocks noGrp="1"/>
          </p:cNvGraphicFramePr>
          <p:nvPr/>
        </p:nvGraphicFramePr>
        <p:xfrm>
          <a:off x="1066800" y="762000"/>
          <a:ext cx="7239000" cy="5791195"/>
        </p:xfrm>
        <a:graphic>
          <a:graphicData uri="http://schemas.openxmlformats.org/drawingml/2006/table">
            <a:tbl>
              <a:tblPr/>
              <a:tblGrid>
                <a:gridCol w="883808"/>
                <a:gridCol w="883808"/>
                <a:gridCol w="569233"/>
                <a:gridCol w="887555"/>
                <a:gridCol w="719032"/>
                <a:gridCol w="898791"/>
                <a:gridCol w="778950"/>
                <a:gridCol w="719032"/>
                <a:gridCol w="898791"/>
              </a:tblGrid>
              <a:tr h="191633">
                <a:tc gridSpan="4">
                  <a:txBody>
                    <a:bodyPr/>
                    <a:lstStyle/>
                    <a:p>
                      <a:pPr algn="ctr" fontAlgn="b"/>
                      <a:r>
                        <a:rPr lang="en-US" sz="1200" b="1" i="0" u="none" strike="noStrike" dirty="0">
                          <a:solidFill>
                            <a:srgbClr val="000000"/>
                          </a:solidFill>
                          <a:latin typeface="Times New Roman" pitchFamily="18" charset="0"/>
                          <a:cs typeface="Times New Roman" pitchFamily="18" charset="0"/>
                        </a:rPr>
                        <a:t>Assessor Recorder</a:t>
                      </a:r>
                    </a:p>
                  </a:txBody>
                  <a:tcPr marL="7068" marR="7068" marT="7068"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gridSpan="4">
                  <a:txBody>
                    <a:bodyPr/>
                    <a:lstStyle/>
                    <a:p>
                      <a:pPr algn="ctr" fontAlgn="b"/>
                      <a:r>
                        <a:rPr lang="en-US" sz="1200" b="1" i="0" u="none" strike="noStrike">
                          <a:solidFill>
                            <a:srgbClr val="000000"/>
                          </a:solidFill>
                          <a:latin typeface="Times New Roman" pitchFamily="18" charset="0"/>
                          <a:cs typeface="Times New Roman" pitchFamily="18" charset="0"/>
                        </a:rPr>
                        <a:t>City Attorney</a:t>
                      </a:r>
                    </a:p>
                  </a:txBody>
                  <a:tcPr marL="7068" marR="7068" marT="7068"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376136">
                <a:tc>
                  <a:txBody>
                    <a:bodyPr/>
                    <a:lstStyle/>
                    <a:p>
                      <a:pPr algn="ctr" fontAlgn="b"/>
                      <a:r>
                        <a:rPr lang="en-US" sz="1200" b="0" i="0" u="none" strike="noStrike" dirty="0">
                          <a:solidFill>
                            <a:srgbClr val="000000"/>
                          </a:solidFill>
                          <a:latin typeface="Times New Roman" pitchFamily="18" charset="0"/>
                          <a:cs typeface="Times New Roman" pitchFamily="18" charset="0"/>
                        </a:rPr>
                        <a:t>OS/INC</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 turnout </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Year</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1 candidate race</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OS/INC</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 turnout </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Year</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1 candidate race</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r>
              <a:tr h="191633">
                <a:tc>
                  <a:txBody>
                    <a:bodyPr/>
                    <a:lstStyle/>
                    <a:p>
                      <a:pPr algn="ctr" fontAlgn="b"/>
                      <a:r>
                        <a:rPr lang="en-US" sz="1200" b="0" i="0" u="none" strike="noStrike" dirty="0" smtClean="0">
                          <a:solidFill>
                            <a:srgbClr val="000000"/>
                          </a:solidFill>
                          <a:latin typeface="Times New Roman" pitchFamily="18" charset="0"/>
                          <a:cs typeface="Times New Roman" pitchFamily="18" charset="0"/>
                        </a:rPr>
                        <a:t>INC</a:t>
                      </a:r>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78.42%</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2002</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57.67%</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1997</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x</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r>
              <a:tr h="191633">
                <a:tc>
                  <a:txBody>
                    <a:bodyPr/>
                    <a:lstStyle/>
                    <a:p>
                      <a:pPr algn="ctr" fontAlgn="b"/>
                      <a:r>
                        <a:rPr lang="en-US" sz="1200" b="0" i="0" u="none" strike="noStrike" dirty="0">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85.11%</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2005</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OS</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91.34%</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2001</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191633">
                <a:tc>
                  <a:txBody>
                    <a:bodyPr/>
                    <a:lstStyle/>
                    <a:p>
                      <a:pPr algn="ctr" fontAlgn="b"/>
                      <a:r>
                        <a:rPr lang="en-US" sz="1200" b="0" i="0" u="none" strike="noStrike" dirty="0">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73.64%</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2006</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x</a:t>
                      </a: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80.80%</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2005</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x</a:t>
                      </a:r>
                    </a:p>
                  </a:txBody>
                  <a:tcPr marL="7068" marR="7068" marT="7068" marB="0" anchor="b">
                    <a:lnL>
                      <a:noFill/>
                    </a:lnL>
                    <a:lnR>
                      <a:noFill/>
                    </a:lnR>
                    <a:lnT>
                      <a:noFill/>
                    </a:lnT>
                    <a:lnB>
                      <a:noFill/>
                    </a:lnB>
                  </a:tcPr>
                </a:tc>
              </a:tr>
              <a:tr h="191633">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79.20%</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2010</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79.33%</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2009</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433848">
                <a:tc gridSpan="4">
                  <a:txBody>
                    <a:bodyPr/>
                    <a:lstStyle/>
                    <a:p>
                      <a:pPr algn="ctr" fontAlgn="b"/>
                      <a:r>
                        <a:rPr lang="en-US" sz="1200" b="1" i="0" u="none" strike="noStrike" dirty="0">
                          <a:solidFill>
                            <a:srgbClr val="000000"/>
                          </a:solidFill>
                          <a:latin typeface="Times New Roman" pitchFamily="18" charset="0"/>
                          <a:cs typeface="Times New Roman" pitchFamily="18" charset="0"/>
                        </a:rPr>
                        <a:t>District Attorney</a:t>
                      </a:r>
                    </a:p>
                  </a:txBody>
                  <a:tcPr marL="7068" marR="7068" marT="7068"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gridSpan="4">
                  <a:txBody>
                    <a:bodyPr/>
                    <a:lstStyle/>
                    <a:p>
                      <a:pPr algn="ctr" fontAlgn="b"/>
                      <a:r>
                        <a:rPr lang="en-US" sz="1200" b="1" i="0" u="none" strike="noStrike">
                          <a:solidFill>
                            <a:srgbClr val="000000"/>
                          </a:solidFill>
                          <a:latin typeface="Times New Roman" pitchFamily="18" charset="0"/>
                          <a:cs typeface="Times New Roman" pitchFamily="18" charset="0"/>
                        </a:rPr>
                        <a:t>Mayor</a:t>
                      </a:r>
                    </a:p>
                  </a:txBody>
                  <a:tcPr marL="7068" marR="7068" marT="7068"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380414">
                <a:tc>
                  <a:txBody>
                    <a:bodyPr/>
                    <a:lstStyle/>
                    <a:p>
                      <a:pPr algn="ctr" fontAlgn="b"/>
                      <a:r>
                        <a:rPr lang="en-US" sz="1200" b="0" i="0" u="none" strike="noStrike">
                          <a:solidFill>
                            <a:srgbClr val="000000"/>
                          </a:solidFill>
                          <a:latin typeface="Times New Roman" pitchFamily="18" charset="0"/>
                          <a:cs typeface="Times New Roman" pitchFamily="18" charset="0"/>
                        </a:rPr>
                        <a:t>OS/INC</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 turnout </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Year</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1 candidate race</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OS/INC</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 turnout </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Year</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1 candidate race</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r>
              <a:tr h="191633">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87.89%</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1999</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INC</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63.76%</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1999</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r>
              <a:tr h="191633">
                <a:tc>
                  <a:txBody>
                    <a:bodyPr/>
                    <a:lstStyle/>
                    <a:p>
                      <a:pPr algn="ctr" fontAlgn="b"/>
                      <a:r>
                        <a:rPr lang="en-US" sz="1200" b="0" i="0" u="none" strike="noStrike">
                          <a:solidFill>
                            <a:srgbClr val="000000"/>
                          </a:solidFill>
                          <a:latin typeface="Times New Roman" pitchFamily="18" charset="0"/>
                          <a:cs typeface="Times New Roman" pitchFamily="18" charset="0"/>
                        </a:rPr>
                        <a:t>OS</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93.88%</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2003</a:t>
                      </a:r>
                    </a:p>
                  </a:txBody>
                  <a:tcPr marL="7068" marR="7068" marT="7068" marB="0" anchor="b">
                    <a:lnL>
                      <a:noFill/>
                    </a:lnL>
                    <a:lnR>
                      <a:noFill/>
                    </a:lnR>
                    <a:lnT>
                      <a:noFill/>
                    </a:lnT>
                    <a:lnB>
                      <a:noFill/>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OS</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99.18%</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2003</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191633">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77.81%</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2007</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x</a:t>
                      </a: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95.91%</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2007</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191633">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92.92%</a:t>
                      </a:r>
                    </a:p>
                  </a:txBody>
                  <a:tcPr marL="7068" marR="7068" marT="7068" marB="0" anchor="b">
                    <a:lnL>
                      <a:noFill/>
                    </a:lnL>
                    <a:lnR>
                      <a:noFill/>
                    </a:lnR>
                    <a:lnT>
                      <a:noFill/>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2011</a:t>
                      </a:r>
                    </a:p>
                  </a:txBody>
                  <a:tcPr marL="7068" marR="7068" marT="7068" marB="0" anchor="b">
                    <a:lnL>
                      <a:noFill/>
                    </a:lnL>
                    <a:lnR>
                      <a:noFill/>
                    </a:lnR>
                    <a:lnT>
                      <a:noFill/>
                    </a:lnT>
                    <a:lnB>
                      <a:noFill/>
                    </a:lnB>
                  </a:tcPr>
                </a:tc>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98.46%</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2011</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390575">
                <a:tc gridSpan="4">
                  <a:txBody>
                    <a:bodyPr/>
                    <a:lstStyle/>
                    <a:p>
                      <a:pPr algn="ctr" fontAlgn="b"/>
                      <a:r>
                        <a:rPr lang="en-US" sz="1200" b="1" i="0" u="none" strike="noStrike" dirty="0">
                          <a:solidFill>
                            <a:srgbClr val="000000"/>
                          </a:solidFill>
                          <a:latin typeface="Times New Roman" pitchFamily="18" charset="0"/>
                          <a:cs typeface="Times New Roman" pitchFamily="18" charset="0"/>
                        </a:rPr>
                        <a:t>Treasurer</a:t>
                      </a:r>
                    </a:p>
                  </a:txBody>
                  <a:tcPr marL="7068" marR="7068" marT="7068"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gridSpan="4">
                  <a:txBody>
                    <a:bodyPr/>
                    <a:lstStyle/>
                    <a:p>
                      <a:pPr algn="ctr" fontAlgn="b"/>
                      <a:r>
                        <a:rPr lang="en-US" sz="1200" b="1" i="0" u="none" strike="noStrike">
                          <a:solidFill>
                            <a:srgbClr val="000000"/>
                          </a:solidFill>
                          <a:latin typeface="Times New Roman" pitchFamily="18" charset="0"/>
                          <a:cs typeface="Times New Roman" pitchFamily="18" charset="0"/>
                        </a:rPr>
                        <a:t>Sheriff</a:t>
                      </a:r>
                    </a:p>
                  </a:txBody>
                  <a:tcPr marL="7068" marR="7068" marT="7068"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380414">
                <a:tc>
                  <a:txBody>
                    <a:bodyPr/>
                    <a:lstStyle/>
                    <a:p>
                      <a:pPr algn="ctr" fontAlgn="b"/>
                      <a:r>
                        <a:rPr lang="en-US" sz="1200" b="0" i="0" u="none" strike="noStrike">
                          <a:solidFill>
                            <a:srgbClr val="000000"/>
                          </a:solidFill>
                          <a:latin typeface="Times New Roman" pitchFamily="18" charset="0"/>
                          <a:cs typeface="Times New Roman" pitchFamily="18" charset="0"/>
                        </a:rPr>
                        <a:t>OS/INC</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 turnout </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Year</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1 candidate race</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OS/INC</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 turnout </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Year</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1 candidate race</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r>
              <a:tr h="191633">
                <a:tc>
                  <a:txBody>
                    <a:bodyPr/>
                    <a:lstStyle/>
                    <a:p>
                      <a:pPr algn="ctr" fontAlgn="b"/>
                      <a:r>
                        <a:rPr lang="en-US" sz="1200" b="0" i="0" u="none" strike="noStrike">
                          <a:solidFill>
                            <a:srgbClr val="000000"/>
                          </a:solidFill>
                          <a:latin typeface="Times New Roman" pitchFamily="18" charset="0"/>
                          <a:cs typeface="Times New Roman" pitchFamily="18" charset="0"/>
                        </a:rPr>
                        <a:t>OS</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84.41%</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1997</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64.37%</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1999</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x</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r>
              <a:tr h="191633">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85.46%</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2001</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84.65%</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2003</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191633">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76.35%</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2005</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87.11%</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2007</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191633">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77.09%</a:t>
                      </a:r>
                    </a:p>
                  </a:txBody>
                  <a:tcPr marL="7068" marR="7068" marT="7068" marB="0" anchor="b">
                    <a:lnL>
                      <a:noFill/>
                    </a:lnL>
                    <a:lnR>
                      <a:noFill/>
                    </a:lnR>
                    <a:lnT>
                      <a:noFill/>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2009</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OS</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92.68%</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2011</a:t>
                      </a: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191633">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191633">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gridSpan="4">
                  <a:txBody>
                    <a:bodyPr/>
                    <a:lstStyle/>
                    <a:p>
                      <a:pPr algn="ctr" fontAlgn="b"/>
                      <a:r>
                        <a:rPr lang="en-US" sz="1200" b="1" i="0" u="none" strike="noStrike" dirty="0" smtClean="0">
                          <a:solidFill>
                            <a:srgbClr val="000000"/>
                          </a:solidFill>
                          <a:latin typeface="Times New Roman" pitchFamily="18" charset="0"/>
                          <a:cs typeface="Times New Roman" pitchFamily="18" charset="0"/>
                        </a:rPr>
                        <a:t>*Public </a:t>
                      </a:r>
                      <a:r>
                        <a:rPr lang="en-US" sz="1200" b="1" i="0" u="none" strike="noStrike" dirty="0">
                          <a:solidFill>
                            <a:srgbClr val="000000"/>
                          </a:solidFill>
                          <a:latin typeface="Times New Roman" pitchFamily="18" charset="0"/>
                          <a:cs typeface="Times New Roman" pitchFamily="18" charset="0"/>
                        </a:rPr>
                        <a:t>Defender</a:t>
                      </a:r>
                    </a:p>
                  </a:txBody>
                  <a:tcPr marL="7068" marR="7068" marT="7068"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380414">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OS/INC</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 turnout </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Times New Roman" pitchFamily="18" charset="0"/>
                          <a:cs typeface="Times New Roman" pitchFamily="18" charset="0"/>
                        </a:rPr>
                        <a:t>Year</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1 candidate race</a:t>
                      </a:r>
                    </a:p>
                  </a:txBody>
                  <a:tcPr marL="7068" marR="7068" marT="706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191633">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72.08%</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2006</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x</a:t>
                      </a:r>
                    </a:p>
                  </a:txBody>
                  <a:tcPr marL="7068" marR="7068" marT="706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191633">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INC</a:t>
                      </a:r>
                    </a:p>
                  </a:txBody>
                  <a:tcPr marL="7068" marR="7068" marT="7068" marB="0" anchor="b">
                    <a:lnL>
                      <a:noFill/>
                    </a:lnL>
                    <a:lnR>
                      <a:noFill/>
                    </a:lnR>
                    <a:lnT>
                      <a:noFill/>
                    </a:lnT>
                    <a:lnB>
                      <a:noFill/>
                    </a:lnB>
                  </a:tcPr>
                </a:tc>
                <a:tc>
                  <a:txBody>
                    <a:bodyPr/>
                    <a:lstStyle/>
                    <a:p>
                      <a:pPr algn="ctr" fontAlgn="b"/>
                      <a:r>
                        <a:rPr lang="en-US" sz="1200" b="0" i="0" u="none" strike="noStrike" dirty="0">
                          <a:solidFill>
                            <a:srgbClr val="000000"/>
                          </a:solidFill>
                          <a:latin typeface="Times New Roman" pitchFamily="18" charset="0"/>
                          <a:cs typeface="Times New Roman" pitchFamily="18" charset="0"/>
                        </a:rPr>
                        <a:t>72.63%</a:t>
                      </a:r>
                    </a:p>
                  </a:txBody>
                  <a:tcPr marL="7068" marR="7068" marT="7068" marB="0" anchor="b">
                    <a:lnL>
                      <a:noFill/>
                    </a:lnL>
                    <a:lnR>
                      <a:noFill/>
                    </a:lnR>
                    <a:lnT>
                      <a:noFill/>
                    </a:lnT>
                    <a:lnB>
                      <a:noFill/>
                    </a:lnB>
                  </a:tcPr>
                </a:tc>
                <a:tc>
                  <a:txBody>
                    <a:bodyPr/>
                    <a:lstStyle/>
                    <a:p>
                      <a:pPr algn="ctr" fontAlgn="b"/>
                      <a:r>
                        <a:rPr lang="en-US" sz="1200" b="0" i="0" u="none" strike="noStrike">
                          <a:solidFill>
                            <a:srgbClr val="000000"/>
                          </a:solidFill>
                          <a:latin typeface="Times New Roman" pitchFamily="18" charset="0"/>
                          <a:cs typeface="Times New Roman" pitchFamily="18" charset="0"/>
                        </a:rPr>
                        <a:t>2010</a:t>
                      </a:r>
                    </a:p>
                  </a:txBody>
                  <a:tcPr marL="7068" marR="7068" marT="7068" marB="0" anchor="b">
                    <a:lnL>
                      <a:noFill/>
                    </a:lnL>
                    <a:lnR>
                      <a:noFill/>
                    </a:lnR>
                    <a:lnT>
                      <a:noFill/>
                    </a:lnT>
                    <a:lnB>
                      <a:noFill/>
                    </a:lnB>
                  </a:tcPr>
                </a:tc>
                <a:tc>
                  <a:txBody>
                    <a:bodyPr/>
                    <a:lstStyle/>
                    <a:p>
                      <a:pPr algn="ctr" fontAlgn="b"/>
                      <a:r>
                        <a:rPr lang="en-US" sz="1200" b="0" i="0" u="none" strike="noStrike" smtClean="0">
                          <a:solidFill>
                            <a:srgbClr val="000000"/>
                          </a:solidFill>
                          <a:latin typeface="Times New Roman" pitchFamily="18" charset="0"/>
                          <a:cs typeface="Times New Roman" pitchFamily="18" charset="0"/>
                        </a:rPr>
                        <a:t>x</a:t>
                      </a:r>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r h="191633">
                <a:tc>
                  <a:txBody>
                    <a:bodyPr/>
                    <a:lstStyle/>
                    <a:p>
                      <a:pPr algn="ctr"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ctr"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gridSpan="4">
                  <a:txBody>
                    <a:bodyPr/>
                    <a:lstStyle/>
                    <a:p>
                      <a:pPr algn="ctr" fontAlgn="b"/>
                      <a:endParaRPr lang="en-US" sz="1200" b="0" i="0" u="none" strike="noStrike" baseline="0" dirty="0" smtClean="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hMerge="1">
                  <a:txBody>
                    <a:bodyPr/>
                    <a:lstStyle/>
                    <a:p>
                      <a:pPr algn="ctr" fontAlgn="b"/>
                      <a:endParaRPr lang="en-US" sz="1200" b="0" i="0" u="none" strike="noStrike" dirty="0">
                        <a:solidFill>
                          <a:srgbClr val="000000"/>
                        </a:solidFill>
                        <a:latin typeface="Calibri"/>
                      </a:endParaRPr>
                    </a:p>
                  </a:txBody>
                  <a:tcPr marL="7068" marR="7068" marT="7068" marB="0" anchor="b">
                    <a:lnL>
                      <a:noFill/>
                    </a:lnL>
                    <a:lnR>
                      <a:noFill/>
                    </a:lnR>
                    <a:lnT>
                      <a:noFill/>
                    </a:lnT>
                    <a:lnB>
                      <a:noFill/>
                    </a:lnB>
                  </a:tcPr>
                </a:tc>
                <a:tc hMerge="1">
                  <a:txBody>
                    <a:bodyPr/>
                    <a:lstStyle/>
                    <a:p>
                      <a:pPr algn="l" fontAlgn="b"/>
                      <a:endParaRPr lang="en-US" sz="1200" b="0" i="0" u="none" strike="noStrike" dirty="0">
                        <a:solidFill>
                          <a:srgbClr val="000000"/>
                        </a:solidFill>
                        <a:latin typeface="Calibri"/>
                      </a:endParaRPr>
                    </a:p>
                  </a:txBody>
                  <a:tcPr marL="7068" marR="7068" marT="7068" marB="0" anchor="b">
                    <a:lnL>
                      <a:noFill/>
                    </a:lnL>
                    <a:lnR>
                      <a:noFill/>
                    </a:lnR>
                    <a:lnT>
                      <a:noFill/>
                    </a:lnT>
                    <a:lnB>
                      <a:noFill/>
                    </a:lnB>
                  </a:tcPr>
                </a:tc>
                <a:tc hMerge="1">
                  <a:txBody>
                    <a:bodyPr/>
                    <a:lstStyle/>
                    <a:p>
                      <a:pPr algn="l" fontAlgn="b"/>
                      <a:endParaRPr lang="en-US" sz="1200" b="0" i="0" u="none" strike="noStrike" dirty="0">
                        <a:solidFill>
                          <a:srgbClr val="000000"/>
                        </a:solidFill>
                        <a:latin typeface="Calibri"/>
                      </a:endParaRPr>
                    </a:p>
                  </a:txBody>
                  <a:tcPr marL="7068" marR="7068" marT="7068" marB="0" anchor="b">
                    <a:lnL>
                      <a:noFill/>
                    </a:lnL>
                    <a:lnR>
                      <a:noFill/>
                    </a:lnR>
                    <a:lnT>
                      <a:noFill/>
                    </a:lnT>
                    <a:lnB>
                      <a:noFill/>
                    </a:lnB>
                  </a:tcPr>
                </a:tc>
                <a:tc>
                  <a:txBody>
                    <a:bodyPr/>
                    <a:lstStyle/>
                    <a:p>
                      <a:pPr algn="l" fontAlgn="b"/>
                      <a:endParaRPr lang="en-US" sz="1200" b="0" i="0" u="none" strike="noStrike">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c>
                  <a:txBody>
                    <a:bodyPr/>
                    <a:lstStyle/>
                    <a:p>
                      <a:pPr algn="l" fontAlgn="b"/>
                      <a:endParaRPr lang="en-US" sz="1200" b="0" i="0" u="none" strike="noStrike" dirty="0">
                        <a:solidFill>
                          <a:srgbClr val="000000"/>
                        </a:solidFill>
                        <a:latin typeface="Times New Roman" pitchFamily="18" charset="0"/>
                        <a:cs typeface="Times New Roman" pitchFamily="18" charset="0"/>
                      </a:endParaRPr>
                    </a:p>
                  </a:txBody>
                  <a:tcPr marL="7068" marR="7068" marT="7068" marB="0" anchor="b">
                    <a:lnL>
                      <a:noFill/>
                    </a:lnL>
                    <a:lnR>
                      <a:noFill/>
                    </a:lnR>
                    <a:lnT>
                      <a:noFill/>
                    </a:lnT>
                    <a:lnB>
                      <a:noFill/>
                    </a:lnB>
                  </a:tcPr>
                </a:tc>
              </a:tr>
            </a:tbl>
          </a:graphicData>
        </a:graphic>
      </p:graphicFrame>
      <p:sp>
        <p:nvSpPr>
          <p:cNvPr id="6" name="TextBox 5"/>
          <p:cNvSpPr txBox="1"/>
          <p:nvPr/>
        </p:nvSpPr>
        <p:spPr>
          <a:xfrm>
            <a:off x="914400" y="6611779"/>
            <a:ext cx="7315200" cy="246221"/>
          </a:xfrm>
          <a:prstGeom prst="rect">
            <a:avLst/>
          </a:prstGeom>
          <a:noFill/>
        </p:spPr>
        <p:txBody>
          <a:bodyPr wrap="square" rtlCol="0">
            <a:spAutoFit/>
          </a:bodyPr>
          <a:lstStyle/>
          <a:p>
            <a:pPr algn="ctr"/>
            <a:r>
              <a:rPr lang="en-US" sz="1000" dirty="0" smtClean="0"/>
              <a:t>All data from SF Dept of Elections website:  </a:t>
            </a:r>
            <a:r>
              <a:rPr lang="en-US" sz="1000" dirty="0" smtClean="0">
                <a:hlinkClick r:id="rId3"/>
              </a:rPr>
              <a:t>http://www.sfgov2.org/index.aspx?page=1671</a:t>
            </a:r>
            <a:endParaRPr lang="en-US" sz="1000" dirty="0" smtClean="0"/>
          </a:p>
        </p:txBody>
      </p:sp>
      <p:sp>
        <p:nvSpPr>
          <p:cNvPr id="9" name="TextBox 8"/>
          <p:cNvSpPr txBox="1"/>
          <p:nvPr/>
        </p:nvSpPr>
        <p:spPr>
          <a:xfrm>
            <a:off x="2057400" y="6400800"/>
            <a:ext cx="6006773" cy="261610"/>
          </a:xfrm>
          <a:prstGeom prst="rect">
            <a:avLst/>
          </a:prstGeom>
          <a:noFill/>
        </p:spPr>
        <p:txBody>
          <a:bodyPr wrap="none" rtlCol="0">
            <a:spAutoFit/>
          </a:bodyPr>
          <a:lstStyle/>
          <a:p>
            <a:r>
              <a:rPr lang="en-US" sz="1100" dirty="0" smtClean="0"/>
              <a:t>*In 2002 this office was elected during the primary race and not the November as in other races</a:t>
            </a:r>
            <a:endParaRPr lang="en-US" sz="11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0" y="838200"/>
            <a:ext cx="7924800" cy="369332"/>
          </a:xfrm>
          <a:prstGeom prst="rect">
            <a:avLst/>
          </a:prstGeom>
          <a:noFill/>
        </p:spPr>
        <p:txBody>
          <a:bodyPr wrap="square" rtlCol="0">
            <a:spAutoFit/>
          </a:bodyPr>
          <a:lstStyle/>
          <a:p>
            <a:pPr algn="ctr"/>
            <a:r>
              <a:rPr lang="en-US" dirty="0" smtClean="0">
                <a:ln>
                  <a:solidFill>
                    <a:schemeClr val="tx1">
                      <a:alpha val="60000"/>
                    </a:schemeClr>
                  </a:solidFill>
                </a:ln>
                <a:solidFill>
                  <a:srgbClr val="7030A0">
                    <a:alpha val="60000"/>
                  </a:srgbClr>
                </a:solidFill>
              </a:rPr>
              <a:t>VOTER PARTICPATION  DIFFERENCES BY OFFICE (1997-2011)</a:t>
            </a:r>
          </a:p>
        </p:txBody>
      </p:sp>
      <p:sp>
        <p:nvSpPr>
          <p:cNvPr id="9" name="TextBox 8"/>
          <p:cNvSpPr txBox="1"/>
          <p:nvPr/>
        </p:nvSpPr>
        <p:spPr>
          <a:xfrm>
            <a:off x="3276600" y="1143000"/>
            <a:ext cx="2800960" cy="369332"/>
          </a:xfrm>
          <a:prstGeom prst="rect">
            <a:avLst/>
          </a:prstGeom>
          <a:noFill/>
        </p:spPr>
        <p:txBody>
          <a:bodyPr wrap="none" rtlCol="0">
            <a:spAutoFit/>
          </a:bodyPr>
          <a:lstStyle/>
          <a:p>
            <a:r>
              <a:rPr lang="en-US" dirty="0" smtClean="0">
                <a:ln>
                  <a:solidFill>
                    <a:schemeClr val="tx1">
                      <a:alpha val="60000"/>
                    </a:schemeClr>
                  </a:solidFill>
                </a:ln>
                <a:solidFill>
                  <a:srgbClr val="7030A0">
                    <a:alpha val="60000"/>
                  </a:srgbClr>
                </a:solidFill>
              </a:rPr>
              <a:t>CITY-WIDE ELECTIONS*</a:t>
            </a:r>
            <a:endParaRPr lang="en-US" dirty="0">
              <a:ln>
                <a:solidFill>
                  <a:schemeClr val="tx1">
                    <a:alpha val="60000"/>
                  </a:schemeClr>
                </a:solidFill>
              </a:ln>
              <a:solidFill>
                <a:srgbClr val="7030A0">
                  <a:alpha val="60000"/>
                </a:srgbClr>
              </a:solidFill>
            </a:endParaRPr>
          </a:p>
        </p:txBody>
      </p:sp>
      <p:sp>
        <p:nvSpPr>
          <p:cNvPr id="8" name="TextBox 7"/>
          <p:cNvSpPr txBox="1"/>
          <p:nvPr/>
        </p:nvSpPr>
        <p:spPr>
          <a:xfrm>
            <a:off x="228600" y="6334780"/>
            <a:ext cx="8610600" cy="523220"/>
          </a:xfrm>
          <a:prstGeom prst="rect">
            <a:avLst/>
          </a:prstGeom>
          <a:noFill/>
        </p:spPr>
        <p:txBody>
          <a:bodyPr wrap="square" rtlCol="0">
            <a:spAutoFit/>
          </a:bodyPr>
          <a:lstStyle/>
          <a:p>
            <a:pPr algn="ctr"/>
            <a:r>
              <a:rPr lang="en-US" sz="1400" dirty="0" smtClean="0"/>
              <a:t>*Not including 1 candidate fields</a:t>
            </a:r>
          </a:p>
          <a:p>
            <a:pPr algn="ctr"/>
            <a:r>
              <a:rPr lang="en-US" sz="1400" dirty="0" smtClean="0"/>
              <a:t>All data from SF Dept of Elections website:  </a:t>
            </a:r>
            <a:r>
              <a:rPr lang="en-US" sz="1400" dirty="0" smtClean="0">
                <a:hlinkClick r:id="rId2"/>
              </a:rPr>
              <a:t>http://www.sfgov2.org/index.aspx?page=1671</a:t>
            </a:r>
            <a:endParaRPr lang="en-US" sz="1400" dirty="0" smtClean="0"/>
          </a:p>
        </p:txBody>
      </p:sp>
      <p:graphicFrame>
        <p:nvGraphicFramePr>
          <p:cNvPr id="10" name="Table 9"/>
          <p:cNvGraphicFramePr>
            <a:graphicFrameLocks noGrp="1"/>
          </p:cNvGraphicFramePr>
          <p:nvPr/>
        </p:nvGraphicFramePr>
        <p:xfrm>
          <a:off x="609600" y="1524000"/>
          <a:ext cx="7848600" cy="4777294"/>
        </p:xfrm>
        <a:graphic>
          <a:graphicData uri="http://schemas.openxmlformats.org/drawingml/2006/table">
            <a:tbl>
              <a:tblPr/>
              <a:tblGrid>
                <a:gridCol w="1608176"/>
                <a:gridCol w="891489"/>
                <a:gridCol w="943929"/>
                <a:gridCol w="734168"/>
                <a:gridCol w="734168"/>
                <a:gridCol w="1560106"/>
                <a:gridCol w="1376564"/>
              </a:tblGrid>
              <a:tr h="609600">
                <a:tc rowSpan="2">
                  <a:txBody>
                    <a:bodyPr/>
                    <a:lstStyle/>
                    <a:p>
                      <a:pPr algn="ctr" fontAlgn="b"/>
                      <a:r>
                        <a:rPr lang="en-US" sz="1600" b="1" i="0" u="none" strike="noStrike" dirty="0">
                          <a:solidFill>
                            <a:srgbClr val="000000"/>
                          </a:solidFill>
                          <a:latin typeface="Times New Roman" pitchFamily="18" charset="0"/>
                          <a:cs typeface="Times New Roman" pitchFamily="18" charset="0"/>
                        </a:rPr>
                        <a:t>Election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1" i="0" u="none" strike="noStrike" dirty="0">
                          <a:solidFill>
                            <a:srgbClr val="000000"/>
                          </a:solidFill>
                          <a:latin typeface="Times New Roman" pitchFamily="18" charset="0"/>
                          <a:cs typeface="Times New Roman" pitchFamily="18" charset="0"/>
                        </a:rPr>
                        <a:t>Difference </a:t>
                      </a:r>
                      <a:r>
                        <a:rPr lang="en-US" sz="1600" b="1" i="0" u="none" strike="noStrike" dirty="0" smtClean="0">
                          <a:solidFill>
                            <a:srgbClr val="000000"/>
                          </a:solidFill>
                          <a:latin typeface="Times New Roman" pitchFamily="18" charset="0"/>
                          <a:cs typeface="Times New Roman" pitchFamily="18" charset="0"/>
                        </a:rPr>
                        <a:t>between all non RCV </a:t>
                      </a:r>
                      <a:r>
                        <a:rPr lang="en-US" sz="1600" b="1" i="0" u="none" strike="noStrike" dirty="0">
                          <a:solidFill>
                            <a:srgbClr val="000000"/>
                          </a:solidFill>
                          <a:latin typeface="Times New Roman" pitchFamily="18" charset="0"/>
                          <a:cs typeface="Times New Roman" pitchFamily="18" charset="0"/>
                        </a:rPr>
                        <a:t>to </a:t>
                      </a:r>
                      <a:r>
                        <a:rPr lang="en-US" sz="1600" b="1" i="0" u="none" strike="noStrike" dirty="0" smtClean="0">
                          <a:solidFill>
                            <a:srgbClr val="000000"/>
                          </a:solidFill>
                          <a:latin typeface="Times New Roman" pitchFamily="18" charset="0"/>
                          <a:cs typeface="Times New Roman" pitchFamily="18" charset="0"/>
                        </a:rPr>
                        <a:t>RCV </a:t>
                      </a:r>
                      <a:r>
                        <a:rPr lang="en-US" sz="1600" b="1" i="0" u="none" strike="noStrike" dirty="0">
                          <a:solidFill>
                            <a:srgbClr val="000000"/>
                          </a:solidFill>
                          <a:latin typeface="Times New Roman" pitchFamily="18" charset="0"/>
                          <a:cs typeface="Times New Roman" pitchFamily="18" charset="0"/>
                        </a:rPr>
                        <a:t>races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600" b="1" i="0" u="none" strike="noStrike">
                          <a:solidFill>
                            <a:srgbClr val="000000"/>
                          </a:solidFill>
                          <a:latin typeface="Times New Roman" pitchFamily="18" charset="0"/>
                          <a:cs typeface="Times New Roman" pitchFamily="18" charset="0"/>
                        </a:rPr>
                        <a:t>Open Seat vs Open Seat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600" b="1" i="0" u="none" strike="noStrike" dirty="0">
                          <a:solidFill>
                            <a:srgbClr val="000000"/>
                          </a:solidFill>
                          <a:latin typeface="Times New Roman" pitchFamily="18" charset="0"/>
                          <a:cs typeface="Times New Roman" pitchFamily="18" charset="0"/>
                        </a:rPr>
                        <a:t>Incumbent vs Incumbent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462413">
                <a:tc vMerge="1">
                  <a:txBody>
                    <a:bodyPr/>
                    <a:lstStyle/>
                    <a:p>
                      <a:endParaRPr lang="en-US"/>
                    </a:p>
                  </a:txBody>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RCV</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latin typeface="Times New Roman" pitchFamily="18" charset="0"/>
                          <a:cs typeface="Times New Roman" pitchFamily="18" charset="0"/>
                        </a:rPr>
                        <a:t>Run-Off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RCV</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latin typeface="Times New Roman" pitchFamily="18" charset="0"/>
                          <a:cs typeface="Times New Roman" pitchFamily="18" charset="0"/>
                        </a:rPr>
                        <a:t>Run-Off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RCV</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latin typeface="Times New Roman" pitchFamily="18" charset="0"/>
                          <a:cs typeface="Times New Roman" pitchFamily="18" charset="0"/>
                        </a:rPr>
                        <a:t>Run-Off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28187">
                <a:tc>
                  <a:txBody>
                    <a:bodyPr/>
                    <a:lstStyle/>
                    <a:p>
                      <a:pPr algn="l" fontAlgn="b"/>
                      <a:r>
                        <a:rPr lang="en-US" sz="1600" b="1" i="0" u="none" strike="noStrike" dirty="0">
                          <a:solidFill>
                            <a:srgbClr val="000000"/>
                          </a:solidFill>
                          <a:latin typeface="Times New Roman" pitchFamily="18" charset="0"/>
                          <a:cs typeface="Times New Roman" pitchFamily="18" charset="0"/>
                        </a:rPr>
                        <a:t>Assessor Recorder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3.73%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600" b="0" i="0" u="none" strike="noStrike">
                          <a:solidFill>
                            <a:srgbClr val="000000"/>
                          </a:solidFill>
                          <a:latin typeface="Times New Roman" pitchFamily="18" charset="0"/>
                          <a:cs typeface="Times New Roman" pitchFamily="18" charset="0"/>
                        </a:rPr>
                        <a:t>3.75% w/odd year 0.78% no odd 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1000">
                <a:tc>
                  <a:txBody>
                    <a:bodyPr/>
                    <a:lstStyle/>
                    <a:p>
                      <a:pPr algn="l" fontAlgn="b"/>
                      <a:r>
                        <a:rPr lang="en-US" sz="1600" b="1" i="0" u="none" strike="noStrike" dirty="0">
                          <a:solidFill>
                            <a:srgbClr val="000000"/>
                          </a:solidFill>
                          <a:latin typeface="Times New Roman" pitchFamily="18" charset="0"/>
                          <a:cs typeface="Times New Roman" pitchFamily="18" charset="0"/>
                        </a:rPr>
                        <a:t>City Attorney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12.00%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600" b="0" i="0" u="none" strike="noStrike">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411034">
                <a:tc>
                  <a:txBody>
                    <a:bodyPr/>
                    <a:lstStyle/>
                    <a:p>
                      <a:pPr algn="l" fontAlgn="b"/>
                      <a:r>
                        <a:rPr lang="en-US" sz="1600" b="1" i="0" u="none" strike="noStrike" dirty="0">
                          <a:solidFill>
                            <a:srgbClr val="000000"/>
                          </a:solidFill>
                          <a:latin typeface="Times New Roman" pitchFamily="18" charset="0"/>
                          <a:cs typeface="Times New Roman" pitchFamily="18" charset="0"/>
                        </a:rPr>
                        <a:t>District Attorney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600" b="0" i="0" u="none" strike="noStrike" dirty="0" smtClean="0">
                        <a:solidFill>
                          <a:srgbClr val="000000"/>
                        </a:solidFill>
                        <a:latin typeface="Times New Roman" pitchFamily="18" charset="0"/>
                        <a:cs typeface="Times New Roman" pitchFamily="18" charset="0"/>
                      </a:endParaRPr>
                    </a:p>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latin typeface="Times New Roman" pitchFamily="18" charset="0"/>
                          <a:cs typeface="Times New Roman" pitchFamily="18" charset="0"/>
                        </a:rPr>
                        <a:t>2.03%</a:t>
                      </a:r>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600" b="0"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600" b="0" i="0" u="none" strike="noStrike">
                          <a:solidFill>
                            <a:srgbClr val="000000"/>
                          </a:solidFill>
                          <a:latin typeface="Times New Roman" pitchFamily="18" charset="0"/>
                          <a:cs typeface="Times New Roman" pitchFamily="18" charset="0"/>
                        </a:rPr>
                        <a:t>5.02%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2413">
                <a:tc>
                  <a:txBody>
                    <a:bodyPr/>
                    <a:lstStyle/>
                    <a:p>
                      <a:pPr algn="l" fontAlgn="b"/>
                      <a:r>
                        <a:rPr lang="en-US" sz="1600" b="1" i="0" u="none" strike="noStrike" dirty="0">
                          <a:solidFill>
                            <a:srgbClr val="000000"/>
                          </a:solidFill>
                          <a:latin typeface="Times New Roman" pitchFamily="18" charset="0"/>
                          <a:cs typeface="Times New Roman" pitchFamily="18" charset="0"/>
                        </a:rPr>
                        <a:t>Mayor w/out 1999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600" b="0"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1.99%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411034">
                <a:tc>
                  <a:txBody>
                    <a:bodyPr/>
                    <a:lstStyle/>
                    <a:p>
                      <a:pPr algn="l" fontAlgn="b"/>
                      <a:r>
                        <a:rPr lang="en-US" sz="1600" b="1" i="0" u="none" strike="noStrike">
                          <a:solidFill>
                            <a:srgbClr val="000000"/>
                          </a:solidFill>
                          <a:latin typeface="Times New Roman" pitchFamily="18" charset="0"/>
                          <a:cs typeface="Times New Roman" pitchFamily="18" charset="0"/>
                        </a:rPr>
                        <a:t>Mayor w/ 1999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15.72</a:t>
                      </a:r>
                      <a:r>
                        <a:rPr lang="en-US" sz="1600" b="0" i="0" u="none" strike="noStrike" dirty="0" smtClean="0">
                          <a:solidFill>
                            <a:srgbClr val="000000"/>
                          </a:solidFill>
                          <a:latin typeface="Times New Roman" pitchFamily="18" charset="0"/>
                          <a:cs typeface="Times New Roman" pitchFamily="18" charset="0"/>
                        </a:rPr>
                        <a:t>%</a:t>
                      </a:r>
                      <a:endParaRPr lang="en-US" sz="1600" b="0"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600" b="0" i="0" u="none" strike="noStrike" dirty="0">
                          <a:solidFill>
                            <a:srgbClr val="000000"/>
                          </a:solidFill>
                          <a:latin typeface="Times New Roman" pitchFamily="18" charset="0"/>
                          <a:cs typeface="Times New Roman" pitchFamily="18" charset="0"/>
                        </a:rPr>
                        <a:t>33.43</a:t>
                      </a:r>
                      <a:r>
                        <a:rPr lang="en-US" sz="1600" b="0" i="0" u="none" strike="noStrike" dirty="0" smtClean="0">
                          <a:solidFill>
                            <a:srgbClr val="000000"/>
                          </a:solidFill>
                          <a:latin typeface="Times New Roman" pitchFamily="18" charset="0"/>
                          <a:cs typeface="Times New Roman" pitchFamily="18" charset="0"/>
                        </a:rPr>
                        <a:t>%</a:t>
                      </a:r>
                      <a:endParaRPr lang="en-US" sz="1600" b="0"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5719">
                <a:tc>
                  <a:txBody>
                    <a:bodyPr/>
                    <a:lstStyle/>
                    <a:p>
                      <a:pPr algn="l" fontAlgn="b"/>
                      <a:r>
                        <a:rPr lang="en-US" sz="1600" b="1" i="0" u="none" strike="noStrike" dirty="0">
                          <a:solidFill>
                            <a:srgbClr val="000000"/>
                          </a:solidFill>
                          <a:latin typeface="Times New Roman" pitchFamily="18" charset="0"/>
                          <a:cs typeface="Times New Roman" pitchFamily="18" charset="0"/>
                        </a:rPr>
                        <a:t>Public </a:t>
                      </a:r>
                      <a:r>
                        <a:rPr lang="en-US" sz="1600" b="1" i="0" u="none" strike="noStrike" dirty="0" smtClean="0">
                          <a:solidFill>
                            <a:srgbClr val="000000"/>
                          </a:solidFill>
                          <a:latin typeface="Times New Roman" pitchFamily="18" charset="0"/>
                          <a:cs typeface="Times New Roman" pitchFamily="18" charset="0"/>
                        </a:rPr>
                        <a:t>Defender</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pPr algn="ctr" fontAlgn="b"/>
                      <a:r>
                        <a:rPr lang="en-US" sz="1600" dirty="0" smtClean="0">
                          <a:latin typeface="Times New Roman" pitchFamily="18" charset="0"/>
                          <a:cs typeface="Times New Roman" pitchFamily="18" charset="0"/>
                        </a:rPr>
                        <a:t>Not enough consistent data due to change in election cycle</a:t>
                      </a:r>
                      <a:r>
                        <a:rPr lang="en-US" sz="1600" baseline="0" dirty="0" smtClean="0">
                          <a:latin typeface="Times New Roman" pitchFamily="18" charset="0"/>
                          <a:cs typeface="Times New Roman" pitchFamily="18" charset="0"/>
                        </a:rPr>
                        <a:t> as well as a high frequency of 1 candidate fields</a:t>
                      </a:r>
                      <a:r>
                        <a:rPr lang="en-US" sz="1600" b="0" i="0" u="none" strike="noStrike" dirty="0" smtClean="0">
                          <a:solidFill>
                            <a:srgbClr val="000000"/>
                          </a:solidFill>
                          <a:latin typeface="Times New Roman" pitchFamily="18" charset="0"/>
                          <a:cs typeface="Times New Roman" pitchFamily="18" charset="0"/>
                        </a:rPr>
                        <a:t> </a:t>
                      </a:r>
                      <a:endParaRPr lang="en-US" sz="1600" b="0"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6706">
                <a:tc>
                  <a:txBody>
                    <a:bodyPr/>
                    <a:lstStyle/>
                    <a:p>
                      <a:pPr algn="l" fontAlgn="b"/>
                      <a:r>
                        <a:rPr lang="en-US" sz="1600" b="1" i="0" u="none" strike="noStrike">
                          <a:solidFill>
                            <a:srgbClr val="000000"/>
                          </a:solidFill>
                          <a:latin typeface="Times New Roman" pitchFamily="18" charset="0"/>
                          <a:cs typeface="Times New Roman" pitchFamily="18" charset="0"/>
                        </a:rPr>
                        <a:t>Sheriff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5.25%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600" b="0" i="0" u="none" strike="noStrike" dirty="0">
                          <a:solidFill>
                            <a:srgbClr val="000000"/>
                          </a:solidFill>
                          <a:latin typeface="Times New Roman" pitchFamily="18" charset="0"/>
                          <a:cs typeface="Times New Roman" pitchFamily="18" charset="0"/>
                        </a:rPr>
                        <a:t>2.46%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5294">
                <a:tc>
                  <a:txBody>
                    <a:bodyPr/>
                    <a:lstStyle/>
                    <a:p>
                      <a:pPr algn="l" fontAlgn="b"/>
                      <a:r>
                        <a:rPr lang="en-US" sz="1600" b="1" i="0" u="none" strike="noStrike" dirty="0">
                          <a:solidFill>
                            <a:srgbClr val="000000"/>
                          </a:solidFill>
                          <a:latin typeface="Times New Roman" pitchFamily="18" charset="0"/>
                          <a:cs typeface="Times New Roman" pitchFamily="18" charset="0"/>
                        </a:rPr>
                        <a:t>Treasurer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8.21%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endParaRPr lang="en-US" sz="1600" b="0"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latin typeface="Times New Roman" pitchFamily="18" charset="0"/>
                          <a:cs typeface="Times New Roman" pitchFamily="18" charset="0"/>
                        </a:rPr>
                        <a:t>8.74%</a:t>
                      </a:r>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6" name="Picture 5" descr="ShowImage.aspx.jpg"/>
          <p:cNvPicPr>
            <a:picLocks noChangeAspect="1"/>
          </p:cNvPicPr>
          <p:nvPr/>
        </p:nvPicPr>
        <p:blipFill>
          <a:blip r:embed="rId3" cstate="print"/>
          <a:stretch>
            <a:fillRect/>
          </a:stretch>
        </p:blipFill>
        <p:spPr>
          <a:xfrm>
            <a:off x="0" y="6324600"/>
            <a:ext cx="533400" cy="5334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howImage.aspx.jpg"/>
          <p:cNvPicPr>
            <a:picLocks noChangeAspect="1"/>
          </p:cNvPicPr>
          <p:nvPr/>
        </p:nvPicPr>
        <p:blipFill>
          <a:blip r:embed="rId2" cstate="print"/>
          <a:stretch>
            <a:fillRect/>
          </a:stretch>
        </p:blipFill>
        <p:spPr>
          <a:xfrm>
            <a:off x="0" y="6324600"/>
            <a:ext cx="533400" cy="533400"/>
          </a:xfrm>
          <a:prstGeom prst="rect">
            <a:avLst/>
          </a:prstGeom>
        </p:spPr>
      </p:pic>
      <p:sp>
        <p:nvSpPr>
          <p:cNvPr id="4" name="TextBox 3"/>
          <p:cNvSpPr txBox="1"/>
          <p:nvPr/>
        </p:nvSpPr>
        <p:spPr>
          <a:xfrm>
            <a:off x="0" y="1"/>
            <a:ext cx="9144000" cy="646331"/>
          </a:xfrm>
          <a:prstGeom prst="rect">
            <a:avLst/>
          </a:prstGeom>
          <a:noFill/>
        </p:spPr>
        <p:txBody>
          <a:bodyPr vert="horz" wrap="square" rtlCol="0">
            <a:spAutoFit/>
          </a:bodyPr>
          <a:lstStyle/>
          <a:p>
            <a:pPr algn="ctr"/>
            <a:r>
              <a:rPr lang="en-US" dirty="0" smtClean="0">
                <a:ln>
                  <a:solidFill>
                    <a:srgbClr val="7030A0">
                      <a:alpha val="60000"/>
                    </a:srgbClr>
                  </a:solidFill>
                </a:ln>
              </a:rPr>
              <a:t>RAW DATA SUPERVISOR RACES</a:t>
            </a:r>
            <a:endParaRPr lang="en-US" dirty="0" smtClean="0"/>
          </a:p>
          <a:p>
            <a:pPr algn="ctr"/>
            <a:r>
              <a:rPr lang="en-US" dirty="0" smtClean="0">
                <a:ln>
                  <a:solidFill>
                    <a:srgbClr val="7030A0">
                      <a:alpha val="60000"/>
                    </a:srgbClr>
                  </a:solidFill>
                </a:ln>
              </a:rPr>
              <a:t>2000-2010</a:t>
            </a:r>
          </a:p>
        </p:txBody>
      </p:sp>
      <p:graphicFrame>
        <p:nvGraphicFramePr>
          <p:cNvPr id="7" name="Table 6"/>
          <p:cNvGraphicFramePr>
            <a:graphicFrameLocks noGrp="1"/>
          </p:cNvGraphicFramePr>
          <p:nvPr/>
        </p:nvGraphicFramePr>
        <p:xfrm>
          <a:off x="685800" y="533400"/>
          <a:ext cx="7924800" cy="6496648"/>
        </p:xfrm>
        <a:graphic>
          <a:graphicData uri="http://schemas.openxmlformats.org/drawingml/2006/table">
            <a:tbl>
              <a:tblPr/>
              <a:tblGrid>
                <a:gridCol w="577917"/>
                <a:gridCol w="762432"/>
                <a:gridCol w="453599"/>
                <a:gridCol w="767604"/>
                <a:gridCol w="240145"/>
                <a:gridCol w="449080"/>
                <a:gridCol w="680909"/>
                <a:gridCol w="474922"/>
                <a:gridCol w="821452"/>
                <a:gridCol w="215237"/>
                <a:gridCol w="560340"/>
                <a:gridCol w="640388"/>
                <a:gridCol w="400242"/>
                <a:gridCol w="880533"/>
              </a:tblGrid>
              <a:tr h="304800">
                <a:tc gridSpan="4">
                  <a:txBody>
                    <a:bodyPr/>
                    <a:lstStyle/>
                    <a:p>
                      <a:pPr algn="ctr" rtl="0" fontAlgn="b"/>
                      <a:r>
                        <a:rPr lang="en-US" sz="1050" b="1" i="0" u="none" strike="noStrike" dirty="0">
                          <a:solidFill>
                            <a:srgbClr val="000000"/>
                          </a:solidFill>
                          <a:latin typeface="Times New Roman" pitchFamily="18" charset="0"/>
                          <a:cs typeface="Times New Roman" pitchFamily="18" charset="0"/>
                        </a:rPr>
                        <a:t>Supervisor 1</a:t>
                      </a:r>
                    </a:p>
                  </a:txBody>
                  <a:tcPr marL="6049" marR="6049" marT="604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50" b="1"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gridSpan="4">
                  <a:txBody>
                    <a:bodyPr/>
                    <a:lstStyle/>
                    <a:p>
                      <a:pPr algn="ctr" rtl="0" fontAlgn="b"/>
                      <a:r>
                        <a:rPr lang="en-US" sz="1050" b="1" i="0" u="none" strike="noStrike" dirty="0">
                          <a:solidFill>
                            <a:srgbClr val="000000"/>
                          </a:solidFill>
                          <a:latin typeface="Times New Roman" pitchFamily="18" charset="0"/>
                          <a:cs typeface="Times New Roman" pitchFamily="18" charset="0"/>
                        </a:rPr>
                        <a:t>Supervisor 5</a:t>
                      </a:r>
                    </a:p>
                  </a:txBody>
                  <a:tcPr marL="6049" marR="6049" marT="604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50" b="1"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gridSpan="4">
                  <a:txBody>
                    <a:bodyPr/>
                    <a:lstStyle/>
                    <a:p>
                      <a:pPr algn="ctr" rtl="0" fontAlgn="b"/>
                      <a:r>
                        <a:rPr lang="en-US" sz="1050" b="1" i="0" u="none" strike="noStrike" dirty="0">
                          <a:solidFill>
                            <a:srgbClr val="000000"/>
                          </a:solidFill>
                          <a:latin typeface="Times New Roman" pitchFamily="18" charset="0"/>
                          <a:cs typeface="Times New Roman" pitchFamily="18" charset="0"/>
                        </a:rPr>
                        <a:t>Supervisor 9</a:t>
                      </a:r>
                    </a:p>
                  </a:txBody>
                  <a:tcPr marL="6049" marR="6049" marT="604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325169">
                <a:tc>
                  <a:txBody>
                    <a:bodyPr/>
                    <a:lstStyle/>
                    <a:p>
                      <a:pPr algn="ctr" rtl="0" fontAlgn="b"/>
                      <a:r>
                        <a:rPr lang="en-US" sz="1050" b="0" i="0" u="none" strike="noStrike" dirty="0">
                          <a:solidFill>
                            <a:srgbClr val="000000"/>
                          </a:solidFill>
                          <a:latin typeface="Times New Roman" pitchFamily="18" charset="0"/>
                          <a:cs typeface="Times New Roman" pitchFamily="18" charset="0"/>
                        </a:rPr>
                        <a:t>OS/INC</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 turnout </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Year</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1 candidate race</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OS/INC</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 turnout </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Year</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1 candidate race</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OS/INC</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 turnout </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Year</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1 candidate race</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r>
              <a:tr h="164688">
                <a:tc>
                  <a:txBody>
                    <a:bodyPr/>
                    <a:lstStyle/>
                    <a:p>
                      <a:pPr algn="ctr" rtl="0" fontAlgn="b"/>
                      <a:r>
                        <a:rPr lang="en-US" sz="1050" b="0" i="0" u="none" strike="noStrike" dirty="0">
                          <a:solidFill>
                            <a:srgbClr val="000000"/>
                          </a:solidFill>
                          <a:latin typeface="Times New Roman" pitchFamily="18" charset="0"/>
                          <a:cs typeface="Times New Roman" pitchFamily="18" charset="0"/>
                        </a:rPr>
                        <a:t>OS</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85.87%</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2000</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50" b="0" i="0" u="none" strike="noStrike">
                          <a:solidFill>
                            <a:srgbClr val="000000"/>
                          </a:solidFill>
                          <a:latin typeface="Times New Roman" pitchFamily="18" charset="0"/>
                          <a:cs typeface="Times New Roman" pitchFamily="18" charset="0"/>
                        </a:rPr>
                        <a:t>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83.41%</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2000</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50" b="0" i="0" u="none" strike="noStrike">
                          <a:solidFill>
                            <a:srgbClr val="000000"/>
                          </a:solidFill>
                          <a:latin typeface="Times New Roman" pitchFamily="18" charset="0"/>
                          <a:cs typeface="Times New Roman" pitchFamily="18" charset="0"/>
                        </a:rPr>
                        <a:t>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88.25%</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2000</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50" b="0" i="0" u="none" strike="noStrike">
                          <a:solidFill>
                            <a:srgbClr val="000000"/>
                          </a:solidFill>
                          <a:latin typeface="Times New Roman" pitchFamily="18" charset="0"/>
                          <a:cs typeface="Times New Roman" pitchFamily="18" charset="0"/>
                        </a:rPr>
                        <a:t>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r>
              <a:tr h="265840">
                <a:tc>
                  <a:txBody>
                    <a:bodyPr/>
                    <a:lstStyle/>
                    <a:p>
                      <a:pPr algn="ctr" rtl="0" fontAlgn="b"/>
                      <a:r>
                        <a:rPr lang="en-US" sz="1050" b="0" i="0" u="none" strike="noStrike" dirty="0">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91.59%</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2004</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85.93%</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2004</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INC </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91.62%</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2004</a:t>
                      </a: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r>
              <a:tr h="265840">
                <a:tc>
                  <a:txBody>
                    <a:bodyPr/>
                    <a:lstStyle/>
                    <a:p>
                      <a:pPr algn="ctr" rtl="0" fontAlgn="b"/>
                      <a:r>
                        <a:rPr lang="en-US" sz="1050" b="0" i="0" u="none" strike="noStrike" dirty="0">
                          <a:solidFill>
                            <a:srgbClr val="000000"/>
                          </a:solidFill>
                          <a:latin typeface="Times New Roman" pitchFamily="18" charset="0"/>
                          <a:cs typeface="Times New Roman" pitchFamily="18" charset="0"/>
                        </a:rPr>
                        <a:t>OS</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90.51%</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2008</a:t>
                      </a:r>
                    </a:p>
                  </a:txBody>
                  <a:tcPr marL="6049" marR="6049" marT="6049" marB="0" anchor="b">
                    <a:lnL>
                      <a:noFill/>
                    </a:lnL>
                    <a:lnR>
                      <a:noFill/>
                    </a:lnR>
                    <a:lnT>
                      <a:noFill/>
                    </a:lnT>
                    <a:lnB>
                      <a:noFill/>
                    </a:lnB>
                  </a:tcPr>
                </a:tc>
                <a:tc>
                  <a:txBody>
                    <a:bodyPr/>
                    <a:lstStyle/>
                    <a:p>
                      <a:pPr algn="ctr"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86.25%</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2008</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 </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91.36%</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2008</a:t>
                      </a: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r>
              <a:tr h="347762">
                <a:tc gridSpan="4">
                  <a:txBody>
                    <a:bodyPr/>
                    <a:lstStyle/>
                    <a:p>
                      <a:pPr algn="ctr" rtl="0" fontAlgn="b"/>
                      <a:r>
                        <a:rPr lang="en-US" sz="1050" b="1" i="0" u="none" strike="noStrike" dirty="0">
                          <a:solidFill>
                            <a:srgbClr val="000000"/>
                          </a:solidFill>
                          <a:latin typeface="Times New Roman" pitchFamily="18" charset="0"/>
                          <a:cs typeface="Times New Roman" pitchFamily="18" charset="0"/>
                        </a:rPr>
                        <a:t>Supervisor 2</a:t>
                      </a:r>
                    </a:p>
                  </a:txBody>
                  <a:tcPr marL="6049" marR="6049" marT="604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50" b="1"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gridSpan="4">
                  <a:txBody>
                    <a:bodyPr/>
                    <a:lstStyle/>
                    <a:p>
                      <a:pPr algn="ctr" rtl="0" fontAlgn="b"/>
                      <a:r>
                        <a:rPr lang="en-US" sz="1050" b="1" i="0" u="none" strike="noStrike" dirty="0">
                          <a:solidFill>
                            <a:srgbClr val="000000"/>
                          </a:solidFill>
                          <a:latin typeface="Times New Roman" pitchFamily="18" charset="0"/>
                          <a:cs typeface="Times New Roman" pitchFamily="18" charset="0"/>
                        </a:rPr>
                        <a:t>Supervisor 6</a:t>
                      </a:r>
                    </a:p>
                  </a:txBody>
                  <a:tcPr marL="6049" marR="6049" marT="604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50" b="1"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gridSpan="4">
                  <a:txBody>
                    <a:bodyPr/>
                    <a:lstStyle/>
                    <a:p>
                      <a:pPr algn="ctr" rtl="0" fontAlgn="b"/>
                      <a:r>
                        <a:rPr lang="en-US" sz="1050" b="1" i="0" u="none" strike="noStrike" dirty="0">
                          <a:solidFill>
                            <a:srgbClr val="000000"/>
                          </a:solidFill>
                          <a:latin typeface="Times New Roman" pitchFamily="18" charset="0"/>
                          <a:cs typeface="Times New Roman" pitchFamily="18" charset="0"/>
                        </a:rPr>
                        <a:t>Supervisor 10</a:t>
                      </a:r>
                    </a:p>
                  </a:txBody>
                  <a:tcPr marL="6049" marR="6049" marT="604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325170">
                <a:tc>
                  <a:txBody>
                    <a:bodyPr/>
                    <a:lstStyle/>
                    <a:p>
                      <a:pPr algn="ctr" rtl="0" fontAlgn="b"/>
                      <a:r>
                        <a:rPr lang="en-US" sz="1050" b="0" i="0" u="none" strike="noStrike" dirty="0">
                          <a:solidFill>
                            <a:srgbClr val="000000"/>
                          </a:solidFill>
                          <a:latin typeface="Times New Roman" pitchFamily="18" charset="0"/>
                          <a:cs typeface="Times New Roman" pitchFamily="18" charset="0"/>
                        </a:rPr>
                        <a:t>OS/INC</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 turnout </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Year</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1 candidate race</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OS/INC</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 turnout </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Year</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1 candidate race</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OS/INC</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 turnout </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Year</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1 candidate race</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r>
              <a:tr h="164688">
                <a:tc>
                  <a:txBody>
                    <a:bodyPr/>
                    <a:lstStyle/>
                    <a:p>
                      <a:pPr algn="ctr" rtl="0" fontAlgn="b"/>
                      <a:r>
                        <a:rPr lang="en-US" sz="1050" b="0" i="0" u="none" strike="noStrike" dirty="0">
                          <a:solidFill>
                            <a:srgbClr val="000000"/>
                          </a:solidFill>
                          <a:latin typeface="Times New Roman" pitchFamily="18" charset="0"/>
                          <a:cs typeface="Times New Roman" pitchFamily="18" charset="0"/>
                        </a:rPr>
                        <a:t>OS</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70.85%</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2000</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x</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OS</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76.11%</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2000</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50" b="0" i="0" u="none" strike="noStrike">
                          <a:solidFill>
                            <a:srgbClr val="000000"/>
                          </a:solidFill>
                          <a:latin typeface="Times New Roman" pitchFamily="18" charset="0"/>
                          <a:cs typeface="Times New Roman" pitchFamily="18" charset="0"/>
                        </a:rPr>
                        <a:t>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82.75%</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2000</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50" b="0" i="0" u="none" strike="noStrike">
                          <a:solidFill>
                            <a:srgbClr val="000000"/>
                          </a:solidFill>
                          <a:latin typeface="Times New Roman" pitchFamily="18" charset="0"/>
                          <a:cs typeface="Times New Roman" pitchFamily="18" charset="0"/>
                        </a:rPr>
                        <a:t>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r>
              <a:tr h="164688">
                <a:tc>
                  <a:txBody>
                    <a:bodyPr/>
                    <a:lstStyle/>
                    <a:p>
                      <a:pPr algn="ctr" rtl="0" fontAlgn="b"/>
                      <a:r>
                        <a:rPr lang="en-US" sz="1050" b="0" i="0" u="none" strike="noStrike" dirty="0">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82.14%</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2002</a:t>
                      </a:r>
                    </a:p>
                  </a:txBody>
                  <a:tcPr marL="6049" marR="6049" marT="6049" marB="0" anchor="b">
                    <a:lnL>
                      <a:noFill/>
                    </a:lnL>
                    <a:lnR>
                      <a:noFill/>
                    </a:lnR>
                    <a:lnT>
                      <a:noFill/>
                    </a:lnT>
                    <a:lnB>
                      <a:noFill/>
                    </a:lnB>
                  </a:tcPr>
                </a:tc>
                <a:tc>
                  <a:txBody>
                    <a:bodyPr/>
                    <a:lstStyle/>
                    <a:p>
                      <a:pPr algn="ctr"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83.84%</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2002</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66.15%</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2002</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x</a:t>
                      </a:r>
                    </a:p>
                  </a:txBody>
                  <a:tcPr marL="6049" marR="6049" marT="6049" marB="0" anchor="b">
                    <a:lnL>
                      <a:noFill/>
                    </a:lnL>
                    <a:lnR>
                      <a:noFill/>
                    </a:lnR>
                    <a:lnT>
                      <a:noFill/>
                    </a:lnT>
                    <a:lnB>
                      <a:noFill/>
                    </a:lnB>
                  </a:tcPr>
                </a:tc>
              </a:tr>
              <a:tr h="265840">
                <a:tc>
                  <a:txBody>
                    <a:bodyPr/>
                    <a:lstStyle/>
                    <a:p>
                      <a:pPr algn="ctr" rtl="0" fontAlgn="b"/>
                      <a:r>
                        <a:rPr lang="en-US" sz="1050" b="0" i="0" u="none" strike="noStrike" dirty="0">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83.82%</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2004</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87.75%</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2006</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83.20%</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2006</a:t>
                      </a: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r>
              <a:tr h="265840">
                <a:tc>
                  <a:txBody>
                    <a:bodyPr/>
                    <a:lstStyle/>
                    <a:p>
                      <a:pPr algn="ctr" rtl="0" fontAlgn="b"/>
                      <a:r>
                        <a:rPr lang="en-US" sz="1050" b="0" i="0" u="none" strike="noStrike" dirty="0">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76.18%</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2006</a:t>
                      </a:r>
                    </a:p>
                  </a:txBody>
                  <a:tcPr marL="6049" marR="6049" marT="6049" marB="0" anchor="b">
                    <a:lnL>
                      <a:noFill/>
                    </a:lnL>
                    <a:lnR>
                      <a:noFill/>
                    </a:lnR>
                    <a:lnT>
                      <a:noFill/>
                    </a:lnT>
                    <a:lnB>
                      <a:noFill/>
                    </a:lnB>
                  </a:tcPr>
                </a:tc>
                <a:tc>
                  <a:txBody>
                    <a:bodyPr/>
                    <a:lstStyle/>
                    <a:p>
                      <a:pPr algn="ctr"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83.75%</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2010</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86.16%</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2010</a:t>
                      </a: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r>
              <a:tr h="265840">
                <a:tc>
                  <a:txBody>
                    <a:bodyPr/>
                    <a:lstStyle/>
                    <a:p>
                      <a:pPr algn="ctr" rtl="0" fontAlgn="b"/>
                      <a:r>
                        <a:rPr lang="en-US" sz="1050" b="0" i="0" u="none" strike="noStrike" dirty="0">
                          <a:solidFill>
                            <a:srgbClr val="000000"/>
                          </a:solidFill>
                          <a:latin typeface="Times New Roman" pitchFamily="18" charset="0"/>
                          <a:cs typeface="Times New Roman" pitchFamily="18" charset="0"/>
                        </a:rPr>
                        <a:t>OS</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83.12%</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2010</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r>
              <a:tr h="296853">
                <a:tc gridSpan="4">
                  <a:txBody>
                    <a:bodyPr/>
                    <a:lstStyle/>
                    <a:p>
                      <a:pPr algn="ctr" rtl="0" fontAlgn="b"/>
                      <a:r>
                        <a:rPr lang="en-US" sz="1050" b="1" i="0" u="none" strike="noStrike" dirty="0">
                          <a:solidFill>
                            <a:srgbClr val="000000"/>
                          </a:solidFill>
                          <a:latin typeface="Times New Roman" pitchFamily="18" charset="0"/>
                          <a:cs typeface="Times New Roman" pitchFamily="18" charset="0"/>
                        </a:rPr>
                        <a:t>Supervisor 3</a:t>
                      </a:r>
                    </a:p>
                  </a:txBody>
                  <a:tcPr marL="6049" marR="6049" marT="604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gridSpan="4">
                  <a:txBody>
                    <a:bodyPr/>
                    <a:lstStyle/>
                    <a:p>
                      <a:pPr algn="ctr" rtl="0" fontAlgn="b"/>
                      <a:r>
                        <a:rPr lang="en-US" sz="1050" b="1" i="0" u="none" strike="noStrike" dirty="0">
                          <a:solidFill>
                            <a:srgbClr val="000000"/>
                          </a:solidFill>
                          <a:latin typeface="Times New Roman" pitchFamily="18" charset="0"/>
                          <a:cs typeface="Times New Roman" pitchFamily="18" charset="0"/>
                        </a:rPr>
                        <a:t>Supervisor 7</a:t>
                      </a:r>
                    </a:p>
                  </a:txBody>
                  <a:tcPr marL="6049" marR="6049" marT="604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gridSpan="4">
                  <a:txBody>
                    <a:bodyPr/>
                    <a:lstStyle/>
                    <a:p>
                      <a:pPr algn="ctr" rtl="0" fontAlgn="b"/>
                      <a:r>
                        <a:rPr lang="en-US" sz="1050" b="1" i="0" u="none" strike="noStrike">
                          <a:solidFill>
                            <a:srgbClr val="000000"/>
                          </a:solidFill>
                          <a:latin typeface="Times New Roman" pitchFamily="18" charset="0"/>
                          <a:cs typeface="Times New Roman" pitchFamily="18" charset="0"/>
                        </a:rPr>
                        <a:t>Supervisor 11</a:t>
                      </a:r>
                    </a:p>
                  </a:txBody>
                  <a:tcPr marL="6049" marR="6049" marT="604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323641">
                <a:tc>
                  <a:txBody>
                    <a:bodyPr/>
                    <a:lstStyle/>
                    <a:p>
                      <a:pPr algn="ctr" rtl="0" fontAlgn="b"/>
                      <a:r>
                        <a:rPr lang="en-US" sz="1050" b="0" i="0" u="none" strike="noStrike" dirty="0">
                          <a:solidFill>
                            <a:srgbClr val="000000"/>
                          </a:solidFill>
                          <a:latin typeface="Times New Roman" pitchFamily="18" charset="0"/>
                          <a:cs typeface="Times New Roman" pitchFamily="18" charset="0"/>
                        </a:rPr>
                        <a:t>OS/INC</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 turnout </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Year</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1 candidate race</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OS/INC</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 turnout </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Year</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1 candidate race</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OS/INC</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 turnout </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Year</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1 candidate race</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r>
              <a:tr h="164688">
                <a:tc>
                  <a:txBody>
                    <a:bodyPr/>
                    <a:lstStyle/>
                    <a:p>
                      <a:pPr algn="ctr" rtl="0" fontAlgn="b"/>
                      <a:r>
                        <a:rPr lang="en-US" sz="1050" b="0" i="0" u="none" strike="noStrike">
                          <a:solidFill>
                            <a:srgbClr val="000000"/>
                          </a:solidFill>
                          <a:latin typeface="Times New Roman" pitchFamily="18" charset="0"/>
                          <a:cs typeface="Times New Roman" pitchFamily="18" charset="0"/>
                        </a:rPr>
                        <a:t>OS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84.74%</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2000</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50" b="0" i="0" u="none" strike="noStrike">
                          <a:solidFill>
                            <a:srgbClr val="000000"/>
                          </a:solidFill>
                          <a:latin typeface="Times New Roman" pitchFamily="18" charset="0"/>
                          <a:cs typeface="Times New Roman" pitchFamily="18" charset="0"/>
                        </a:rPr>
                        <a:t>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89.26%</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2000</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50" b="0" i="0" u="none" strike="noStrike">
                          <a:solidFill>
                            <a:srgbClr val="000000"/>
                          </a:solidFill>
                          <a:latin typeface="Times New Roman" pitchFamily="18" charset="0"/>
                          <a:cs typeface="Times New Roman" pitchFamily="18" charset="0"/>
                        </a:rPr>
                        <a:t>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85.56%</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2000</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50" b="0" i="0" u="none" strike="noStrike">
                          <a:solidFill>
                            <a:srgbClr val="000000"/>
                          </a:solidFill>
                          <a:latin typeface="Times New Roman" pitchFamily="18" charset="0"/>
                          <a:cs typeface="Times New Roman" pitchFamily="18" charset="0"/>
                        </a:rPr>
                        <a:t>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r>
              <a:tr h="265840">
                <a:tc>
                  <a:txBody>
                    <a:bodyPr/>
                    <a:lstStyle/>
                    <a:p>
                      <a:pPr algn="ctr" rtl="0" fontAlgn="b"/>
                      <a:r>
                        <a:rPr lang="en-US" sz="1050" b="0" i="0" u="none" strike="noStrike" dirty="0">
                          <a:solidFill>
                            <a:srgbClr val="000000"/>
                          </a:solidFill>
                          <a:latin typeface="Times New Roman" pitchFamily="18" charset="0"/>
                          <a:cs typeface="Times New Roman" pitchFamily="18" charset="0"/>
                        </a:rPr>
                        <a:t>INC </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87.66%</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2004</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87.82%</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2004</a:t>
                      </a:r>
                    </a:p>
                  </a:txBody>
                  <a:tcPr marL="6049" marR="6049" marT="6049" marB="0" anchor="b">
                    <a:lnL>
                      <a:noFill/>
                    </a:lnL>
                    <a:lnR>
                      <a:noFill/>
                    </a:lnR>
                    <a:lnT>
                      <a:noFill/>
                    </a:lnT>
                    <a:lnB>
                      <a:noFill/>
                    </a:lnB>
                  </a:tcPr>
                </a:tc>
                <a:tc>
                  <a:txBody>
                    <a:bodyPr/>
                    <a:lstStyle/>
                    <a:p>
                      <a:pPr algn="ctr"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90.43%</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2004</a:t>
                      </a: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r>
              <a:tr h="265840">
                <a:tc>
                  <a:txBody>
                    <a:bodyPr/>
                    <a:lstStyle/>
                    <a:p>
                      <a:pPr algn="ctr" rtl="0" fontAlgn="b"/>
                      <a:r>
                        <a:rPr lang="en-US" sz="1050" b="0" i="0" u="none" strike="noStrike" dirty="0">
                          <a:solidFill>
                            <a:srgbClr val="000000"/>
                          </a:solidFill>
                          <a:latin typeface="Times New Roman" pitchFamily="18" charset="0"/>
                          <a:cs typeface="Times New Roman" pitchFamily="18" charset="0"/>
                        </a:rPr>
                        <a:t>OS </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89.97%</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2008</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84.50%</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2008</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OS</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91.19%</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2008</a:t>
                      </a: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r>
              <a:tr h="271562">
                <a:tc gridSpan="4">
                  <a:txBody>
                    <a:bodyPr/>
                    <a:lstStyle/>
                    <a:p>
                      <a:pPr algn="ctr" rtl="0" fontAlgn="b"/>
                      <a:r>
                        <a:rPr lang="en-US" sz="1050" b="1" i="0" u="none" strike="noStrike" dirty="0">
                          <a:solidFill>
                            <a:srgbClr val="000000"/>
                          </a:solidFill>
                          <a:latin typeface="Times New Roman" pitchFamily="18" charset="0"/>
                          <a:cs typeface="Times New Roman" pitchFamily="18" charset="0"/>
                        </a:rPr>
                        <a:t>Supervisor 4</a:t>
                      </a:r>
                    </a:p>
                  </a:txBody>
                  <a:tcPr marL="6049" marR="6049" marT="604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gridSpan="4">
                  <a:txBody>
                    <a:bodyPr/>
                    <a:lstStyle/>
                    <a:p>
                      <a:pPr algn="ctr" rtl="0" fontAlgn="b"/>
                      <a:r>
                        <a:rPr lang="en-US" sz="1050" b="1" i="0" u="none" strike="noStrike" dirty="0">
                          <a:solidFill>
                            <a:srgbClr val="000000"/>
                          </a:solidFill>
                          <a:latin typeface="Times New Roman" pitchFamily="18" charset="0"/>
                          <a:cs typeface="Times New Roman" pitchFamily="18" charset="0"/>
                        </a:rPr>
                        <a:t>Supervisor 8</a:t>
                      </a:r>
                    </a:p>
                  </a:txBody>
                  <a:tcPr marL="6049" marR="6049" marT="604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r>
              <a:tr h="323641">
                <a:tc>
                  <a:txBody>
                    <a:bodyPr/>
                    <a:lstStyle/>
                    <a:p>
                      <a:pPr algn="ctr" rtl="0" fontAlgn="b"/>
                      <a:r>
                        <a:rPr lang="en-US" sz="1050" b="0" i="0" u="none" strike="noStrike">
                          <a:solidFill>
                            <a:srgbClr val="000000"/>
                          </a:solidFill>
                          <a:latin typeface="Times New Roman" pitchFamily="18" charset="0"/>
                          <a:cs typeface="Times New Roman" pitchFamily="18" charset="0"/>
                        </a:rPr>
                        <a:t>OS/INC</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 turnout </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Year</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1 candidate race</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OS/INC</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 turnout </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Year</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1 candidate race</a:t>
                      </a:r>
                    </a:p>
                  </a:txBody>
                  <a:tcPr marL="6049" marR="6049" marT="604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r>
              <a:tr h="265840">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88.23%</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2000</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50" b="0" i="0" u="none" strike="noStrike">
                          <a:solidFill>
                            <a:srgbClr val="000000"/>
                          </a:solidFill>
                          <a:latin typeface="Times New Roman" pitchFamily="18" charset="0"/>
                          <a:cs typeface="Times New Roman" pitchFamily="18" charset="0"/>
                        </a:rPr>
                        <a:t>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88.11%</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2000</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050" b="0" i="0" u="none" strike="noStrike" dirty="0">
                          <a:solidFill>
                            <a:srgbClr val="000000"/>
                          </a:solidFill>
                          <a:latin typeface="Times New Roman" pitchFamily="18" charset="0"/>
                          <a:cs typeface="Times New Roman" pitchFamily="18" charset="0"/>
                        </a:rPr>
                        <a:t> </a:t>
                      </a:r>
                    </a:p>
                  </a:txBody>
                  <a:tcPr marL="6049" marR="6049" marT="604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r>
              <a:tr h="265840">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88.39%</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2002</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84.95%</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2002</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r>
              <a:tr h="265840">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87.68%</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2006</a:t>
                      </a:r>
                    </a:p>
                  </a:txBody>
                  <a:tcPr marL="6049" marR="6049" marT="6049" marB="0" anchor="b">
                    <a:lnL>
                      <a:noFill/>
                    </a:lnL>
                    <a:lnR>
                      <a:noFill/>
                    </a:lnR>
                    <a:lnT>
                      <a:noFill/>
                    </a:lnT>
                    <a:lnB>
                      <a:noFill/>
                    </a:lnB>
                  </a:tcPr>
                </a:tc>
                <a:tc>
                  <a:txBody>
                    <a:bodyPr/>
                    <a:lstStyle/>
                    <a:p>
                      <a:pPr algn="ctr"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87.84%</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2006</a:t>
                      </a:r>
                    </a:p>
                  </a:txBody>
                  <a:tcPr marL="6049" marR="6049" marT="6049" marB="0" anchor="b">
                    <a:lnL>
                      <a:noFill/>
                    </a:lnL>
                    <a:lnR>
                      <a:noFill/>
                    </a:lnR>
                    <a:lnT>
                      <a:noFill/>
                    </a:lnT>
                    <a:lnB>
                      <a:noFill/>
                    </a:lnB>
                  </a:tcPr>
                </a:tc>
                <a:tc>
                  <a:txBody>
                    <a:bodyPr/>
                    <a:lstStyle/>
                    <a:p>
                      <a:pPr algn="ctr"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r>
              <a:tr h="202201">
                <a:tc>
                  <a:txBody>
                    <a:bodyPr/>
                    <a:lstStyle/>
                    <a:p>
                      <a:pPr algn="ctr" rtl="0" fontAlgn="b"/>
                      <a:r>
                        <a:rPr lang="en-US" sz="1050" b="0" i="0" u="none" strike="noStrike">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92.69%</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2008</a:t>
                      </a:r>
                    </a:p>
                  </a:txBody>
                  <a:tcPr marL="6049" marR="6049" marT="6049" marB="0" anchor="b">
                    <a:lnL>
                      <a:noFill/>
                    </a:lnL>
                    <a:lnR>
                      <a:noFill/>
                    </a:lnR>
                    <a:lnT>
                      <a:noFill/>
                    </a:lnT>
                    <a:lnB>
                      <a:noFill/>
                    </a:lnB>
                  </a:tcPr>
                </a:tc>
                <a:tc>
                  <a:txBody>
                    <a:bodyPr/>
                    <a:lstStyle/>
                    <a:p>
                      <a:pPr algn="ctr"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OS</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90.51%</a:t>
                      </a:r>
                    </a:p>
                  </a:txBody>
                  <a:tcPr marL="6049" marR="6049" marT="6049" marB="0" anchor="b">
                    <a:lnL>
                      <a:noFill/>
                    </a:lnL>
                    <a:lnR>
                      <a:noFill/>
                    </a:lnR>
                    <a:lnT>
                      <a:noFill/>
                    </a:lnT>
                    <a:lnB>
                      <a:noFill/>
                    </a:lnB>
                  </a:tcPr>
                </a:tc>
                <a:tc>
                  <a:txBody>
                    <a:bodyPr/>
                    <a:lstStyle/>
                    <a:p>
                      <a:pPr algn="ctr" rtl="0" fontAlgn="b"/>
                      <a:r>
                        <a:rPr lang="en-US" sz="1050" b="0" i="0" u="none" strike="noStrike">
                          <a:solidFill>
                            <a:srgbClr val="000000"/>
                          </a:solidFill>
                          <a:latin typeface="Times New Roman" pitchFamily="18" charset="0"/>
                          <a:cs typeface="Times New Roman" pitchFamily="18" charset="0"/>
                        </a:rPr>
                        <a:t>2010</a:t>
                      </a:r>
                    </a:p>
                  </a:txBody>
                  <a:tcPr marL="6049" marR="6049" marT="6049" marB="0" anchor="b">
                    <a:lnL>
                      <a:noFill/>
                    </a:lnL>
                    <a:lnR>
                      <a:noFill/>
                    </a:lnR>
                    <a:lnT>
                      <a:noFill/>
                    </a:lnT>
                    <a:lnB>
                      <a:noFill/>
                    </a:lnB>
                  </a:tcPr>
                </a:tc>
                <a:tc>
                  <a:txBody>
                    <a:bodyPr/>
                    <a:lstStyle/>
                    <a:p>
                      <a:pPr algn="ctr"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r>
              <a:tr h="150432">
                <a:tc>
                  <a:txBody>
                    <a:bodyPr/>
                    <a:lstStyle/>
                    <a:p>
                      <a:pPr algn="ctr" rtl="0" fontAlgn="b"/>
                      <a:r>
                        <a:rPr lang="en-US" sz="1050" b="0" i="0" u="none" strike="noStrike" dirty="0">
                          <a:solidFill>
                            <a:srgbClr val="000000"/>
                          </a:solidFill>
                          <a:latin typeface="Times New Roman" pitchFamily="18" charset="0"/>
                          <a:cs typeface="Times New Roman" pitchFamily="18" charset="0"/>
                        </a:rPr>
                        <a:t>INC</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74.39%</a:t>
                      </a:r>
                    </a:p>
                  </a:txBody>
                  <a:tcPr marL="6049" marR="6049" marT="6049" marB="0" anchor="b">
                    <a:lnL>
                      <a:noFill/>
                    </a:lnL>
                    <a:lnR>
                      <a:noFill/>
                    </a:lnR>
                    <a:lnT>
                      <a:noFill/>
                    </a:lnT>
                    <a:lnB>
                      <a:noFill/>
                    </a:lnB>
                  </a:tcPr>
                </a:tc>
                <a:tc>
                  <a:txBody>
                    <a:bodyPr/>
                    <a:lstStyle/>
                    <a:p>
                      <a:pPr algn="ctr" rtl="0" fontAlgn="b"/>
                      <a:r>
                        <a:rPr lang="en-US" sz="1050" b="0" i="0" u="none" strike="noStrike" dirty="0">
                          <a:solidFill>
                            <a:srgbClr val="000000"/>
                          </a:solidFill>
                          <a:latin typeface="Times New Roman" pitchFamily="18" charset="0"/>
                          <a:cs typeface="Times New Roman" pitchFamily="18" charset="0"/>
                        </a:rPr>
                        <a:t>2010</a:t>
                      </a:r>
                    </a:p>
                  </a:txBody>
                  <a:tcPr marL="6049" marR="6049" marT="6049" marB="0" anchor="b">
                    <a:lnL>
                      <a:noFill/>
                    </a:lnL>
                    <a:lnR>
                      <a:noFill/>
                    </a:lnR>
                    <a:lnT>
                      <a:noFill/>
                    </a:lnT>
                    <a:lnB>
                      <a:noFill/>
                    </a:lnB>
                  </a:tcPr>
                </a:tc>
                <a:tc>
                  <a:txBody>
                    <a:bodyPr/>
                    <a:lstStyle/>
                    <a:p>
                      <a:pPr algn="ctr" fontAlgn="b"/>
                      <a:r>
                        <a:rPr lang="en-US" sz="1050" b="0" i="0" u="none" strike="noStrike" dirty="0" smtClean="0">
                          <a:solidFill>
                            <a:srgbClr val="000000"/>
                          </a:solidFill>
                          <a:latin typeface="Times New Roman" pitchFamily="18" charset="0"/>
                          <a:cs typeface="Times New Roman" pitchFamily="18" charset="0"/>
                        </a:rPr>
                        <a:t>x</a:t>
                      </a:r>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ctr"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dirty="0">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pPr algn="l" fontAlgn="b"/>
                      <a:endParaRPr lang="en-US" sz="1050" b="0" i="0" u="none" strike="noStrike">
                        <a:solidFill>
                          <a:srgbClr val="000000"/>
                        </a:solidFill>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c>
                  <a:txBody>
                    <a:bodyPr/>
                    <a:lstStyle/>
                    <a:p>
                      <a:endParaRPr lang="en-US" sz="1050" dirty="0">
                        <a:latin typeface="Times New Roman" pitchFamily="18" charset="0"/>
                        <a:cs typeface="Times New Roman" pitchFamily="18" charset="0"/>
                      </a:endParaRPr>
                    </a:p>
                  </a:txBody>
                  <a:tcPr marL="6049" marR="6049" marT="6049" marB="0" anchor="b">
                    <a:lnL>
                      <a:noFill/>
                    </a:lnL>
                    <a:lnR>
                      <a:noFill/>
                    </a:lnR>
                    <a:lnT>
                      <a:noFill/>
                    </a:lnT>
                    <a:lnB>
                      <a:noFill/>
                    </a:lnB>
                  </a:tcPr>
                </a:tc>
              </a:tr>
              <a:tr h="265840">
                <a:tc>
                  <a:txBody>
                    <a:bodyPr/>
                    <a:lstStyle/>
                    <a:p>
                      <a:pPr algn="l" fontAlgn="b"/>
                      <a:endParaRPr lang="en-US" sz="1100" b="0" i="0" u="none" strike="noStrike">
                        <a:solidFill>
                          <a:srgbClr val="000000"/>
                        </a:solidFill>
                        <a:latin typeface="Calibri"/>
                      </a:endParaRPr>
                    </a:p>
                  </a:txBody>
                  <a:tcPr marL="6049" marR="6049" marT="6049"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6049" marR="6049" marT="6049" marB="0" anchor="b">
                    <a:lnL>
                      <a:noFill/>
                    </a:lnL>
                    <a:lnR>
                      <a:noFill/>
                    </a:lnR>
                    <a:lnT>
                      <a:noFill/>
                    </a:lnT>
                    <a:lnB>
                      <a:noFill/>
                    </a:lnB>
                  </a:tcPr>
                </a:tc>
                <a:tc>
                  <a:txBody>
                    <a:bodyPr/>
                    <a:lstStyle/>
                    <a:p>
                      <a:endParaRPr lang="en-US"/>
                    </a:p>
                  </a:txBody>
                  <a:tcPr marL="6049" marR="6049" marT="6049"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6049" marR="6049" marT="6049"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6049" marR="6049" marT="6049"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6049" marR="6049" marT="6049"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6049" marR="6049" marT="6049" marB="0" anchor="b">
                    <a:lnL>
                      <a:noFill/>
                    </a:lnL>
                    <a:lnR>
                      <a:noFill/>
                    </a:lnR>
                    <a:lnT>
                      <a:noFill/>
                    </a:lnT>
                    <a:lnB>
                      <a:noFill/>
                    </a:lnB>
                  </a:tcPr>
                </a:tc>
                <a:tc>
                  <a:txBody>
                    <a:bodyPr/>
                    <a:lstStyle/>
                    <a:p>
                      <a:endParaRPr lang="en-US" dirty="0"/>
                    </a:p>
                  </a:txBody>
                  <a:tcPr marL="6049" marR="6049" marT="6049"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6049" marR="6049" marT="6049"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6049" marR="6049" marT="6049"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6049" marR="6049" marT="6049" marB="0" anchor="b">
                    <a:lnL>
                      <a:noFill/>
                    </a:lnL>
                    <a:lnR>
                      <a:noFill/>
                    </a:lnR>
                    <a:lnT>
                      <a:noFill/>
                    </a:lnT>
                    <a:lnB>
                      <a:noFill/>
                    </a:lnB>
                  </a:tcPr>
                </a:tc>
                <a:tc>
                  <a:txBody>
                    <a:bodyPr/>
                    <a:lstStyle/>
                    <a:p>
                      <a:endParaRPr lang="en-US" dirty="0"/>
                    </a:p>
                  </a:txBody>
                  <a:tcPr marL="6049" marR="6049" marT="6049" marB="0" anchor="b">
                    <a:lnL>
                      <a:noFill/>
                    </a:lnL>
                    <a:lnR>
                      <a:noFill/>
                    </a:lnR>
                    <a:lnT>
                      <a:noFill/>
                    </a:lnT>
                    <a:lnB>
                      <a:noFill/>
                    </a:lnB>
                  </a:tcPr>
                </a:tc>
                <a:tc>
                  <a:txBody>
                    <a:bodyPr/>
                    <a:lstStyle/>
                    <a:p>
                      <a:endParaRPr lang="en-US" dirty="0"/>
                    </a:p>
                  </a:txBody>
                  <a:tcPr marL="6049" marR="6049" marT="6049" marB="0" anchor="b">
                    <a:lnL>
                      <a:noFill/>
                    </a:lnL>
                    <a:lnR>
                      <a:noFill/>
                    </a:lnR>
                    <a:lnT>
                      <a:noFill/>
                    </a:lnT>
                    <a:lnB>
                      <a:noFill/>
                    </a:lnB>
                  </a:tcPr>
                </a:tc>
                <a:tc>
                  <a:txBody>
                    <a:bodyPr/>
                    <a:lstStyle/>
                    <a:p>
                      <a:endParaRPr lang="en-US" dirty="0"/>
                    </a:p>
                  </a:txBody>
                  <a:tcPr marL="6049" marR="6049" marT="6049" marB="0" anchor="b">
                    <a:lnL>
                      <a:noFill/>
                    </a:lnL>
                    <a:lnR>
                      <a:noFill/>
                    </a:lnR>
                    <a:lnT>
                      <a:noFill/>
                    </a:lnT>
                    <a:lnB>
                      <a:noFill/>
                    </a:lnB>
                  </a:tcPr>
                </a:tc>
              </a:tr>
            </a:tbl>
          </a:graphicData>
        </a:graphic>
      </p:graphicFrame>
      <p:sp>
        <p:nvSpPr>
          <p:cNvPr id="9" name="TextBox 8"/>
          <p:cNvSpPr txBox="1"/>
          <p:nvPr/>
        </p:nvSpPr>
        <p:spPr>
          <a:xfrm>
            <a:off x="5867400" y="6457890"/>
            <a:ext cx="3276600" cy="400110"/>
          </a:xfrm>
          <a:prstGeom prst="rect">
            <a:avLst/>
          </a:prstGeom>
          <a:noFill/>
        </p:spPr>
        <p:txBody>
          <a:bodyPr wrap="square" rtlCol="0">
            <a:spAutoFit/>
          </a:bodyPr>
          <a:lstStyle/>
          <a:p>
            <a:pPr algn="ctr"/>
            <a:r>
              <a:rPr lang="en-US" sz="1000" dirty="0" smtClean="0"/>
              <a:t>All data from SF Dept of Elections</a:t>
            </a:r>
          </a:p>
          <a:p>
            <a:pPr algn="ctr"/>
            <a:r>
              <a:rPr lang="en-US" sz="1000" dirty="0" smtClean="0"/>
              <a:t> website:  </a:t>
            </a:r>
            <a:r>
              <a:rPr lang="en-US" sz="1000" dirty="0" smtClean="0">
                <a:hlinkClick r:id="rId3"/>
              </a:rPr>
              <a:t>http://www.sfgov2.org/index.aspx?page=1671</a:t>
            </a:r>
            <a:endParaRPr lang="en-US" sz="1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00" y="1219200"/>
            <a:ext cx="2600392" cy="369332"/>
          </a:xfrm>
          <a:prstGeom prst="rect">
            <a:avLst/>
          </a:prstGeom>
          <a:noFill/>
        </p:spPr>
        <p:txBody>
          <a:bodyPr wrap="none" rtlCol="0">
            <a:spAutoFit/>
          </a:bodyPr>
          <a:lstStyle/>
          <a:p>
            <a:r>
              <a:rPr lang="en-US" dirty="0" smtClean="0">
                <a:ln>
                  <a:solidFill>
                    <a:schemeClr val="tx1">
                      <a:alpha val="60000"/>
                    </a:schemeClr>
                  </a:solidFill>
                </a:ln>
                <a:solidFill>
                  <a:srgbClr val="7030A0">
                    <a:alpha val="60000"/>
                  </a:srgbClr>
                </a:solidFill>
              </a:rPr>
              <a:t>DISTRICT ELECTIONS*</a:t>
            </a:r>
            <a:endParaRPr lang="en-US" dirty="0">
              <a:ln>
                <a:solidFill>
                  <a:schemeClr val="tx1">
                    <a:alpha val="60000"/>
                  </a:schemeClr>
                </a:solidFill>
              </a:ln>
              <a:solidFill>
                <a:srgbClr val="7030A0">
                  <a:alpha val="60000"/>
                </a:srgbClr>
              </a:solidFill>
            </a:endParaRPr>
          </a:p>
        </p:txBody>
      </p:sp>
      <p:graphicFrame>
        <p:nvGraphicFramePr>
          <p:cNvPr id="4" name="Table 3"/>
          <p:cNvGraphicFramePr>
            <a:graphicFrameLocks noGrp="1"/>
          </p:cNvGraphicFramePr>
          <p:nvPr/>
        </p:nvGraphicFramePr>
        <p:xfrm>
          <a:off x="685801" y="1676400"/>
          <a:ext cx="7848598" cy="4520565"/>
        </p:xfrm>
        <a:graphic>
          <a:graphicData uri="http://schemas.openxmlformats.org/drawingml/2006/table">
            <a:tbl>
              <a:tblPr/>
              <a:tblGrid>
                <a:gridCol w="1721792"/>
                <a:gridCol w="975696"/>
                <a:gridCol w="1033091"/>
                <a:gridCol w="803516"/>
                <a:gridCol w="803516"/>
                <a:gridCol w="1309670"/>
                <a:gridCol w="1201317"/>
              </a:tblGrid>
              <a:tr h="609600">
                <a:tc rowSpan="2">
                  <a:txBody>
                    <a:bodyPr/>
                    <a:lstStyle/>
                    <a:p>
                      <a:pPr algn="ctr" fontAlgn="b"/>
                      <a:r>
                        <a:rPr lang="en-US" sz="1600" b="1" i="0" u="none" strike="noStrike" dirty="0">
                          <a:solidFill>
                            <a:srgbClr val="000000"/>
                          </a:solidFill>
                          <a:latin typeface="Times New Roman" pitchFamily="18" charset="0"/>
                          <a:cs typeface="Times New Roman" pitchFamily="18" charset="0"/>
                        </a:rPr>
                        <a:t>Election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1" i="0" u="none" strike="noStrike" dirty="0">
                          <a:solidFill>
                            <a:srgbClr val="000000"/>
                          </a:solidFill>
                          <a:latin typeface="Times New Roman" pitchFamily="18" charset="0"/>
                          <a:cs typeface="Times New Roman" pitchFamily="18" charset="0"/>
                        </a:rPr>
                        <a:t>Difference </a:t>
                      </a:r>
                      <a:r>
                        <a:rPr lang="en-US" sz="1600" b="1" i="0" u="none" strike="noStrike" dirty="0" smtClean="0">
                          <a:solidFill>
                            <a:srgbClr val="000000"/>
                          </a:solidFill>
                          <a:latin typeface="Times New Roman" pitchFamily="18" charset="0"/>
                          <a:cs typeface="Times New Roman" pitchFamily="18" charset="0"/>
                        </a:rPr>
                        <a:t>between all non RCV </a:t>
                      </a:r>
                      <a:r>
                        <a:rPr lang="en-US" sz="1600" b="1" i="0" u="none" strike="noStrike" dirty="0">
                          <a:solidFill>
                            <a:srgbClr val="000000"/>
                          </a:solidFill>
                          <a:latin typeface="Times New Roman" pitchFamily="18" charset="0"/>
                          <a:cs typeface="Times New Roman" pitchFamily="18" charset="0"/>
                        </a:rPr>
                        <a:t>to </a:t>
                      </a:r>
                      <a:r>
                        <a:rPr lang="en-US" sz="1600" b="1" i="0" u="none" strike="noStrike" dirty="0" smtClean="0">
                          <a:solidFill>
                            <a:srgbClr val="000000"/>
                          </a:solidFill>
                          <a:latin typeface="Times New Roman" pitchFamily="18" charset="0"/>
                          <a:cs typeface="Times New Roman" pitchFamily="18" charset="0"/>
                        </a:rPr>
                        <a:t>RCV </a:t>
                      </a:r>
                      <a:r>
                        <a:rPr lang="en-US" sz="1600" b="1" i="0" u="none" strike="noStrike" dirty="0">
                          <a:solidFill>
                            <a:srgbClr val="000000"/>
                          </a:solidFill>
                          <a:latin typeface="Times New Roman" pitchFamily="18" charset="0"/>
                          <a:cs typeface="Times New Roman" pitchFamily="18" charset="0"/>
                        </a:rPr>
                        <a:t>races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600" b="1" i="0" u="none" strike="noStrike" dirty="0">
                          <a:solidFill>
                            <a:srgbClr val="000000"/>
                          </a:solidFill>
                          <a:latin typeface="Times New Roman" pitchFamily="18" charset="0"/>
                          <a:cs typeface="Times New Roman" pitchFamily="18" charset="0"/>
                        </a:rPr>
                        <a:t>Open Seat vs Open Seat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600" b="1" i="0" u="none" strike="noStrike" dirty="0">
                          <a:solidFill>
                            <a:srgbClr val="000000"/>
                          </a:solidFill>
                          <a:latin typeface="Times New Roman" pitchFamily="18" charset="0"/>
                          <a:cs typeface="Times New Roman" pitchFamily="18" charset="0"/>
                        </a:rPr>
                        <a:t>Incumbent </a:t>
                      </a:r>
                      <a:r>
                        <a:rPr lang="en-US" sz="1600" b="1" i="0" u="none" strike="noStrike" dirty="0" smtClean="0">
                          <a:solidFill>
                            <a:srgbClr val="000000"/>
                          </a:solidFill>
                          <a:latin typeface="Times New Roman" pitchFamily="18" charset="0"/>
                          <a:cs typeface="Times New Roman" pitchFamily="18" charset="0"/>
                        </a:rPr>
                        <a:t>vs </a:t>
                      </a:r>
                      <a:r>
                        <a:rPr lang="en-US" sz="1600" b="1" i="0" u="none" strike="noStrike" dirty="0">
                          <a:solidFill>
                            <a:srgbClr val="000000"/>
                          </a:solidFill>
                          <a:latin typeface="Times New Roman" pitchFamily="18" charset="0"/>
                          <a:cs typeface="Times New Roman" pitchFamily="18" charset="0"/>
                        </a:rPr>
                        <a:t>Incumbent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314960">
                <a:tc vMerge="1">
                  <a:txBody>
                    <a:bodyPr/>
                    <a:lstStyle/>
                    <a:p>
                      <a:endParaRPr lang="en-US"/>
                    </a:p>
                  </a:txBody>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RCV</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latin typeface="Times New Roman" pitchFamily="18" charset="0"/>
                          <a:cs typeface="Times New Roman" pitchFamily="18" charset="0"/>
                        </a:rPr>
                        <a:t>Run-Off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RCV</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latin typeface="Times New Roman" pitchFamily="18" charset="0"/>
                          <a:cs typeface="Times New Roman" pitchFamily="18" charset="0"/>
                        </a:rPr>
                        <a:t>Run-Off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smtClean="0">
                          <a:solidFill>
                            <a:srgbClr val="000000"/>
                          </a:solidFill>
                          <a:latin typeface="Times New Roman" pitchFamily="18" charset="0"/>
                          <a:cs typeface="Times New Roman" pitchFamily="18" charset="0"/>
                        </a:rPr>
                        <a:t>RCV</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latin typeface="Times New Roman" pitchFamily="18" charset="0"/>
                          <a:cs typeface="Times New Roman" pitchFamily="18" charset="0"/>
                        </a:rPr>
                        <a:t>Run-Off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960">
                <a:tc>
                  <a:txBody>
                    <a:bodyPr/>
                    <a:lstStyle/>
                    <a:p>
                      <a:pPr algn="l" fontAlgn="b"/>
                      <a:r>
                        <a:rPr lang="en-US" sz="1600" b="1" i="0" u="none" strike="noStrike" dirty="0" smtClean="0">
                          <a:solidFill>
                            <a:srgbClr val="000000"/>
                          </a:solidFill>
                          <a:latin typeface="Times New Roman" pitchFamily="18" charset="0"/>
                          <a:cs typeface="Times New Roman" pitchFamily="18" charset="0"/>
                        </a:rPr>
                        <a:t>Supervisor </a:t>
                      </a:r>
                      <a:r>
                        <a:rPr lang="en-US" sz="1600" b="1" i="0" u="none" strike="noStrike" dirty="0">
                          <a:solidFill>
                            <a:srgbClr val="000000"/>
                          </a:solidFill>
                          <a:latin typeface="Times New Roman" pitchFamily="18" charset="0"/>
                          <a:cs typeface="Times New Roman" pitchFamily="18"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5.18%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4.64%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314960">
                <a:tc>
                  <a:txBody>
                    <a:bodyPr/>
                    <a:lstStyle/>
                    <a:p>
                      <a:pPr algn="l" fontAlgn="b"/>
                      <a:r>
                        <a:rPr lang="en-US" sz="1600" b="1" i="0" u="none" strike="noStrike" dirty="0" smtClean="0">
                          <a:solidFill>
                            <a:srgbClr val="000000"/>
                          </a:solidFill>
                          <a:latin typeface="Times New Roman" pitchFamily="18" charset="0"/>
                          <a:cs typeface="Times New Roman" pitchFamily="18" charset="0"/>
                        </a:rPr>
                        <a:t>Supervisor 2</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1.10%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endParaRPr lang="en-US" sz="1600" b="0"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latin typeface="Times New Roman" pitchFamily="18" charset="0"/>
                          <a:cs typeface="Times New Roman" pitchFamily="18" charset="0"/>
                        </a:rPr>
                        <a:t>2.14%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960">
                <a:tc>
                  <a:txBody>
                    <a:bodyPr/>
                    <a:lstStyle/>
                    <a:p>
                      <a:pPr algn="l" fontAlgn="b"/>
                      <a:r>
                        <a:rPr lang="en-US" sz="1600" b="1" i="0" u="none" strike="noStrike" dirty="0" smtClean="0">
                          <a:solidFill>
                            <a:srgbClr val="000000"/>
                          </a:solidFill>
                          <a:latin typeface="Times New Roman" pitchFamily="18" charset="0"/>
                          <a:cs typeface="Times New Roman" pitchFamily="18" charset="0"/>
                        </a:rPr>
                        <a:t>Supervisor </a:t>
                      </a:r>
                      <a:r>
                        <a:rPr lang="en-US" sz="1600" b="1" i="0" u="none" strike="noStrike" dirty="0">
                          <a:solidFill>
                            <a:srgbClr val="000000"/>
                          </a:solidFill>
                          <a:latin typeface="Times New Roman" pitchFamily="18" charset="0"/>
                          <a:cs typeface="Times New Roman" pitchFamily="18"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4.07%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5.23%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314960">
                <a:tc>
                  <a:txBody>
                    <a:bodyPr/>
                    <a:lstStyle/>
                    <a:p>
                      <a:pPr algn="l" fontAlgn="b"/>
                      <a:r>
                        <a:rPr lang="en-US" sz="1600" b="1" i="0" u="none" strike="noStrike" dirty="0" smtClean="0">
                          <a:solidFill>
                            <a:srgbClr val="000000"/>
                          </a:solidFill>
                          <a:latin typeface="Times New Roman" pitchFamily="18" charset="0"/>
                          <a:cs typeface="Times New Roman" pitchFamily="18" charset="0"/>
                        </a:rPr>
                        <a:t>Supervisor </a:t>
                      </a:r>
                      <a:r>
                        <a:rPr lang="en-US" sz="1600" b="1" i="0" u="none" strike="noStrike" dirty="0">
                          <a:solidFill>
                            <a:srgbClr val="000000"/>
                          </a:solidFill>
                          <a:latin typeface="Times New Roman" pitchFamily="18" charset="0"/>
                          <a:cs typeface="Times New Roman" pitchFamily="18"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3.39%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600" b="0"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rgbClr val="000000"/>
                          </a:solidFill>
                          <a:latin typeface="Times New Roman" pitchFamily="18" charset="0"/>
                          <a:cs typeface="Times New Roman" pitchFamily="18" charset="0"/>
                        </a:rPr>
                        <a:t>0.63%</a:t>
                      </a:r>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314960">
                <a:tc>
                  <a:txBody>
                    <a:bodyPr/>
                    <a:lstStyle/>
                    <a:p>
                      <a:pPr algn="l" fontAlgn="b"/>
                      <a:r>
                        <a:rPr lang="en-US" sz="1600" b="1" i="0" u="none" strike="noStrike" dirty="0" smtClean="0">
                          <a:solidFill>
                            <a:srgbClr val="000000"/>
                          </a:solidFill>
                          <a:latin typeface="Times New Roman" pitchFamily="18" charset="0"/>
                          <a:cs typeface="Times New Roman" pitchFamily="18" charset="0"/>
                        </a:rPr>
                        <a:t>Supervisor 5</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2.67%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2.51%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314960">
                <a:tc>
                  <a:txBody>
                    <a:bodyPr/>
                    <a:lstStyle/>
                    <a:p>
                      <a:pPr algn="l" fontAlgn="b"/>
                      <a:r>
                        <a:rPr lang="en-US" sz="1600" b="1" i="0" u="none" strike="noStrike" dirty="0" smtClean="0">
                          <a:solidFill>
                            <a:srgbClr val="000000"/>
                          </a:solidFill>
                          <a:latin typeface="Times New Roman" pitchFamily="18" charset="0"/>
                          <a:cs typeface="Times New Roman" pitchFamily="18" charset="0"/>
                        </a:rPr>
                        <a:t>Supervisor </a:t>
                      </a:r>
                      <a:r>
                        <a:rPr lang="en-US" sz="1600" b="1" i="0" u="none" strike="noStrike" dirty="0">
                          <a:solidFill>
                            <a:srgbClr val="000000"/>
                          </a:solidFill>
                          <a:latin typeface="Times New Roman" pitchFamily="18" charset="0"/>
                          <a:cs typeface="Times New Roman" pitchFamily="18"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5.78%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7.64%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3.91%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960">
                <a:tc>
                  <a:txBody>
                    <a:bodyPr/>
                    <a:lstStyle/>
                    <a:p>
                      <a:pPr algn="l" fontAlgn="b"/>
                      <a:r>
                        <a:rPr lang="en-US" sz="1600" b="1" i="0" u="none" strike="noStrike" dirty="0" smtClean="0">
                          <a:solidFill>
                            <a:srgbClr val="000000"/>
                          </a:solidFill>
                          <a:latin typeface="Times New Roman" pitchFamily="18" charset="0"/>
                          <a:cs typeface="Times New Roman" pitchFamily="18" charset="0"/>
                        </a:rPr>
                        <a:t>Supervisor </a:t>
                      </a:r>
                      <a:r>
                        <a:rPr lang="en-US" sz="1600" b="1" i="0" u="none" strike="noStrike" dirty="0">
                          <a:solidFill>
                            <a:srgbClr val="000000"/>
                          </a:solidFill>
                          <a:latin typeface="Times New Roman" pitchFamily="18" charset="0"/>
                          <a:cs typeface="Times New Roman" pitchFamily="18"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3.10%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314960">
                <a:tc>
                  <a:txBody>
                    <a:bodyPr/>
                    <a:lstStyle/>
                    <a:p>
                      <a:pPr algn="l" fontAlgn="b"/>
                      <a:r>
                        <a:rPr lang="en-US" sz="1600" b="1" i="0" u="none" strike="noStrike" dirty="0" smtClean="0">
                          <a:solidFill>
                            <a:srgbClr val="000000"/>
                          </a:solidFill>
                          <a:latin typeface="Times New Roman" pitchFamily="18" charset="0"/>
                          <a:cs typeface="Times New Roman" pitchFamily="18" charset="0"/>
                        </a:rPr>
                        <a:t>Supervisor </a:t>
                      </a:r>
                      <a:r>
                        <a:rPr lang="en-US" sz="1600" b="1" i="0" u="none" strike="noStrike" dirty="0">
                          <a:solidFill>
                            <a:srgbClr val="000000"/>
                          </a:solidFill>
                          <a:latin typeface="Times New Roman" pitchFamily="18" charset="0"/>
                          <a:cs typeface="Times New Roman" pitchFamily="18"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2.65%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3.98%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314960">
                <a:tc>
                  <a:txBody>
                    <a:bodyPr/>
                    <a:lstStyle/>
                    <a:p>
                      <a:pPr algn="l" fontAlgn="b"/>
                      <a:r>
                        <a:rPr lang="en-US" sz="1600" b="1" i="0" u="none" strike="noStrike" dirty="0" smtClean="0">
                          <a:solidFill>
                            <a:srgbClr val="000000"/>
                          </a:solidFill>
                          <a:latin typeface="Times New Roman" pitchFamily="18" charset="0"/>
                          <a:cs typeface="Times New Roman" pitchFamily="18" charset="0"/>
                        </a:rPr>
                        <a:t>Supervisor</a:t>
                      </a:r>
                      <a:r>
                        <a:rPr lang="en-US" sz="1600" b="1" i="0" u="none" strike="noStrike" baseline="0" dirty="0" smtClean="0">
                          <a:solidFill>
                            <a:srgbClr val="000000"/>
                          </a:solidFill>
                          <a:latin typeface="Times New Roman" pitchFamily="18" charset="0"/>
                          <a:cs typeface="Times New Roman" pitchFamily="18" charset="0"/>
                        </a:rPr>
                        <a:t> </a:t>
                      </a:r>
                      <a:r>
                        <a:rPr lang="en-US" sz="1600" b="1" i="0" u="none" strike="noStrike" dirty="0" smtClean="0">
                          <a:solidFill>
                            <a:srgbClr val="000000"/>
                          </a:solidFill>
                          <a:latin typeface="Times New Roman" pitchFamily="18" charset="0"/>
                          <a:cs typeface="Times New Roman" pitchFamily="18" charset="0"/>
                        </a:rPr>
                        <a:t>9</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3.24%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3.11%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314960">
                <a:tc>
                  <a:txBody>
                    <a:bodyPr/>
                    <a:lstStyle/>
                    <a:p>
                      <a:pPr algn="l" fontAlgn="b"/>
                      <a:r>
                        <a:rPr lang="en-US" sz="1600" b="1" i="0" u="none" strike="noStrike" dirty="0" smtClean="0">
                          <a:solidFill>
                            <a:srgbClr val="000000"/>
                          </a:solidFill>
                          <a:latin typeface="Times New Roman" pitchFamily="18" charset="0"/>
                          <a:cs typeface="Times New Roman" pitchFamily="18" charset="0"/>
                        </a:rPr>
                        <a:t>Supervisor 10</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1.93%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3.41%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314960">
                <a:tc>
                  <a:txBody>
                    <a:bodyPr/>
                    <a:lstStyle/>
                    <a:p>
                      <a:pPr algn="l" fontAlgn="b"/>
                      <a:r>
                        <a:rPr lang="en-US" sz="1600" b="1" i="0" u="none" strike="noStrike" dirty="0" smtClean="0">
                          <a:solidFill>
                            <a:srgbClr val="000000"/>
                          </a:solidFill>
                          <a:latin typeface="Times New Roman" pitchFamily="18" charset="0"/>
                          <a:cs typeface="Times New Roman" pitchFamily="18" charset="0"/>
                        </a:rPr>
                        <a:t>Supervisor 11</a:t>
                      </a:r>
                      <a:endParaRPr lang="en-US" sz="1600" b="1" i="0" u="none" strike="noStrike" dirty="0">
                        <a:solidFill>
                          <a:srgbClr val="000000"/>
                        </a:solidFill>
                        <a:latin typeface="Times New Roman" pitchFamily="18" charset="0"/>
                        <a:cs typeface="Times New Roman"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5.25%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5.63%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Times New Roman" pitchFamily="18" charset="0"/>
                          <a:cs typeface="Times New Roman" pitchFamily="18"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0" i="0" u="none" strike="noStrike" dirty="0">
                          <a:solidFill>
                            <a:srgbClr val="000000"/>
                          </a:solidFill>
                          <a:latin typeface="Times New Roman" pitchFamily="18" charset="0"/>
                          <a:cs typeface="Times New Roman" pitchFamily="18" charset="0"/>
                        </a:rPr>
                        <a:t>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bl>
          </a:graphicData>
        </a:graphic>
      </p:graphicFrame>
      <p:sp>
        <p:nvSpPr>
          <p:cNvPr id="8" name="TextBox 7"/>
          <p:cNvSpPr txBox="1"/>
          <p:nvPr/>
        </p:nvSpPr>
        <p:spPr>
          <a:xfrm>
            <a:off x="1752600" y="838200"/>
            <a:ext cx="6435288" cy="369332"/>
          </a:xfrm>
          <a:prstGeom prst="rect">
            <a:avLst/>
          </a:prstGeom>
          <a:noFill/>
        </p:spPr>
        <p:txBody>
          <a:bodyPr wrap="none" rtlCol="0">
            <a:spAutoFit/>
          </a:bodyPr>
          <a:lstStyle/>
          <a:p>
            <a:r>
              <a:rPr lang="en-US" dirty="0" smtClean="0">
                <a:ln>
                  <a:solidFill>
                    <a:schemeClr val="tx1">
                      <a:alpha val="60000"/>
                    </a:schemeClr>
                  </a:solidFill>
                </a:ln>
                <a:solidFill>
                  <a:srgbClr val="7030A0">
                    <a:alpha val="60000"/>
                  </a:srgbClr>
                </a:solidFill>
              </a:rPr>
              <a:t>VOTER PARTICIPATION DIFFERENCES BY RACE (2000-2010)</a:t>
            </a:r>
            <a:endParaRPr lang="en-US" dirty="0">
              <a:ln>
                <a:solidFill>
                  <a:schemeClr val="tx1">
                    <a:alpha val="60000"/>
                  </a:schemeClr>
                </a:solidFill>
              </a:ln>
              <a:solidFill>
                <a:srgbClr val="7030A0">
                  <a:alpha val="60000"/>
                </a:srgbClr>
              </a:solidFill>
            </a:endParaRPr>
          </a:p>
        </p:txBody>
      </p:sp>
      <p:pic>
        <p:nvPicPr>
          <p:cNvPr id="6" name="Picture 5" descr="ShowImage.aspx.jpg"/>
          <p:cNvPicPr>
            <a:picLocks noChangeAspect="1"/>
          </p:cNvPicPr>
          <p:nvPr/>
        </p:nvPicPr>
        <p:blipFill>
          <a:blip r:embed="rId2" cstate="print"/>
          <a:stretch>
            <a:fillRect/>
          </a:stretch>
        </p:blipFill>
        <p:spPr>
          <a:xfrm>
            <a:off x="0" y="6324600"/>
            <a:ext cx="533400" cy="533400"/>
          </a:xfrm>
          <a:prstGeom prst="rect">
            <a:avLst/>
          </a:prstGeom>
        </p:spPr>
      </p:pic>
      <p:sp>
        <p:nvSpPr>
          <p:cNvPr id="7" name="TextBox 6"/>
          <p:cNvSpPr txBox="1"/>
          <p:nvPr/>
        </p:nvSpPr>
        <p:spPr>
          <a:xfrm>
            <a:off x="1066800" y="6172200"/>
            <a:ext cx="7086600" cy="461665"/>
          </a:xfrm>
          <a:prstGeom prst="rect">
            <a:avLst/>
          </a:prstGeom>
          <a:noFill/>
        </p:spPr>
        <p:txBody>
          <a:bodyPr wrap="square" rtlCol="0">
            <a:spAutoFit/>
          </a:bodyPr>
          <a:lstStyle/>
          <a:p>
            <a:pPr algn="ctr"/>
            <a:r>
              <a:rPr lang="en-US" sz="1200" dirty="0" smtClean="0"/>
              <a:t>*Not including 1 candidate fields</a:t>
            </a:r>
          </a:p>
          <a:p>
            <a:pPr algn="ctr"/>
            <a:r>
              <a:rPr lang="en-US" sz="1200" dirty="0" smtClean="0"/>
              <a:t>All data from SF Dept of Elections website:  </a:t>
            </a:r>
            <a:r>
              <a:rPr lang="en-US" sz="1200" dirty="0" smtClean="0">
                <a:hlinkClick r:id="rId3"/>
              </a:rPr>
              <a:t>http://www.sfgov2.org/index.aspx?page=1671</a:t>
            </a:r>
            <a:endParaRPr lang="en-US" sz="1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799" y="1143000"/>
            <a:ext cx="6705601" cy="5016758"/>
          </a:xfrm>
          <a:prstGeom prst="rect">
            <a:avLst/>
          </a:prstGeom>
          <a:noFill/>
        </p:spPr>
        <p:txBody>
          <a:bodyPr wrap="square" rtlCol="0">
            <a:spAutoFit/>
          </a:bodyPr>
          <a:lstStyle/>
          <a:p>
            <a:pPr algn="ctr"/>
            <a:r>
              <a:rPr lang="en-US" sz="2800" dirty="0" smtClean="0">
                <a:ln>
                  <a:solidFill>
                    <a:schemeClr val="tx1">
                      <a:alpha val="60000"/>
                    </a:schemeClr>
                  </a:solidFill>
                </a:ln>
                <a:solidFill>
                  <a:srgbClr val="7030A0">
                    <a:alpha val="60000"/>
                  </a:srgbClr>
                </a:solidFill>
              </a:rPr>
              <a:t>DIFFERENCES IN HOW MANY VOTERS THERE ARE BETWEEN PRIMARY AND GENERAL ELECTIONS </a:t>
            </a:r>
          </a:p>
          <a:p>
            <a:pPr algn="ctr"/>
            <a:r>
              <a:rPr lang="en-US" sz="2800" dirty="0" smtClean="0">
                <a:ln>
                  <a:solidFill>
                    <a:schemeClr val="tx1">
                      <a:alpha val="60000"/>
                    </a:schemeClr>
                  </a:solidFill>
                </a:ln>
                <a:solidFill>
                  <a:srgbClr val="7030A0">
                    <a:alpha val="60000"/>
                  </a:srgbClr>
                </a:solidFill>
              </a:rPr>
              <a:t>IN SAN FRANCISCO</a:t>
            </a:r>
          </a:p>
          <a:p>
            <a:pPr algn="ctr"/>
            <a:endParaRPr lang="en-US" sz="2800" dirty="0" smtClean="0">
              <a:ln>
                <a:solidFill>
                  <a:schemeClr val="tx1">
                    <a:alpha val="60000"/>
                  </a:schemeClr>
                </a:solidFill>
              </a:ln>
              <a:solidFill>
                <a:srgbClr val="7030A0">
                  <a:alpha val="60000"/>
                </a:srgbClr>
              </a:solidFill>
            </a:endParaRPr>
          </a:p>
          <a:p>
            <a:endParaRPr lang="en-US" sz="2000" dirty="0" smtClean="0">
              <a:ln>
                <a:solidFill>
                  <a:schemeClr val="tx1"/>
                </a:solidFill>
              </a:ln>
            </a:endParaRPr>
          </a:p>
          <a:p>
            <a:endParaRPr lang="en-US" sz="2800" u="sng" dirty="0" smtClean="0">
              <a:ln>
                <a:solidFill>
                  <a:schemeClr val="tx1">
                    <a:alpha val="60000"/>
                  </a:schemeClr>
                </a:solidFill>
              </a:ln>
            </a:endParaRPr>
          </a:p>
          <a:p>
            <a:endParaRPr lang="en-US" sz="2800" u="sng" dirty="0" smtClean="0">
              <a:ln>
                <a:solidFill>
                  <a:schemeClr val="tx1">
                    <a:alpha val="60000"/>
                  </a:schemeClr>
                </a:solidFill>
              </a:ln>
            </a:endParaRPr>
          </a:p>
          <a:p>
            <a:endParaRPr lang="en-US" sz="2800" u="sng" dirty="0" smtClean="0">
              <a:ln>
                <a:solidFill>
                  <a:schemeClr val="tx1">
                    <a:alpha val="60000"/>
                  </a:schemeClr>
                </a:solidFill>
              </a:ln>
            </a:endParaRPr>
          </a:p>
          <a:p>
            <a:endParaRPr lang="en-US" sz="2800" u="sng" dirty="0" smtClean="0">
              <a:ln>
                <a:solidFill>
                  <a:schemeClr val="tx1">
                    <a:alpha val="60000"/>
                  </a:schemeClr>
                </a:solidFill>
              </a:ln>
            </a:endParaRPr>
          </a:p>
          <a:p>
            <a:r>
              <a:rPr lang="en-US" sz="1600" dirty="0" smtClean="0"/>
              <a:t>Note : San Francisco has not had this type of system in recent history for local offices . In order to accurately present scenarios, the regular even number year primaries  have been taken  as a sample for city races.</a:t>
            </a:r>
            <a:endParaRPr lang="en-US" sz="1600" dirty="0"/>
          </a:p>
        </p:txBody>
      </p:sp>
      <p:pic>
        <p:nvPicPr>
          <p:cNvPr id="3" name="Picture 2" descr="ShowImage.aspx.jpg"/>
          <p:cNvPicPr>
            <a:picLocks noChangeAspect="1"/>
          </p:cNvPicPr>
          <p:nvPr/>
        </p:nvPicPr>
        <p:blipFill>
          <a:blip r:embed="rId2" cstate="print"/>
          <a:stretch>
            <a:fillRect/>
          </a:stretch>
        </p:blipFill>
        <p:spPr>
          <a:xfrm>
            <a:off x="0" y="6324600"/>
            <a:ext cx="533400" cy="5334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33401" y="1219200"/>
          <a:ext cx="8077201" cy="5156557"/>
        </p:xfrm>
        <a:graphic>
          <a:graphicData uri="http://schemas.openxmlformats.org/drawingml/2006/table">
            <a:tbl>
              <a:tblPr/>
              <a:tblGrid>
                <a:gridCol w="1445607"/>
                <a:gridCol w="768294"/>
                <a:gridCol w="673943"/>
                <a:gridCol w="998355"/>
                <a:gridCol w="1066800"/>
                <a:gridCol w="990600"/>
                <a:gridCol w="1143000"/>
                <a:gridCol w="990602"/>
              </a:tblGrid>
              <a:tr h="1066800">
                <a:tc>
                  <a:txBody>
                    <a:bodyPr/>
                    <a:lstStyle/>
                    <a:p>
                      <a:pPr algn="ctr" fontAlgn="b"/>
                      <a:r>
                        <a:rPr lang="en-US" sz="1400" b="1" i="0" u="none" strike="noStrike" dirty="0">
                          <a:solidFill>
                            <a:srgbClr val="000000"/>
                          </a:solidFill>
                          <a:latin typeface="Times New Roman" pitchFamily="18" charset="0"/>
                          <a:cs typeface="Times New Roman" pitchFamily="18" charset="0"/>
                        </a:rPr>
                        <a:t>Year</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a:solidFill>
                            <a:srgbClr val="000000"/>
                          </a:solidFill>
                          <a:latin typeface="Times New Roman" pitchFamily="18" charset="0"/>
                          <a:cs typeface="Times New Roman" pitchFamily="18" charset="0"/>
                        </a:rPr>
                        <a:t>Primary</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a:solidFill>
                            <a:srgbClr val="000000"/>
                          </a:solidFill>
                          <a:latin typeface="Times New Roman" pitchFamily="18" charset="0"/>
                          <a:cs typeface="Times New Roman" pitchFamily="18" charset="0"/>
                        </a:rPr>
                        <a:t>General</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dirty="0">
                          <a:solidFill>
                            <a:srgbClr val="000000"/>
                          </a:solidFill>
                          <a:latin typeface="Times New Roman" pitchFamily="18" charset="0"/>
                          <a:cs typeface="Times New Roman" pitchFamily="18" charset="0"/>
                        </a:rPr>
                        <a:t>% of </a:t>
                      </a:r>
                      <a:r>
                        <a:rPr lang="en-US" sz="1400" b="1" i="0" u="none" strike="noStrike" dirty="0" smtClean="0">
                          <a:solidFill>
                            <a:srgbClr val="000000"/>
                          </a:solidFill>
                          <a:latin typeface="Times New Roman" pitchFamily="18" charset="0"/>
                          <a:cs typeface="Times New Roman" pitchFamily="18" charset="0"/>
                        </a:rPr>
                        <a:t>Vote </a:t>
                      </a:r>
                      <a:r>
                        <a:rPr lang="en-US" sz="1400" b="1" i="0" u="none" strike="noStrike" dirty="0">
                          <a:solidFill>
                            <a:srgbClr val="000000"/>
                          </a:solidFill>
                          <a:latin typeface="Times New Roman" pitchFamily="18" charset="0"/>
                          <a:cs typeface="Times New Roman" pitchFamily="18" charset="0"/>
                        </a:rPr>
                        <a:t>in the General  that Voted in the Primary </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dirty="0">
                          <a:solidFill>
                            <a:srgbClr val="000000"/>
                          </a:solidFill>
                          <a:latin typeface="Times New Roman" pitchFamily="18" charset="0"/>
                          <a:cs typeface="Times New Roman" pitchFamily="18" charset="0"/>
                        </a:rPr>
                        <a:t>How Many </a:t>
                      </a:r>
                      <a:r>
                        <a:rPr lang="en-US" sz="1400" b="1" i="0" u="none" strike="noStrike" dirty="0" smtClean="0">
                          <a:solidFill>
                            <a:srgbClr val="000000"/>
                          </a:solidFill>
                          <a:latin typeface="Times New Roman" pitchFamily="18" charset="0"/>
                          <a:cs typeface="Times New Roman" pitchFamily="18" charset="0"/>
                        </a:rPr>
                        <a:t>Votes </a:t>
                      </a:r>
                      <a:r>
                        <a:rPr lang="en-US" sz="1400" b="1" i="0" u="none" strike="noStrike" dirty="0">
                          <a:solidFill>
                            <a:srgbClr val="000000"/>
                          </a:solidFill>
                          <a:latin typeface="Times New Roman" pitchFamily="18" charset="0"/>
                          <a:cs typeface="Times New Roman" pitchFamily="18" charset="0"/>
                        </a:rPr>
                        <a:t>if </a:t>
                      </a:r>
                      <a:r>
                        <a:rPr lang="en-US" sz="1400" b="1" i="0" u="none" strike="noStrike" dirty="0" smtClean="0">
                          <a:solidFill>
                            <a:srgbClr val="000000"/>
                          </a:solidFill>
                          <a:latin typeface="Times New Roman" pitchFamily="18" charset="0"/>
                          <a:cs typeface="Times New Roman" pitchFamily="18" charset="0"/>
                        </a:rPr>
                        <a:t>there is a 50</a:t>
                      </a:r>
                      <a:r>
                        <a:rPr lang="en-US" sz="1400" b="1" i="0" u="none" strike="noStrike" dirty="0">
                          <a:solidFill>
                            <a:srgbClr val="000000"/>
                          </a:solidFill>
                          <a:latin typeface="Times New Roman" pitchFamily="18" charset="0"/>
                          <a:cs typeface="Times New Roman" pitchFamily="18" charset="0"/>
                        </a:rPr>
                        <a:t>% </a:t>
                      </a:r>
                      <a:r>
                        <a:rPr lang="en-US" sz="1400" b="1" i="0" u="none" strike="noStrike" dirty="0" smtClean="0">
                          <a:solidFill>
                            <a:srgbClr val="000000"/>
                          </a:solidFill>
                          <a:latin typeface="Times New Roman" pitchFamily="18" charset="0"/>
                          <a:cs typeface="Times New Roman" pitchFamily="18" charset="0"/>
                        </a:rPr>
                        <a:t> Winner</a:t>
                      </a:r>
                      <a:r>
                        <a:rPr lang="en-US" sz="1400" b="1" i="0" u="none" strike="noStrike" baseline="0" dirty="0" smtClean="0">
                          <a:solidFill>
                            <a:srgbClr val="000000"/>
                          </a:solidFill>
                          <a:latin typeface="Times New Roman" pitchFamily="18" charset="0"/>
                          <a:cs typeface="Times New Roman" pitchFamily="18" charset="0"/>
                        </a:rPr>
                        <a:t> </a:t>
                      </a:r>
                      <a:r>
                        <a:rPr lang="en-US" sz="1400" b="1" i="0" u="none" strike="noStrike" dirty="0" smtClean="0">
                          <a:solidFill>
                            <a:srgbClr val="000000"/>
                          </a:solidFill>
                          <a:latin typeface="Times New Roman" pitchFamily="18" charset="0"/>
                          <a:cs typeface="Times New Roman" pitchFamily="18" charset="0"/>
                        </a:rPr>
                        <a:t>in the </a:t>
                      </a:r>
                      <a:r>
                        <a:rPr lang="en-US" sz="1400" b="1" i="0" u="none" strike="noStrike" dirty="0">
                          <a:solidFill>
                            <a:srgbClr val="000000"/>
                          </a:solidFill>
                          <a:latin typeface="Times New Roman" pitchFamily="18" charset="0"/>
                          <a:cs typeface="Times New Roman" pitchFamily="18" charset="0"/>
                        </a:rPr>
                        <a:t>Primary</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dirty="0">
                          <a:solidFill>
                            <a:srgbClr val="000000"/>
                          </a:solidFill>
                          <a:latin typeface="Times New Roman" pitchFamily="18" charset="0"/>
                          <a:cs typeface="Times New Roman" pitchFamily="18" charset="0"/>
                        </a:rPr>
                        <a:t>% of </a:t>
                      </a:r>
                      <a:r>
                        <a:rPr lang="en-US" sz="1400" b="1" i="0" u="none" strike="noStrike" dirty="0" smtClean="0">
                          <a:solidFill>
                            <a:srgbClr val="000000"/>
                          </a:solidFill>
                          <a:latin typeface="Times New Roman" pitchFamily="18" charset="0"/>
                          <a:cs typeface="Times New Roman" pitchFamily="18" charset="0"/>
                        </a:rPr>
                        <a:t> the General Vote if</a:t>
                      </a:r>
                      <a:r>
                        <a:rPr lang="en-US" sz="1400" b="1" i="0" u="none" strike="noStrike" baseline="0" dirty="0" smtClean="0">
                          <a:solidFill>
                            <a:srgbClr val="000000"/>
                          </a:solidFill>
                          <a:latin typeface="Times New Roman" pitchFamily="18" charset="0"/>
                          <a:cs typeface="Times New Roman" pitchFamily="18" charset="0"/>
                        </a:rPr>
                        <a:t> </a:t>
                      </a:r>
                      <a:r>
                        <a:rPr lang="en-US" sz="1400" b="1" i="0" u="none" strike="noStrike" dirty="0" smtClean="0">
                          <a:solidFill>
                            <a:srgbClr val="000000"/>
                          </a:solidFill>
                          <a:latin typeface="Times New Roman" pitchFamily="18" charset="0"/>
                          <a:cs typeface="Times New Roman" pitchFamily="18" charset="0"/>
                        </a:rPr>
                        <a:t>50% Winner in the</a:t>
                      </a:r>
                      <a:r>
                        <a:rPr lang="en-US" sz="1400" b="1" i="0" u="none" strike="noStrike" baseline="0" dirty="0" smtClean="0">
                          <a:solidFill>
                            <a:srgbClr val="000000"/>
                          </a:solidFill>
                          <a:latin typeface="Times New Roman" pitchFamily="18" charset="0"/>
                          <a:cs typeface="Times New Roman" pitchFamily="18" charset="0"/>
                        </a:rPr>
                        <a:t> Primary</a:t>
                      </a:r>
                      <a:endParaRPr lang="en-US" sz="1400" b="1" i="0" u="none" strike="noStrike" dirty="0">
                        <a:solidFill>
                          <a:srgbClr val="000000"/>
                        </a:solidFill>
                        <a:latin typeface="Times New Roman" pitchFamily="18" charset="0"/>
                        <a:cs typeface="Times New Roman" pitchFamily="18" charset="0"/>
                      </a:endParaRP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dirty="0">
                          <a:solidFill>
                            <a:srgbClr val="000000"/>
                          </a:solidFill>
                          <a:latin typeface="Times New Roman" pitchFamily="18" charset="0"/>
                          <a:cs typeface="Times New Roman" pitchFamily="18" charset="0"/>
                        </a:rPr>
                        <a:t>How Many Votes </a:t>
                      </a:r>
                      <a:r>
                        <a:rPr lang="en-US" sz="1400" b="1" i="0" u="none" strike="noStrike" dirty="0" smtClean="0">
                          <a:solidFill>
                            <a:srgbClr val="000000"/>
                          </a:solidFill>
                          <a:latin typeface="Times New Roman" pitchFamily="18" charset="0"/>
                          <a:cs typeface="Times New Roman" pitchFamily="18" charset="0"/>
                        </a:rPr>
                        <a:t>if there is a 65</a:t>
                      </a:r>
                      <a:r>
                        <a:rPr lang="en-US" sz="1400" b="1" i="0" u="none" strike="noStrike" dirty="0">
                          <a:solidFill>
                            <a:srgbClr val="000000"/>
                          </a:solidFill>
                          <a:latin typeface="Times New Roman" pitchFamily="18" charset="0"/>
                          <a:cs typeface="Times New Roman" pitchFamily="18" charset="0"/>
                        </a:rPr>
                        <a:t>% </a:t>
                      </a:r>
                      <a:r>
                        <a:rPr lang="en-US" sz="1400" b="1" i="0" u="none" strike="noStrike" dirty="0" smtClean="0">
                          <a:solidFill>
                            <a:srgbClr val="000000"/>
                          </a:solidFill>
                          <a:latin typeface="Times New Roman" pitchFamily="18" charset="0"/>
                          <a:cs typeface="Times New Roman" pitchFamily="18" charset="0"/>
                        </a:rPr>
                        <a:t>Winner in the Primary</a:t>
                      </a:r>
                      <a:endParaRPr lang="en-US" sz="1400" b="1" i="0" u="none" strike="noStrike" dirty="0">
                        <a:solidFill>
                          <a:srgbClr val="000000"/>
                        </a:solidFill>
                        <a:latin typeface="Times New Roman" pitchFamily="18" charset="0"/>
                        <a:cs typeface="Times New Roman" pitchFamily="18" charset="0"/>
                      </a:endParaRP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b"/>
                      <a:r>
                        <a:rPr lang="en-US" sz="1400" b="1" i="0" u="none" strike="noStrike" dirty="0">
                          <a:solidFill>
                            <a:srgbClr val="000000"/>
                          </a:solidFill>
                          <a:latin typeface="Times New Roman" pitchFamily="18" charset="0"/>
                          <a:cs typeface="Times New Roman" pitchFamily="18" charset="0"/>
                        </a:rPr>
                        <a:t>% of </a:t>
                      </a:r>
                      <a:r>
                        <a:rPr lang="en-US" sz="1400" b="1" i="0" u="none" strike="noStrike" dirty="0" smtClean="0">
                          <a:solidFill>
                            <a:srgbClr val="000000"/>
                          </a:solidFill>
                          <a:latin typeface="Times New Roman" pitchFamily="18" charset="0"/>
                          <a:cs typeface="Times New Roman" pitchFamily="18" charset="0"/>
                        </a:rPr>
                        <a:t> the General Vote if </a:t>
                      </a:r>
                      <a:r>
                        <a:rPr lang="en-US" sz="1400" b="1" i="0" u="none" strike="noStrike" dirty="0">
                          <a:solidFill>
                            <a:srgbClr val="000000"/>
                          </a:solidFill>
                          <a:latin typeface="Times New Roman" pitchFamily="18" charset="0"/>
                          <a:cs typeface="Times New Roman" pitchFamily="18" charset="0"/>
                        </a:rPr>
                        <a:t>65% </a:t>
                      </a:r>
                      <a:r>
                        <a:rPr lang="en-US" sz="1400" b="1" i="0" u="none" strike="noStrike" dirty="0" smtClean="0">
                          <a:solidFill>
                            <a:srgbClr val="000000"/>
                          </a:solidFill>
                          <a:latin typeface="Times New Roman" pitchFamily="18" charset="0"/>
                          <a:cs typeface="Times New Roman" pitchFamily="18" charset="0"/>
                        </a:rPr>
                        <a:t>Winner in the Primary</a:t>
                      </a:r>
                      <a:endParaRPr lang="en-US" sz="1400" b="1" i="0" u="none" strike="noStrike" dirty="0">
                        <a:solidFill>
                          <a:srgbClr val="000000"/>
                        </a:solidFill>
                        <a:latin typeface="Times New Roman" pitchFamily="18" charset="0"/>
                        <a:cs typeface="Times New Roman" pitchFamily="18" charset="0"/>
                      </a:endParaRP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r>
              <a:tr h="340177">
                <a:tc>
                  <a:txBody>
                    <a:bodyPr/>
                    <a:lstStyle/>
                    <a:p>
                      <a:pPr algn="l" fontAlgn="b"/>
                      <a:r>
                        <a:rPr lang="en-US" sz="1400" b="0" i="0" u="none" strike="noStrike" dirty="0">
                          <a:solidFill>
                            <a:srgbClr val="000000"/>
                          </a:solidFill>
                          <a:latin typeface="Times New Roman" pitchFamily="18" charset="0"/>
                          <a:cs typeface="Times New Roman" pitchFamily="18" charset="0"/>
                        </a:rPr>
                        <a:t>2010 (June/Nov)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155,533</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284,625</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latin typeface="Times New Roman" pitchFamily="18" charset="0"/>
                          <a:cs typeface="Times New Roman" pitchFamily="18" charset="0"/>
                        </a:rPr>
                        <a:t>54.64%</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77,766.50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27.32%</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101,096.45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35.52%</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177">
                <a:tc>
                  <a:txBody>
                    <a:bodyPr/>
                    <a:lstStyle/>
                    <a:p>
                      <a:pPr algn="l" fontAlgn="b"/>
                      <a:r>
                        <a:rPr lang="en-US" sz="1400" b="0" i="0" u="none" strike="noStrike" dirty="0">
                          <a:solidFill>
                            <a:srgbClr val="000000"/>
                          </a:solidFill>
                          <a:latin typeface="Times New Roman" pitchFamily="18" charset="0"/>
                          <a:cs typeface="Times New Roman" pitchFamily="18" charset="0"/>
                        </a:rPr>
                        <a:t>2008 (June/Nov)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latin typeface="Times New Roman" pitchFamily="18" charset="0"/>
                          <a:cs typeface="Times New Roman" pitchFamily="18" charset="0"/>
                        </a:rPr>
                        <a:t>173,035</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388,112</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44.58%</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86,517.50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22.29%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112,472.75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28.98%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177">
                <a:tc>
                  <a:txBody>
                    <a:bodyPr/>
                    <a:lstStyle/>
                    <a:p>
                      <a:pPr algn="l" fontAlgn="b"/>
                      <a:r>
                        <a:rPr lang="en-US" sz="1400" b="0" i="0" u="none" strike="noStrike" dirty="0">
                          <a:solidFill>
                            <a:srgbClr val="000000"/>
                          </a:solidFill>
                          <a:latin typeface="Times New Roman" pitchFamily="18" charset="0"/>
                          <a:cs typeface="Times New Roman" pitchFamily="18" charset="0"/>
                        </a:rPr>
                        <a:t>2008 (Feb/Nov)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269,212</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latin typeface="Times New Roman" pitchFamily="18" charset="0"/>
                          <a:cs typeface="Times New Roman" pitchFamily="18" charset="0"/>
                        </a:rPr>
                        <a:t>388,112</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latin typeface="Times New Roman" pitchFamily="18" charset="0"/>
                          <a:cs typeface="Times New Roman" pitchFamily="18" charset="0"/>
                        </a:rPr>
                        <a:t>69.36%</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134,606.00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34.68%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174,987.80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45.09%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177">
                <a:tc>
                  <a:txBody>
                    <a:bodyPr/>
                    <a:lstStyle/>
                    <a:p>
                      <a:pPr algn="l" fontAlgn="b"/>
                      <a:r>
                        <a:rPr lang="en-US" sz="1400" b="0" i="0" u="none" strike="noStrike" dirty="0">
                          <a:solidFill>
                            <a:srgbClr val="000000"/>
                          </a:solidFill>
                          <a:latin typeface="Times New Roman" pitchFamily="18" charset="0"/>
                          <a:cs typeface="Times New Roman" pitchFamily="18" charset="0"/>
                        </a:rPr>
                        <a:t>2006 (June/Nov)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156,272</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253,719</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latin typeface="Times New Roman" pitchFamily="18" charset="0"/>
                          <a:cs typeface="Times New Roman" pitchFamily="18" charset="0"/>
                        </a:rPr>
                        <a:t>61.59%</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78,136.00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30.80%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101,576.80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40.04%</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177">
                <a:tc>
                  <a:txBody>
                    <a:bodyPr/>
                    <a:lstStyle/>
                    <a:p>
                      <a:pPr algn="l" fontAlgn="b"/>
                      <a:r>
                        <a:rPr lang="en-US" sz="1400" b="0" i="0" u="none" strike="noStrike" dirty="0">
                          <a:solidFill>
                            <a:srgbClr val="000000"/>
                          </a:solidFill>
                          <a:latin typeface="Times New Roman" pitchFamily="18" charset="0"/>
                          <a:cs typeface="Times New Roman" pitchFamily="18" charset="0"/>
                        </a:rPr>
                        <a:t>2004 (March/Nov)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190,828</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361,822</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52.74%</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95,414.00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26.37%</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124,038.20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34.28%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177">
                <a:tc>
                  <a:txBody>
                    <a:bodyPr/>
                    <a:lstStyle/>
                    <a:p>
                      <a:pPr algn="l" fontAlgn="b"/>
                      <a:r>
                        <a:rPr lang="en-US" sz="1400" b="0" i="0" u="none" strike="noStrike" dirty="0">
                          <a:solidFill>
                            <a:srgbClr val="000000"/>
                          </a:solidFill>
                          <a:latin typeface="Times New Roman" pitchFamily="18" charset="0"/>
                          <a:cs typeface="Times New Roman" pitchFamily="18" charset="0"/>
                        </a:rPr>
                        <a:t>2002 (March/Nov)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150,249</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225,102</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smtClean="0">
                          <a:solidFill>
                            <a:srgbClr val="000000"/>
                          </a:solidFill>
                          <a:latin typeface="Times New Roman" pitchFamily="18" charset="0"/>
                          <a:cs typeface="Times New Roman" pitchFamily="18" charset="0"/>
                        </a:rPr>
                        <a:t>66.75</a:t>
                      </a:r>
                      <a:r>
                        <a:rPr lang="en-US" sz="1400" b="0" i="0" u="none" strike="noStrike" dirty="0">
                          <a:solidFill>
                            <a:srgbClr val="000000"/>
                          </a:solidFill>
                          <a:latin typeface="Times New Roman" pitchFamily="18" charset="0"/>
                          <a:cs typeface="Times New Roman" pitchFamily="18" charset="0"/>
                        </a:rPr>
                        <a:t>%</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75,124.50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33.37%</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97,661.85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43.39%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177">
                <a:tc>
                  <a:txBody>
                    <a:bodyPr/>
                    <a:lstStyle/>
                    <a:p>
                      <a:pPr algn="l" fontAlgn="b"/>
                      <a:r>
                        <a:rPr lang="en-US" sz="1400" b="0" i="0" u="none" strike="noStrike">
                          <a:solidFill>
                            <a:srgbClr val="000000"/>
                          </a:solidFill>
                          <a:latin typeface="Times New Roman" pitchFamily="18" charset="0"/>
                          <a:cs typeface="Times New Roman" pitchFamily="18" charset="0"/>
                        </a:rPr>
                        <a:t>2000 (March/Nov)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latin typeface="Times New Roman" pitchFamily="18" charset="0"/>
                          <a:cs typeface="Times New Roman" pitchFamily="18" charset="0"/>
                        </a:rPr>
                        <a:t>210,229</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324,031</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64.88%</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105,114.50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32.44%</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136,648.85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42.17%</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177">
                <a:tc>
                  <a:txBody>
                    <a:bodyPr/>
                    <a:lstStyle/>
                    <a:p>
                      <a:pPr algn="l" fontAlgn="b"/>
                      <a:r>
                        <a:rPr lang="en-US" sz="1400" b="0" i="0" u="none" strike="noStrike">
                          <a:solidFill>
                            <a:srgbClr val="000000"/>
                          </a:solidFill>
                          <a:latin typeface="Times New Roman" pitchFamily="18" charset="0"/>
                          <a:cs typeface="Times New Roman" pitchFamily="18" charset="0"/>
                        </a:rPr>
                        <a:t>1998 (June/Nov)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199,157</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latin typeface="Times New Roman" pitchFamily="18" charset="0"/>
                          <a:cs typeface="Times New Roman" pitchFamily="18" charset="0"/>
                        </a:rPr>
                        <a:t>250,719</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latin typeface="Times New Roman" pitchFamily="18" charset="0"/>
                          <a:cs typeface="Times New Roman" pitchFamily="18" charset="0"/>
                        </a:rPr>
                        <a:t>79.43%</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99,578.50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39.72%</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129,452.05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51.63%</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177">
                <a:tc>
                  <a:txBody>
                    <a:bodyPr/>
                    <a:lstStyle/>
                    <a:p>
                      <a:pPr algn="l" fontAlgn="t"/>
                      <a:r>
                        <a:rPr lang="en-US" sz="1400" b="0" i="0" u="none" strike="noStrike">
                          <a:solidFill>
                            <a:srgbClr val="000000"/>
                          </a:solidFill>
                          <a:latin typeface="Times New Roman" pitchFamily="18" charset="0"/>
                          <a:cs typeface="Times New Roman" pitchFamily="18" charset="0"/>
                        </a:rPr>
                        <a:t>1996 (March/Nov)</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178,165</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298,648</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59.66%</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89,082.50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29.83%</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115,807.25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38.78%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177">
                <a:tc>
                  <a:txBody>
                    <a:bodyPr/>
                    <a:lstStyle/>
                    <a:p>
                      <a:pPr algn="l" fontAlgn="b"/>
                      <a:r>
                        <a:rPr lang="en-US" sz="1400" b="0" i="0" u="none" strike="noStrike">
                          <a:solidFill>
                            <a:srgbClr val="000000"/>
                          </a:solidFill>
                          <a:latin typeface="Times New Roman" pitchFamily="18" charset="0"/>
                          <a:cs typeface="Times New Roman" pitchFamily="18" charset="0"/>
                        </a:rPr>
                        <a:t>1994 (June/Nov)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135,495</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249,669</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54.27%</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67,747.50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27.13%</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88,071.75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35.28%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177">
                <a:tc>
                  <a:txBody>
                    <a:bodyPr/>
                    <a:lstStyle/>
                    <a:p>
                      <a:pPr algn="l" fontAlgn="b"/>
                      <a:r>
                        <a:rPr lang="en-US" sz="1400" b="0" i="0" u="none" strike="noStrike">
                          <a:solidFill>
                            <a:srgbClr val="000000"/>
                          </a:solidFill>
                          <a:latin typeface="Times New Roman" pitchFamily="18" charset="0"/>
                          <a:cs typeface="Times New Roman" pitchFamily="18" charset="0"/>
                        </a:rPr>
                        <a:t>1992 (June/Nov)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182,577</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329,695</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55.38%</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91,288.50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27.69%</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118,675.05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36.00%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177">
                <a:tc>
                  <a:txBody>
                    <a:bodyPr/>
                    <a:lstStyle/>
                    <a:p>
                      <a:pPr algn="l" fontAlgn="b"/>
                      <a:r>
                        <a:rPr lang="en-US" sz="1400" b="0" i="0" u="none" strike="noStrike" dirty="0">
                          <a:solidFill>
                            <a:srgbClr val="000000"/>
                          </a:solidFill>
                          <a:latin typeface="Times New Roman" pitchFamily="18" charset="0"/>
                          <a:cs typeface="Times New Roman" pitchFamily="18" charset="0"/>
                        </a:rPr>
                        <a:t>1990 (June/Nov)</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a:solidFill>
                            <a:srgbClr val="000000"/>
                          </a:solidFill>
                          <a:latin typeface="Times New Roman" pitchFamily="18" charset="0"/>
                          <a:cs typeface="Times New Roman" pitchFamily="18" charset="0"/>
                        </a:rPr>
                        <a:t>161,989</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US" sz="1400" b="0" i="0" u="none" strike="noStrike" dirty="0">
                          <a:solidFill>
                            <a:srgbClr val="000000"/>
                          </a:solidFill>
                          <a:latin typeface="Times New Roman" pitchFamily="18" charset="0"/>
                          <a:cs typeface="Times New Roman" pitchFamily="18" charset="0"/>
                        </a:rPr>
                        <a:t>236,413</a:t>
                      </a:r>
                    </a:p>
                  </a:txBody>
                  <a:tcPr marL="7633" marR="7633" marT="763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68.52%</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80,994.50</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34.26%</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Times New Roman" pitchFamily="18" charset="0"/>
                          <a:cs typeface="Times New Roman" pitchFamily="18" charset="0"/>
                        </a:rPr>
                        <a:t>105,292.85</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latin typeface="Times New Roman" pitchFamily="18" charset="0"/>
                          <a:cs typeface="Times New Roman" pitchFamily="18" charset="0"/>
                        </a:rPr>
                        <a:t>44.54%</a:t>
                      </a:r>
                    </a:p>
                  </a:txBody>
                  <a:tcPr marL="7633" marR="7633" marT="763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533400" y="762000"/>
            <a:ext cx="8077200" cy="338554"/>
          </a:xfrm>
          <a:prstGeom prst="rect">
            <a:avLst/>
          </a:prstGeom>
          <a:noFill/>
        </p:spPr>
        <p:txBody>
          <a:bodyPr wrap="square" rtlCol="0">
            <a:spAutoFit/>
          </a:bodyPr>
          <a:lstStyle/>
          <a:p>
            <a:pPr algn="ctr"/>
            <a:r>
              <a:rPr lang="en-US" sz="1600" b="1" dirty="0" smtClean="0">
                <a:ln>
                  <a:solidFill>
                    <a:schemeClr val="tx1">
                      <a:alpha val="60000"/>
                    </a:schemeClr>
                  </a:solidFill>
                </a:ln>
                <a:solidFill>
                  <a:srgbClr val="7030A0">
                    <a:alpha val="60000"/>
                  </a:srgbClr>
                </a:solidFill>
              </a:rPr>
              <a:t>SAN FRANCISCO  TURN-OUT COMPARISON FROM PRIMARY TO GENERAL</a:t>
            </a:r>
          </a:p>
        </p:txBody>
      </p:sp>
      <p:pic>
        <p:nvPicPr>
          <p:cNvPr id="4" name="Picture 3" descr="ShowImage.aspx.jpg"/>
          <p:cNvPicPr>
            <a:picLocks noChangeAspect="1"/>
          </p:cNvPicPr>
          <p:nvPr/>
        </p:nvPicPr>
        <p:blipFill>
          <a:blip r:embed="rId2" cstate="print"/>
          <a:stretch>
            <a:fillRect/>
          </a:stretch>
        </p:blipFill>
        <p:spPr>
          <a:xfrm>
            <a:off x="0" y="6324600"/>
            <a:ext cx="533400" cy="533400"/>
          </a:xfrm>
          <a:prstGeom prst="rect">
            <a:avLst/>
          </a:prstGeom>
        </p:spPr>
      </p:pic>
      <p:sp>
        <p:nvSpPr>
          <p:cNvPr id="6" name="TextBox 5"/>
          <p:cNvSpPr txBox="1"/>
          <p:nvPr/>
        </p:nvSpPr>
        <p:spPr>
          <a:xfrm>
            <a:off x="1676400" y="6581001"/>
            <a:ext cx="6053516" cy="276999"/>
          </a:xfrm>
          <a:prstGeom prst="rect">
            <a:avLst/>
          </a:prstGeom>
          <a:noFill/>
        </p:spPr>
        <p:txBody>
          <a:bodyPr wrap="none" rtlCol="0">
            <a:spAutoFit/>
          </a:bodyPr>
          <a:lstStyle/>
          <a:p>
            <a:pPr algn="ctr"/>
            <a:r>
              <a:rPr lang="en-US" sz="1200" dirty="0" smtClean="0"/>
              <a:t>All data from SF Dept of Elections website:  </a:t>
            </a:r>
            <a:r>
              <a:rPr lang="en-US" sz="1200" dirty="0" smtClean="0">
                <a:hlinkClick r:id="rId3"/>
              </a:rPr>
              <a:t>http://www.sfgov2.org/index.aspx?page=1671</a:t>
            </a:r>
            <a:endParaRPr lang="en-US" sz="12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2577</TotalTime>
  <Words>3650</Words>
  <Application>Microsoft Office PowerPoint</Application>
  <PresentationFormat>On-screen Show (4:3)</PresentationFormat>
  <Paragraphs>1490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BOS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LAFCoIntern</dc:creator>
  <cp:lastModifiedBy>Jason Fried</cp:lastModifiedBy>
  <cp:revision>313</cp:revision>
  <dcterms:created xsi:type="dcterms:W3CDTF">2012-04-16T22:34:01Z</dcterms:created>
  <dcterms:modified xsi:type="dcterms:W3CDTF">2012-06-15T19:31:16Z</dcterms:modified>
</cp:coreProperties>
</file>