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Lato" panose="020B0604020202020204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1350">
                <a:solidFill>
                  <a:srgbClr val="C00000"/>
                </a:solidFill>
                <a:latin typeface="Arial"/>
                <a:ea typeface="+mn-ea"/>
                <a:cs typeface="Arial"/>
              </a:rPr>
              <a:t>•</a:t>
            </a:r>
            <a:r>
              <a:rPr sz="1200">
                <a:solidFill>
                  <a:srgbClr val="6E6E6E"/>
                </a:solidFill>
                <a:latin typeface="Arial"/>
                <a:ea typeface="+mn-ea"/>
                <a:cs typeface="Arial"/>
              </a:rPr>
              <a:t>DPA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1350">
                <a:solidFill>
                  <a:srgbClr val="C00000"/>
                </a:solidFill>
                <a:latin typeface="Arial"/>
                <a:ea typeface="+mn-ea"/>
                <a:cs typeface="Arial"/>
              </a:rPr>
              <a:t>•</a:t>
            </a:r>
            <a:r>
              <a:rPr sz="1200">
                <a:solidFill>
                  <a:srgbClr val="6E6E6E"/>
                </a:solidFill>
                <a:latin typeface="Arial"/>
                <a:ea typeface="+mn-ea"/>
                <a:cs typeface="Arial"/>
              </a:rPr>
              <a:t>Slalom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1350">
                <a:solidFill>
                  <a:srgbClr val="C00000"/>
                </a:solidFill>
                <a:latin typeface="Arial"/>
                <a:ea typeface="+mn-ea"/>
                <a:cs typeface="Arial"/>
              </a:rPr>
              <a:t>•</a:t>
            </a:r>
            <a:r>
              <a:rPr sz="1200">
                <a:solidFill>
                  <a:srgbClr val="6E6E6E"/>
                </a:solidFill>
                <a:latin typeface="Arial"/>
                <a:ea typeface="+mn-ea"/>
                <a:cs typeface="Arial"/>
              </a:rPr>
              <a:t>Slalom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1350">
                <a:solidFill>
                  <a:srgbClr val="C00000"/>
                </a:solidFill>
                <a:latin typeface="Arial"/>
                <a:ea typeface="+mn-ea"/>
                <a:cs typeface="Arial"/>
              </a:rPr>
              <a:t>•</a:t>
            </a:r>
            <a:r>
              <a:rPr sz="1200">
                <a:solidFill>
                  <a:srgbClr val="6E6E6E"/>
                </a:solidFill>
                <a:latin typeface="Arial"/>
                <a:ea typeface="+mn-ea"/>
                <a:cs typeface="Arial"/>
              </a:rPr>
              <a:t>Slalom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marL="95250" indent="-95250" algn="l" hangingPunct="0">
              <a:lnSpc>
                <a:spcPct val="100000"/>
              </a:lnSpc>
            </a:pPr>
            <a:r>
              <a:rPr sz="1350">
                <a:solidFill>
                  <a:srgbClr val="C00000"/>
                </a:solidFill>
                <a:latin typeface="Arial"/>
                <a:ea typeface="+mn-ea"/>
                <a:cs typeface="Arial"/>
              </a:rPr>
              <a:t>•</a:t>
            </a:r>
            <a:r>
              <a:rPr sz="1200">
                <a:solidFill>
                  <a:srgbClr val="6E6E6E"/>
                </a:solidFill>
                <a:latin typeface="Arial"/>
                <a:ea typeface="+mn-ea"/>
                <a:cs typeface="Arial"/>
              </a:rPr>
              <a:t>DPA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2/26/2021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lid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 background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067675" y="4238625"/>
            <a:ext cx="790575" cy="552450"/>
          </a:xfrm>
          <a:prstGeom prst="rect">
            <a:avLst/>
          </a:prstGeom>
        </p:spPr>
      </p:pic>
      <p:pic>
        <p:nvPicPr>
          <p:cNvPr id="3" name="Rectangle 1 background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477250" y="4391025"/>
            <a:ext cx="209550" cy="238125"/>
          </a:xfrm>
          <a:prstGeom prst="rect">
            <a:avLst/>
          </a:prstGeom>
        </p:spPr>
      </p:pic>
      <p:pic>
        <p:nvPicPr>
          <p:cNvPr id="4" name="6001c511069399-81055164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867189" y="771525"/>
            <a:ext cx="3000375" cy="1800225"/>
          </a:xfrm>
          <a:prstGeom prst="rect">
            <a:avLst/>
          </a:prstGeom>
        </p:spPr>
      </p:pic>
      <p:sp>
        <p:nvSpPr>
          <p:cNvPr id="5" name="Title 4"/>
          <p:cNvSpPr/>
          <p:nvPr/>
        </p:nvSpPr>
        <p:spPr>
          <a:xfrm>
            <a:off x="457200" y="933450"/>
            <a:ext cx="6381750" cy="9715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0000"/>
              </a:lnSpc>
              <a:spcBef>
                <a:spcPct val="8000"/>
              </a:spcBef>
            </a:pPr>
            <a:r>
              <a:rPr sz="4000" spc="-150">
                <a:solidFill>
                  <a:srgbClr val="1E1E1E"/>
                </a:solidFill>
                <a:latin typeface="Arial"/>
                <a:ea typeface="+mn-ea"/>
                <a:cs typeface="Arial"/>
              </a:rPr>
              <a:t>Department of Police Accountability</a:t>
            </a:r>
          </a:p>
        </p:txBody>
      </p:sp>
      <p:sp>
        <p:nvSpPr>
          <p:cNvPr id="6" name="Text Placeholder 5"/>
          <p:cNvSpPr/>
          <p:nvPr/>
        </p:nvSpPr>
        <p:spPr>
          <a:xfrm>
            <a:off x="466725" y="3362325"/>
            <a:ext cx="4762500" cy="1200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6E6E6E"/>
                </a:solidFill>
                <a:latin typeface="Arial"/>
                <a:ea typeface="+mn-ea"/>
                <a:cs typeface="Arial"/>
              </a:rPr>
              <a:t>SPARKS Report </a:t>
            </a:r>
          </a:p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6E6E6E"/>
                </a:solidFill>
                <a:latin typeface="Arial"/>
                <a:ea typeface="+mn-ea"/>
                <a:cs typeface="Arial"/>
              </a:rPr>
              <a:t>4th Quarter 2020</a:t>
            </a:r>
          </a:p>
          <a:p>
            <a:pPr algn="l" hangingPunct="0">
              <a:lnSpc>
                <a:spcPct val="100000"/>
              </a:lnSpc>
            </a:pPr>
            <a:endParaRPr sz="1350">
              <a:solidFill>
                <a:srgbClr val="6E6E6E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350">
              <a:solidFill>
                <a:srgbClr val="6E6E6E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sz="1350">
              <a:solidFill>
                <a:srgbClr val="6E6E6E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sz="1350">
                <a:solidFill>
                  <a:srgbClr val="6E6E6E"/>
                </a:solidFill>
                <a:latin typeface="Arial"/>
                <a:ea typeface="+mn-ea"/>
                <a:cs typeface="Arial"/>
              </a:rPr>
              <a:t>Presented By Sharon Woo, Chief Operations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lid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5 background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-104775"/>
            <a:ext cx="638175" cy="5248275"/>
          </a:xfrm>
          <a:prstGeom prst="rect">
            <a:avLst/>
          </a:prstGeom>
        </p:spPr>
      </p:pic>
      <p:pic>
        <p:nvPicPr>
          <p:cNvPr id="3" name="Custom Shape 1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6248400" y="0"/>
            <a:ext cx="2895600" cy="2895600"/>
          </a:xfrm>
          <a:prstGeom prst="rect">
            <a:avLst/>
          </a:prstGeom>
        </p:spPr>
      </p:pic>
      <p:sp>
        <p:nvSpPr>
          <p:cNvPr id="4" name="Text Placeholder 11"/>
          <p:cNvSpPr/>
          <p:nvPr/>
        </p:nvSpPr>
        <p:spPr>
          <a:xfrm>
            <a:off x="466725" y="438150"/>
            <a:ext cx="4505325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75">
                <a:solidFill>
                  <a:srgbClr val="1E1E1E"/>
                </a:solidFill>
                <a:latin typeface="Arial"/>
                <a:ea typeface="+mn-ea"/>
                <a:cs typeface="Arial"/>
              </a:rPr>
              <a:t>DGO Revision Policy</a:t>
            </a:r>
          </a:p>
        </p:txBody>
      </p:sp>
      <p:pic>
        <p:nvPicPr>
          <p:cNvPr id="5" name="Shape15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28825" y="1183825"/>
            <a:ext cx="5242465" cy="3716355"/>
          </a:xfrm>
          <a:prstGeom prst="rect">
            <a:avLst/>
          </a:prstGeom>
        </p:spPr>
      </p:pic>
      <p:pic>
        <p:nvPicPr>
          <p:cNvPr id="6" name="Line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2751852" y="1731455"/>
            <a:ext cx="3667125" cy="2664143"/>
          </a:xfrm>
          <a:prstGeom prst="rect">
            <a:avLst/>
          </a:prstGeom>
        </p:spPr>
      </p:pic>
      <p:pic>
        <p:nvPicPr>
          <p:cNvPr id="7" name="Shape-19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2780598" y="1459539"/>
            <a:ext cx="653241" cy="653241"/>
          </a:xfrm>
          <a:prstGeom prst="rect">
            <a:avLst/>
          </a:prstGeom>
        </p:spPr>
      </p:pic>
      <p:pic>
        <p:nvPicPr>
          <p:cNvPr id="8" name="Artificial-Intelligence-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2872670" y="1566065"/>
            <a:ext cx="411972" cy="402085"/>
          </a:xfrm>
          <a:prstGeom prst="rect">
            <a:avLst/>
          </a:prstGeom>
        </p:spPr>
      </p:pic>
      <p:sp>
        <p:nvSpPr>
          <p:cNvPr id="9" name="Title"/>
          <p:cNvSpPr/>
          <p:nvPr/>
        </p:nvSpPr>
        <p:spPr>
          <a:xfrm>
            <a:off x="2685064" y="2123760"/>
            <a:ext cx="903820" cy="392552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SFPD provides DGO for Review</a:t>
            </a:r>
          </a:p>
        </p:txBody>
      </p:sp>
      <p:sp>
        <p:nvSpPr>
          <p:cNvPr id="10" name="Title"/>
          <p:cNvSpPr/>
          <p:nvPr/>
        </p:nvSpPr>
        <p:spPr>
          <a:xfrm>
            <a:off x="4160102" y="2116135"/>
            <a:ext cx="1002490" cy="518729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DPA Reviews DGO and provides recommendations</a:t>
            </a:r>
          </a:p>
        </p:txBody>
      </p:sp>
      <p:pic>
        <p:nvPicPr>
          <p:cNvPr id="11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4280009" y="1464219"/>
            <a:ext cx="670753" cy="670753"/>
          </a:xfrm>
          <a:prstGeom prst="rect">
            <a:avLst/>
          </a:prstGeom>
        </p:spPr>
      </p:pic>
      <p:pic>
        <p:nvPicPr>
          <p:cNvPr id="12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961159" y="2593728"/>
            <a:ext cx="670753" cy="670753"/>
          </a:xfrm>
          <a:prstGeom prst="rect">
            <a:avLst/>
          </a:prstGeom>
        </p:spPr>
      </p:pic>
      <p:sp>
        <p:nvSpPr>
          <p:cNvPr id="13" name="Title"/>
          <p:cNvSpPr/>
          <p:nvPr/>
        </p:nvSpPr>
        <p:spPr>
          <a:xfrm>
            <a:off x="5780716" y="3283014"/>
            <a:ext cx="953860" cy="518729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SPARKS Meeting to Discuss revisions on DGO</a:t>
            </a:r>
          </a:p>
        </p:txBody>
      </p:sp>
      <p:pic>
        <p:nvPicPr>
          <p:cNvPr id="14" name="Photo60"/>
          <p:cNvPicPr/>
          <p:nvPr/>
        </p:nvPicPr>
        <p:blipFill rotWithShape="1">
          <a:blip r:embed="rId10"/>
          <a:stretch>
            <a:fillRect/>
          </a:stretch>
        </p:blipFill>
        <p:spPr>
          <a:xfrm>
            <a:off x="6112736" y="2750384"/>
            <a:ext cx="353465" cy="412926"/>
          </a:xfrm>
          <a:prstGeom prst="rect">
            <a:avLst/>
          </a:prstGeom>
        </p:spPr>
      </p:pic>
      <p:pic>
        <p:nvPicPr>
          <p:cNvPr id="15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603492" y="3884572"/>
            <a:ext cx="670753" cy="670753"/>
          </a:xfrm>
          <a:prstGeom prst="rect">
            <a:avLst/>
          </a:prstGeom>
        </p:spPr>
      </p:pic>
      <p:sp>
        <p:nvSpPr>
          <p:cNvPr id="16" name="Title"/>
          <p:cNvSpPr/>
          <p:nvPr/>
        </p:nvSpPr>
        <p:spPr>
          <a:xfrm>
            <a:off x="3460805" y="4553286"/>
            <a:ext cx="946392" cy="266374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Meet and Confer</a:t>
            </a:r>
          </a:p>
        </p:txBody>
      </p:sp>
      <p:pic>
        <p:nvPicPr>
          <p:cNvPr id="17" name="Artificial-Intelligence-24"/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3723941" y="3984832"/>
            <a:ext cx="432646" cy="484563"/>
          </a:xfrm>
          <a:prstGeom prst="rect">
            <a:avLst/>
          </a:prstGeom>
        </p:spPr>
      </p:pic>
      <p:sp>
        <p:nvSpPr>
          <p:cNvPr id="18" name="Title"/>
          <p:cNvSpPr/>
          <p:nvPr/>
        </p:nvSpPr>
        <p:spPr>
          <a:xfrm>
            <a:off x="5283874" y="2004485"/>
            <a:ext cx="963941" cy="757064"/>
          </a:xfrm>
          <a:prstGeom prst="rect">
            <a:avLst/>
          </a:prstGeom>
        </p:spPr>
        <p:txBody>
          <a:bodyPr spcFirstLastPara="0" lIns="70099" tIns="126177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 dirty="0">
                <a:solidFill>
                  <a:srgbClr val="2B2B2B"/>
                </a:solidFill>
                <a:latin typeface="Source Sans Pro"/>
                <a:ea typeface="+mn-ea"/>
                <a:cs typeface="Source Sans Pro"/>
              </a:rPr>
              <a:t>SFPD Review W/SME and returns recommendations to DPA</a:t>
            </a:r>
          </a:p>
        </p:txBody>
      </p:sp>
      <p:pic>
        <p:nvPicPr>
          <p:cNvPr id="19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775453" y="1459539"/>
            <a:ext cx="670753" cy="670753"/>
          </a:xfrm>
          <a:prstGeom prst="rect">
            <a:avLst/>
          </a:prstGeom>
        </p:spPr>
      </p:pic>
      <p:pic>
        <p:nvPicPr>
          <p:cNvPr id="20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3846242" y="2669913"/>
            <a:ext cx="670753" cy="670753"/>
          </a:xfrm>
          <a:prstGeom prst="rect">
            <a:avLst/>
          </a:prstGeom>
        </p:spPr>
      </p:pic>
      <p:sp>
        <p:nvSpPr>
          <p:cNvPr id="21" name="Title"/>
          <p:cNvSpPr/>
          <p:nvPr/>
        </p:nvSpPr>
        <p:spPr>
          <a:xfrm>
            <a:off x="3726716" y="3342859"/>
            <a:ext cx="937560" cy="518729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Post Concurrence 30 Day- DPA Final Review</a:t>
            </a:r>
          </a:p>
        </p:txBody>
      </p:sp>
      <p:pic>
        <p:nvPicPr>
          <p:cNvPr id="22" name="Artificial-Intelligence-10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3937609" y="2810110"/>
            <a:ext cx="451199" cy="339302"/>
          </a:xfrm>
          <a:prstGeom prst="rect">
            <a:avLst/>
          </a:prstGeom>
        </p:spPr>
      </p:pic>
      <p:pic>
        <p:nvPicPr>
          <p:cNvPr id="23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718052" y="2662656"/>
            <a:ext cx="670753" cy="670753"/>
          </a:xfrm>
          <a:prstGeom prst="rect">
            <a:avLst/>
          </a:prstGeom>
        </p:spPr>
      </p:pic>
      <p:sp>
        <p:nvSpPr>
          <p:cNvPr id="24" name="Title"/>
          <p:cNvSpPr/>
          <p:nvPr/>
        </p:nvSpPr>
        <p:spPr>
          <a:xfrm>
            <a:off x="2731422" y="3283014"/>
            <a:ext cx="735934" cy="630887"/>
          </a:xfrm>
          <a:prstGeom prst="rect">
            <a:avLst/>
          </a:prstGeom>
        </p:spPr>
        <p:txBody>
          <a:bodyPr spcFirstLastPara="0" lIns="70099" tIns="126177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2B2B2B"/>
                </a:solidFill>
                <a:latin typeface="Source Sans Pro"/>
                <a:ea typeface="+mn-ea"/>
                <a:cs typeface="Source Sans Pro"/>
              </a:rPr>
              <a:t>Commission  for Review and adoption</a:t>
            </a:r>
          </a:p>
        </p:txBody>
      </p:sp>
      <p:pic>
        <p:nvPicPr>
          <p:cNvPr id="25" name="Artificial-Intelligence-53"/>
          <p:cNvPicPr/>
          <p:nvPr/>
        </p:nvPicPr>
        <p:blipFill rotWithShape="1">
          <a:blip r:embed="rId13"/>
          <a:stretch>
            <a:fillRect/>
          </a:stretch>
        </p:blipFill>
        <p:spPr>
          <a:xfrm>
            <a:off x="2812248" y="2744117"/>
            <a:ext cx="486726" cy="533452"/>
          </a:xfrm>
          <a:prstGeom prst="rect">
            <a:avLst/>
          </a:prstGeom>
        </p:spPr>
      </p:pic>
      <p:pic>
        <p:nvPicPr>
          <p:cNvPr id="26" name="Artificial-Intelligence-19"/>
          <p:cNvPicPr/>
          <p:nvPr/>
        </p:nvPicPr>
        <p:blipFill rotWithShape="1">
          <a:blip r:embed="rId14"/>
          <a:stretch>
            <a:fillRect/>
          </a:stretch>
        </p:blipFill>
        <p:spPr>
          <a:xfrm>
            <a:off x="5896363" y="1628728"/>
            <a:ext cx="419325" cy="379069"/>
          </a:xfrm>
          <a:prstGeom prst="rect">
            <a:avLst/>
          </a:prstGeom>
        </p:spPr>
      </p:pic>
      <p:pic>
        <p:nvPicPr>
          <p:cNvPr id="27" name="Shape-19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364002" y="3846974"/>
            <a:ext cx="670753" cy="670753"/>
          </a:xfrm>
          <a:prstGeom prst="rect">
            <a:avLst/>
          </a:prstGeom>
        </p:spPr>
      </p:pic>
      <p:sp>
        <p:nvSpPr>
          <p:cNvPr id="28" name="Title"/>
          <p:cNvSpPr/>
          <p:nvPr/>
        </p:nvSpPr>
        <p:spPr>
          <a:xfrm>
            <a:off x="5274379" y="4467332"/>
            <a:ext cx="910396" cy="392552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Approve by Commission</a:t>
            </a:r>
          </a:p>
        </p:txBody>
      </p:sp>
      <p:pic>
        <p:nvPicPr>
          <p:cNvPr id="29" name="Internet-Marketing-15"/>
          <p:cNvPicPr/>
          <p:nvPr/>
        </p:nvPicPr>
        <p:blipFill rotWithShape="1">
          <a:blip r:embed="rId15"/>
          <a:stretch>
            <a:fillRect/>
          </a:stretch>
        </p:blipFill>
        <p:spPr>
          <a:xfrm>
            <a:off x="5460689" y="4041032"/>
            <a:ext cx="429285" cy="367468"/>
          </a:xfrm>
          <a:prstGeom prst="rect">
            <a:avLst/>
          </a:prstGeom>
        </p:spPr>
      </p:pic>
      <p:pic>
        <p:nvPicPr>
          <p:cNvPr id="30" name="Social-Media-Agency-Outline-Filled-61"/>
          <p:cNvPicPr/>
          <p:nvPr/>
        </p:nvPicPr>
        <p:blipFill rotWithShape="1">
          <a:blip r:embed="rId16"/>
          <a:stretch>
            <a:fillRect/>
          </a:stretch>
        </p:blipFill>
        <p:spPr>
          <a:xfrm>
            <a:off x="4448290" y="1590396"/>
            <a:ext cx="337884" cy="343290"/>
          </a:xfrm>
          <a:prstGeom prst="rect">
            <a:avLst/>
          </a:prstGeom>
        </p:spPr>
      </p:pic>
      <p:pic>
        <p:nvPicPr>
          <p:cNvPr id="31" name="Line-19"/>
          <p:cNvPicPr/>
          <p:nvPr/>
        </p:nvPicPr>
        <p:blipFill rotWithShape="1">
          <a:blip r:embed="rId17"/>
          <a:stretch>
            <a:fillRect/>
          </a:stretch>
        </p:blipFill>
        <p:spPr>
          <a:xfrm>
            <a:off x="3658129" y="1634994"/>
            <a:ext cx="178737" cy="244383"/>
          </a:xfrm>
          <a:prstGeom prst="rect">
            <a:avLst/>
          </a:prstGeom>
        </p:spPr>
      </p:pic>
      <p:pic>
        <p:nvPicPr>
          <p:cNvPr id="32" name="Line-19 copy 1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6203030" y="2198955"/>
            <a:ext cx="178737" cy="244383"/>
          </a:xfrm>
          <a:prstGeom prst="rect">
            <a:avLst/>
          </a:prstGeom>
        </p:spPr>
      </p:pic>
      <p:pic>
        <p:nvPicPr>
          <p:cNvPr id="33" name="Line-19 copy 2"/>
          <p:cNvPicPr/>
          <p:nvPr/>
        </p:nvPicPr>
        <p:blipFill rotWithShape="1">
          <a:blip r:embed="rId17"/>
          <a:stretch>
            <a:fillRect/>
          </a:stretch>
        </p:blipFill>
        <p:spPr>
          <a:xfrm flipH="1">
            <a:off x="3548153" y="2810110"/>
            <a:ext cx="178737" cy="244383"/>
          </a:xfrm>
          <a:prstGeom prst="rect">
            <a:avLst/>
          </a:prstGeom>
        </p:spPr>
      </p:pic>
      <p:pic>
        <p:nvPicPr>
          <p:cNvPr id="34" name="Line-19 copy 3"/>
          <p:cNvPicPr/>
          <p:nvPr/>
        </p:nvPicPr>
        <p:blipFill rotWithShape="1">
          <a:blip r:embed="rId17"/>
          <a:stretch>
            <a:fillRect/>
          </a:stretch>
        </p:blipFill>
        <p:spPr>
          <a:xfrm flipH="1">
            <a:off x="5427791" y="2806780"/>
            <a:ext cx="178737" cy="244383"/>
          </a:xfrm>
          <a:prstGeom prst="rect">
            <a:avLst/>
          </a:prstGeom>
        </p:spPr>
      </p:pic>
      <p:pic>
        <p:nvPicPr>
          <p:cNvPr id="35" name="Line-19 copy 4"/>
          <p:cNvPicPr/>
          <p:nvPr/>
        </p:nvPicPr>
        <p:blipFill rotWithShape="1">
          <a:blip r:embed="rId17"/>
          <a:stretch>
            <a:fillRect/>
          </a:stretch>
        </p:blipFill>
        <p:spPr>
          <a:xfrm rot="5400000">
            <a:off x="2688582" y="3805509"/>
            <a:ext cx="178737" cy="244383"/>
          </a:xfrm>
          <a:prstGeom prst="rect">
            <a:avLst/>
          </a:prstGeom>
        </p:spPr>
      </p:pic>
      <p:pic>
        <p:nvPicPr>
          <p:cNvPr id="36" name="Line-19 copy 5"/>
          <p:cNvPicPr/>
          <p:nvPr/>
        </p:nvPicPr>
        <p:blipFill rotWithShape="1">
          <a:blip r:embed="rId17"/>
          <a:stretch>
            <a:fillRect/>
          </a:stretch>
        </p:blipFill>
        <p:spPr>
          <a:xfrm>
            <a:off x="4727824" y="4135222"/>
            <a:ext cx="178737" cy="244383"/>
          </a:xfrm>
          <a:prstGeom prst="rect">
            <a:avLst/>
          </a:prstGeom>
        </p:spPr>
      </p:pic>
      <p:pic>
        <p:nvPicPr>
          <p:cNvPr id="37" name="Shape-19 copy 1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4911751" y="2641874"/>
            <a:ext cx="670753" cy="670753"/>
          </a:xfrm>
          <a:prstGeom prst="rect">
            <a:avLst/>
          </a:prstGeom>
        </p:spPr>
      </p:pic>
      <p:sp>
        <p:nvSpPr>
          <p:cNvPr id="38" name="Title copy 1"/>
          <p:cNvSpPr/>
          <p:nvPr/>
        </p:nvSpPr>
        <p:spPr>
          <a:xfrm>
            <a:off x="4918403" y="3335849"/>
            <a:ext cx="705845" cy="392552"/>
          </a:xfrm>
          <a:prstGeom prst="rect">
            <a:avLst/>
          </a:prstGeom>
        </p:spPr>
        <p:txBody>
          <a:bodyPr spcFirstLastPara="0" lIns="70099" tIns="70099" rIns="70099" bIns="0" anchor="t"/>
          <a:lstStyle/>
          <a:p>
            <a:pPr algn="ctr" hangingPunct="0">
              <a:lnSpc>
                <a:spcPct val="108333"/>
              </a:lnSpc>
            </a:pPr>
            <a:r>
              <a:rPr sz="773" b="1">
                <a:solidFill>
                  <a:srgbClr val="000C47"/>
                </a:solidFill>
                <a:latin typeface="Source Sans Pro"/>
                <a:ea typeface="+mn-ea"/>
                <a:cs typeface="Source Sans Pro"/>
              </a:rPr>
              <a:t>SFPD Concurrence</a:t>
            </a:r>
          </a:p>
        </p:txBody>
      </p:sp>
      <p:pic>
        <p:nvPicPr>
          <p:cNvPr id="39" name="Artificial-Intelligence-10 copy 1"/>
          <p:cNvPicPr/>
          <p:nvPr/>
        </p:nvPicPr>
        <p:blipFill rotWithShape="1">
          <a:blip r:embed="rId12"/>
          <a:stretch>
            <a:fillRect/>
          </a:stretch>
        </p:blipFill>
        <p:spPr>
          <a:xfrm>
            <a:off x="5072783" y="2810110"/>
            <a:ext cx="451199" cy="3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lide 2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5 background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-104775"/>
            <a:ext cx="638175" cy="5248275"/>
          </a:xfrm>
          <a:prstGeom prst="rect">
            <a:avLst/>
          </a:prstGeom>
        </p:spPr>
      </p:pic>
      <p:pic>
        <p:nvPicPr>
          <p:cNvPr id="3" name="Custom Shape 1"/>
          <p:cNvPicPr/>
          <p:nvPr/>
        </p:nvPicPr>
        <p:blipFill rotWithShape="1">
          <a:blip r:embed="rId4"/>
          <a:stretch>
            <a:fillRect/>
          </a:stretch>
        </p:blipFill>
        <p:spPr>
          <a:xfrm rot="10800000">
            <a:off x="6248400" y="0"/>
            <a:ext cx="2895600" cy="2895600"/>
          </a:xfrm>
          <a:prstGeom prst="rect">
            <a:avLst/>
          </a:prstGeom>
        </p:spPr>
      </p:pic>
      <p:sp>
        <p:nvSpPr>
          <p:cNvPr id="4" name="Text Placeholder 11"/>
          <p:cNvSpPr/>
          <p:nvPr/>
        </p:nvSpPr>
        <p:spPr>
          <a:xfrm>
            <a:off x="466725" y="438150"/>
            <a:ext cx="4505325" cy="8286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75">
                <a:solidFill>
                  <a:srgbClr val="1E1E1E"/>
                </a:solidFill>
                <a:latin typeface="Arial"/>
                <a:ea typeface="+mn-ea"/>
                <a:cs typeface="Arial"/>
              </a:rPr>
              <a:t>SPARKS Meeting 4th Quarter</a:t>
            </a:r>
          </a:p>
        </p:txBody>
      </p:sp>
      <p:graphicFrame>
        <p:nvGraphicFramePr>
          <p:cNvPr id="5" name="Table 1"/>
          <p:cNvGraphicFramePr/>
          <p:nvPr>
            <p:extLst>
              <p:ext uri="{D42A27DB-BD31-4B8C-83A1-F6EECF244321}">
                <p14:modId xmlns:p14="http://schemas.microsoft.com/office/powerpoint/2010/main" val="1501059994"/>
              </p:ext>
            </p:extLst>
          </p:nvPr>
        </p:nvGraphicFramePr>
        <p:xfrm>
          <a:off x="1830538" y="890031"/>
          <a:ext cx="6445783" cy="4174544"/>
        </p:xfrm>
        <a:graphic>
          <a:graphicData uri="http://schemas.openxmlformats.org/drawingml/2006/table">
            <a:tbl>
              <a:tblPr>
                <a:tableStyleId>{ECEABFD6-DEF5-4B08-A064-399E52D03A91}</a:tableStyleId>
              </a:tblPr>
              <a:tblGrid>
                <a:gridCol w="792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05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DESCRIPTION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RESULT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5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1.03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Duties of Patrol Officers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Request SME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1.05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Duties of Station Personnel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SME on DPA Recommendations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0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2.04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Citizen Complaints for Officers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Amend DGO to Allow for EMAIL Transmissions of Station Complaints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On-Going Discussion about Process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8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2.07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Discipline Process for Sworn Officers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SME on DPA Recommendations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2.08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Peace Officer’s Rights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5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5.04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Arrests By Private Persons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Final Discussion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Commission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5.07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Rights of On-Lookers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5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6.04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Assault on Police Officers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Requested SME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6.09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Domestic Violence and Manual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 with COP – SPARKS II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Commission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8.01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Critical Incident Response Team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SME on DPA Recommendations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3338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8.02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Hostage and Barricaded Suspects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SME on DPA Recommendations 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COP for SPARKS II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5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10.02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Equipment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DB on Secondary Firearms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Commission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43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11.08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Grooming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Concurrence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0480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11.11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Evaluation and Rehabilitation Programs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Discussion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0000"/>
                        </a:lnSpc>
                      </a:pPr>
                      <a:r>
                        <a:rPr sz="9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To Commission</a:t>
                      </a:r>
                    </a:p>
                  </a:txBody>
                  <a:tcPr anchor="ctr">
                    <a:lnL w="9525" cmpd="sng">
                      <a:solidFill>
                        <a:srgbClr val="DAE4EA"/>
                      </a:solidFill>
                    </a:lnL>
                    <a:lnR w="9525" cmpd="sng">
                      <a:solidFill>
                        <a:srgbClr val="DAE4EA"/>
                      </a:solidFill>
                    </a:lnR>
                    <a:lnT w="9525" cmpd="sng">
                      <a:solidFill>
                        <a:srgbClr val="DAE4EA"/>
                      </a:solidFill>
                    </a:lnT>
                    <a:lnB w="9525" cmpd="sng">
                      <a:solidFill>
                        <a:srgbClr val="DAE4EA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lide 6 copy 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/>
          <p:nvPr/>
        </p:nvSpPr>
        <p:spPr>
          <a:xfrm>
            <a:off x="466725" y="423636"/>
            <a:ext cx="8220075" cy="14287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400">
                <a:solidFill>
                  <a:srgbClr val="0000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2400">
                <a:solidFill>
                  <a:srgbClr val="0000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2400">
                <a:solidFill>
                  <a:srgbClr val="000000"/>
                </a:solidFill>
                <a:latin typeface="Arial"/>
                <a:ea typeface="+mn-ea"/>
                <a:cs typeface="Arial"/>
              </a:rPr>
              <a:t> </a:t>
            </a:r>
          </a:p>
          <a:p>
            <a:pPr algn="l" hangingPunct="0">
              <a:lnSpc>
                <a:spcPct val="100000"/>
              </a:lnSpc>
            </a:pPr>
            <a:r>
              <a:rPr sz="2400">
                <a:solidFill>
                  <a:srgbClr val="000000"/>
                </a:solidFill>
                <a:latin typeface="Arial"/>
                <a:ea typeface="+mn-ea"/>
                <a:cs typeface="Arial"/>
              </a:rPr>
              <a:t> </a:t>
            </a:r>
          </a:p>
        </p:txBody>
      </p:sp>
      <p:sp>
        <p:nvSpPr>
          <p:cNvPr id="3" name="Text Placeholder 1"/>
          <p:cNvSpPr/>
          <p:nvPr/>
        </p:nvSpPr>
        <p:spPr>
          <a:xfrm>
            <a:off x="466725" y="619125"/>
            <a:ext cx="8220075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75">
                <a:solidFill>
                  <a:srgbClr val="C00000"/>
                </a:solidFill>
                <a:latin typeface="Arial"/>
                <a:ea typeface="+mn-ea"/>
                <a:cs typeface="Arial"/>
              </a:rPr>
              <a:t>Highlights of DPA 4th Quarter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25" y="1047750"/>
            <a:ext cx="8217069" cy="3448050"/>
          </a:xfrm>
          <a:prstGeom prst="rect">
            <a:avLst/>
          </a:prstGeom>
        </p:spPr>
        <p:txBody>
          <a:bodyPr spcFirstLastPara="0" lIns="95250" tIns="95250" rIns="95250" bIns="0" anchor="t"/>
          <a:lstStyle/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Finalizing Post Concurrence Discussions on DGO 6.09 – Domestic Violence DGO and Manual </a:t>
            </a:r>
          </a:p>
          <a:p>
            <a:pPr algn="l" hangingPunct="0">
              <a:lnSpc>
                <a:spcPct val="100000"/>
              </a:lnSpc>
            </a:pPr>
            <a:endParaRPr sz="1200" b="1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- </a:t>
            </a:r>
            <a:r>
              <a:rPr sz="1200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DPA worked since 2016 to author the Domestic Violence DGO and </a:t>
            </a:r>
            <a:r>
              <a:rPr lang="en-US" sz="1200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first </a:t>
            </a:r>
            <a:r>
              <a:rPr sz="1200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Manual for the Department.  In the 4th quarter of 2020, this work came to fruition.</a:t>
            </a:r>
          </a:p>
          <a:p>
            <a:pPr algn="l" hangingPunct="0">
              <a:lnSpc>
                <a:spcPct val="100000"/>
              </a:lnSpc>
            </a:pPr>
            <a:endParaRPr sz="1200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Proposed Language for DGO 5.03 Investigative Detentions- Standard for a Pat Search </a:t>
            </a:r>
          </a:p>
          <a:p>
            <a:pPr algn="l" hangingPunct="0">
              <a:lnSpc>
                <a:spcPct val="100000"/>
              </a:lnSpc>
            </a:pPr>
            <a:endParaRPr sz="1200" b="1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marL="914400" marR="354330">
              <a:spcBef>
                <a:spcPts val="0"/>
              </a:spcBef>
              <a:spcAft>
                <a:spcPts val="0"/>
              </a:spcAft>
              <a:tabLst>
                <a:tab pos="5943600" algn="l"/>
              </a:tabLst>
            </a:pPr>
            <a:r>
              <a:rPr lang="en-US" sz="1200" dirty="0"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(1) the person is lawfully detained for an investigative purpose, and  </a:t>
            </a:r>
          </a:p>
          <a:p>
            <a:pPr marL="914400" marR="354330">
              <a:spcBef>
                <a:spcPts val="0"/>
              </a:spcBef>
              <a:spcAft>
                <a:spcPts val="0"/>
              </a:spcAft>
              <a:tabLst>
                <a:tab pos="5943600" algn="l"/>
              </a:tabLst>
            </a:pPr>
            <a:r>
              <a:rPr lang="en-US" sz="1200" dirty="0"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(2) the officer has specific and articulable facts causing them to believe the suspect is armed </a:t>
            </a:r>
            <a:r>
              <a:rPr lang="en-US" sz="1200" b="1" dirty="0"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and</a:t>
            </a:r>
            <a:r>
              <a:rPr lang="en-US" sz="1200" dirty="0"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dangerous.</a:t>
            </a:r>
          </a:p>
          <a:p>
            <a:pPr marL="685800" marR="354330">
              <a:spcBef>
                <a:spcPts val="0"/>
              </a:spcBef>
              <a:spcAft>
                <a:spcPts val="0"/>
              </a:spcAft>
              <a:tabLst>
                <a:tab pos="5943600" algn="l"/>
              </a:tabLst>
            </a:pPr>
            <a:r>
              <a:rPr lang="en-US" sz="1200" dirty="0">
                <a:effectLst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 The validity of a pat search depends on the totality of the circumstances and turns on whether a reasonably prudent person would be warranted in the belief that the officer's safety, or that of others, was in danger. </a:t>
            </a:r>
          </a:p>
          <a:p>
            <a:pPr algn="l" hangingPunct="0">
              <a:lnSpc>
                <a:spcPct val="100000"/>
              </a:lnSpc>
            </a:pPr>
            <a:endParaRPr lang="en-US" sz="1200" b="1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Provided Recommendations for SFPD Bias Strategic Plan - Bias in the Workplace (ESWG-Bias)</a:t>
            </a:r>
          </a:p>
          <a:p>
            <a:pPr algn="l" hangingPunct="0">
              <a:lnSpc>
                <a:spcPct val="100000"/>
              </a:lnSpc>
            </a:pPr>
            <a:endParaRPr sz="1200" b="1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- </a:t>
            </a:r>
            <a:r>
              <a:rPr sz="1200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DPA provided 12 recommendations for the Bias Strategic Plan – Bias in the Workplace subgroup</a:t>
            </a:r>
          </a:p>
          <a:p>
            <a:pPr algn="l" hangingPunct="0">
              <a:lnSpc>
                <a:spcPct val="100000"/>
              </a:lnSpc>
            </a:pPr>
            <a:endParaRPr sz="1200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Creation of an SFPD / DPS DGO Tracking SharePoint Document.</a:t>
            </a:r>
          </a:p>
          <a:p>
            <a:pPr algn="l" hangingPunct="0">
              <a:lnSpc>
                <a:spcPct val="100000"/>
              </a:lnSpc>
            </a:pPr>
            <a:endParaRPr sz="1200" b="1" dirty="0">
              <a:solidFill>
                <a:srgbClr val="1E1E1E"/>
              </a:solidFill>
              <a:latin typeface="Lato"/>
              <a:ea typeface="+mn-ea"/>
              <a:cs typeface="Lato"/>
            </a:endParaRPr>
          </a:p>
          <a:p>
            <a:pPr algn="l" hangingPunct="0">
              <a:lnSpc>
                <a:spcPct val="100000"/>
              </a:lnSpc>
            </a:pPr>
            <a:r>
              <a:rPr sz="1200" b="1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-</a:t>
            </a:r>
            <a:r>
              <a:rPr sz="1200" dirty="0">
                <a:solidFill>
                  <a:srgbClr val="1E1E1E"/>
                </a:solidFill>
                <a:latin typeface="Lato"/>
                <a:ea typeface="+mn-ea"/>
                <a:cs typeface="Lato"/>
              </a:rPr>
              <a:t> Allow both Departments to track and update the progress and status of the DGO revision process</a:t>
            </a:r>
          </a:p>
        </p:txBody>
      </p:sp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lid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 background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8067675" y="4238625"/>
            <a:ext cx="790575" cy="552450"/>
          </a:xfrm>
          <a:prstGeom prst="rect">
            <a:avLst/>
          </a:prstGeom>
        </p:spPr>
      </p:pic>
      <p:pic>
        <p:nvPicPr>
          <p:cNvPr id="3" name="Rectangle 1 background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8477250" y="4391025"/>
            <a:ext cx="209550" cy="238125"/>
          </a:xfrm>
          <a:prstGeom prst="rect">
            <a:avLst/>
          </a:prstGeom>
        </p:spPr>
      </p:pic>
      <p:pic>
        <p:nvPicPr>
          <p:cNvPr id="4" name="6001c511069399-81055164.png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3071812" y="1514475"/>
            <a:ext cx="3000375" cy="1800225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50B8F1A-B003-46AE-986B-0BA08C7222FB}"/>
              </a:ext>
            </a:extLst>
          </p:cNvPr>
          <p:cNvSpPr/>
          <p:nvPr/>
        </p:nvSpPr>
        <p:spPr>
          <a:xfrm>
            <a:off x="3673943" y="561975"/>
            <a:ext cx="8220075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75" b="1" dirty="0">
                <a:solidFill>
                  <a:srgbClr val="C00000"/>
                </a:solidFill>
                <a:latin typeface="Arial"/>
                <a:ea typeface="+mn-ea"/>
                <a:cs typeface="Arial"/>
              </a:rPr>
              <a:t>Thank You</a:t>
            </a:r>
          </a:p>
        </p:txBody>
      </p:sp>
      <p:sp>
        <p:nvSpPr>
          <p:cNvPr id="8" name="Text Placeholder 1 copy 1">
            <a:extLst>
              <a:ext uri="{FF2B5EF4-FFF2-40B4-BE49-F238E27FC236}">
                <a16:creationId xmlns:a16="http://schemas.microsoft.com/office/drawing/2014/main" id="{8919DDC7-5CF2-44A7-9CC2-541E387A31A1}"/>
              </a:ext>
            </a:extLst>
          </p:cNvPr>
          <p:cNvSpPr/>
          <p:nvPr/>
        </p:nvSpPr>
        <p:spPr>
          <a:xfrm>
            <a:off x="3664669" y="3629025"/>
            <a:ext cx="8220075" cy="41910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sz="2775" b="1" dirty="0">
                <a:solidFill>
                  <a:srgbClr val="523B3B"/>
                </a:solidFill>
                <a:latin typeface="Arial"/>
                <a:ea typeface="+mn-ea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2136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On-screen Show (16:9)</PresentationFormat>
  <Paragraphs>112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Lato</vt:lpstr>
      <vt:lpstr>Calibri</vt:lpstr>
      <vt:lpstr>Arial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2021-02-26T22:12:30Z</dcterms:created>
  <dcterms:modified xsi:type="dcterms:W3CDTF">2021-02-26T22:44:37Z</dcterms:modified>
</cp:coreProperties>
</file>