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5143500" type="screen16x9"/>
  <p:notesSz cx="6858000" cy="9144000"/>
  <p:embeddedFontLst>
    <p:embeddedFont>
      <p:font typeface="Calibri" panose="020F0502020204030204" pitchFamily="34" charset="0"/>
      <p:regular r:id="rId14"/>
      <p:bold r:id="rId15"/>
      <p:italic r:id="rId16"/>
      <p:boldItalic r:id="rId17"/>
    </p:embeddedFont>
    <p:embeddedFont>
      <p:font typeface="Calibri Light" panose="020F0302020204030204" pitchFamily="34" charset="0"/>
      <p:regular r:id="rId18"/>
      <p:italic r:id="rId19"/>
    </p:embeddedFont>
    <p:embeddedFont>
      <p:font typeface="Lato" panose="020B0604020202020204" charset="0"/>
      <p:regular r:id="rId20"/>
      <p:bold r:id="rId21"/>
      <p:italic r:id="rId22"/>
      <p:boldItalic r:id="rId23"/>
    </p:embeddedFont>
  </p:embeddedFontLst>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58C49C-978A-4A51-AB67-CA8B55E0B363}" v="20" dt="2021-01-19T22:18:05"/>
  </p1510:revLst>
</p1510:revInfo>
</file>

<file path=ppt/tableStyles.xml><?xml version="1.0" encoding="utf-8"?>
<a:tblStyleLst xmlns:a="http://schemas.openxmlformats.org/drawingml/2006/main" def="{ECEABFD6-DEF5-4B08-A064-399E52D03A91}">
  <a:tblStyle styleId="{ECEABFD6-DEF5-4B08-A064-399E52D03A91}" styleName="Visme - Default">
    <a:wholeTbl>
      <a:tcTxStyle>
        <a:fontRef idx="minor">
          <a:prstClr val="black"/>
        </a:fontRef>
        <a:prstClr val="black"/>
      </a:tcTxStyle>
      <a:tcStyle>
        <a:tcBdr>
          <a:left>
            <a:ln w="12700" cmpd="sng">
              <a:solidFill>
                <a:srgbClr val="DAE4EA"/>
              </a:solidFill>
            </a:ln>
          </a:left>
          <a:right>
            <a:ln w="12700" cmpd="sng">
              <a:solidFill>
                <a:srgbClr val="DAE4EA"/>
              </a:solidFill>
            </a:ln>
          </a:right>
          <a:top>
            <a:ln w="12700" cmpd="sng">
              <a:solidFill>
                <a:srgbClr val="DAE4EA"/>
              </a:solidFill>
            </a:ln>
          </a:top>
          <a:bottom>
            <a:ln w="12700" cmpd="sng">
              <a:solidFill>
                <a:srgbClr val="DAE4EA"/>
              </a:solidFill>
            </a:ln>
          </a:bottom>
          <a:insideH>
            <a:ln w="12700" cmpd="sng">
              <a:solidFill>
                <a:srgbClr val="DAE4EA"/>
              </a:solidFill>
            </a:ln>
          </a:insideH>
          <a:insideV>
            <a:ln w="12700" cmpd="sng">
              <a:solidFill>
                <a:srgbClr val="DAE4EA"/>
              </a:solidFill>
            </a:ln>
          </a:insideV>
        </a:tcBdr>
        <a:fill>
          <a:solidFill>
            <a:srgbClr val="FFFFFF"/>
          </a:solidFill>
        </a:fill>
      </a:tcStyle>
    </a:wholeTbl>
    <a:band1H>
      <a:tcStyle>
        <a:tcBdr/>
      </a:tcStyle>
    </a:band1H>
    <a:band2H>
      <a:tcStyle>
        <a:tcBdr/>
        <a:fill>
          <a:solidFill>
            <a:srgbClr val="EAF3F3"/>
          </a:solidFill>
        </a:fill>
      </a:tcStyle>
    </a:band2H>
    <a:firstRow>
      <a:tcTxStyle>
        <a:fontRef idx="minor">
          <a:srgbClr val="FFFFFF"/>
        </a:fontRef>
        <a:srgbClr val="FFFFFF"/>
      </a:tcTxStyle>
      <a:tcStyle>
        <a:tcBdr>
          <a:left>
            <a:ln w="12700" cmpd="sng">
              <a:solidFill>
                <a:srgbClr val="DAE4EA"/>
              </a:solidFill>
            </a:ln>
          </a:left>
          <a:right>
            <a:ln w="12700" cmpd="sng">
              <a:solidFill>
                <a:srgbClr val="DAE4EA"/>
              </a:solidFill>
            </a:ln>
          </a:right>
          <a:top>
            <a:ln w="12700" cmpd="sng">
              <a:solidFill>
                <a:srgbClr val="DAE4EA"/>
              </a:solidFill>
            </a:ln>
          </a:top>
          <a:bottom>
            <a:ln w="12700" cmpd="sng">
              <a:solidFill>
                <a:srgbClr val="DAE4EA"/>
              </a:solidFill>
            </a:ln>
          </a:bottom>
          <a:insideH>
            <a:ln w="12700" cmpd="sng">
              <a:solidFill>
                <a:srgbClr val="DAE4EA"/>
              </a:solidFill>
            </a:ln>
          </a:insideH>
          <a:insideV>
            <a:ln w="12700" cmpd="sng">
              <a:solidFill>
                <a:srgbClr val="DAE4EA"/>
              </a:solidFill>
            </a:ln>
          </a:insideV>
        </a:tcBdr>
        <a:fill>
          <a:solidFill>
            <a:srgbClr val="4682B4"/>
          </a:solidFill>
        </a:fill>
      </a:tcStyle>
    </a:firstRow>
  </a:tblStyle>
  <a:tblStyle styleId="{250974F7-19B4-4E8B-8F88-A368280DB3C5}" styleName="Visme - Dark">
    <a:wholeTbl>
      <a:tcTxStyle>
        <a:fontRef idx="minor">
          <a:prstClr val="white"/>
        </a:fontRef>
        <a:prstClr val="white"/>
      </a:tcTxStyle>
      <a:tcStyle>
        <a:tcBdr>
          <a:left>
            <a:ln w="12700" cmpd="sng">
              <a:solidFill>
                <a:srgbClr val="DAE4EA"/>
              </a:solidFill>
            </a:ln>
          </a:left>
          <a:right>
            <a:ln w="12700" cmpd="sng">
              <a:solidFill>
                <a:srgbClr val="34495E"/>
              </a:solidFill>
            </a:ln>
          </a:right>
          <a:top>
            <a:ln w="12700" cmpd="sng">
              <a:solidFill>
                <a:srgbClr val="DAE4EA"/>
              </a:solidFill>
            </a:ln>
          </a:top>
          <a:bottom>
            <a:ln w="12700" cmpd="sng">
              <a:solidFill>
                <a:srgbClr val="34495E"/>
              </a:solidFill>
            </a:ln>
          </a:bottom>
          <a:insideH>
            <a:ln w="12700" cmpd="sng">
              <a:solidFill>
                <a:srgbClr val="34495E"/>
              </a:solidFill>
            </a:ln>
          </a:insideH>
          <a:insideV>
            <a:ln w="12700" cmpd="sng">
              <a:solidFill>
                <a:srgbClr val="34495E"/>
              </a:solidFill>
            </a:ln>
          </a:insideV>
        </a:tcBdr>
        <a:fill>
          <a:solidFill>
            <a:srgbClr val="34495E"/>
          </a:solidFill>
        </a:fill>
      </a:tcStyle>
    </a:wholeTbl>
    <a:firstRow>
      <a:tcTxStyle>
        <a:fontRef idx="minor">
          <a:srgbClr val="DDDD55"/>
        </a:fontRef>
        <a:srgbClr val="DDDD55"/>
      </a:tcTxStyle>
      <a:tcStyle>
        <a:tcBdr/>
      </a:tcStyle>
    </a:firstRow>
  </a:tblStyle>
  <a:tblStyle styleId="{D6B0A444-BE85-4B0B-AF8B-2701F9732221}" styleName="Visme - Light">
    <a:wholeTbl>
      <a:tcTxStyle>
        <a:fontRef idx="minor">
          <a:srgbClr val="818181"/>
        </a:fontRef>
        <a:srgbClr val="818181"/>
      </a:tcTxStyle>
      <a:tcStyle>
        <a:tcBdr>
          <a:left>
            <a:ln w="12700" cmpd="sng">
              <a:solidFill>
                <a:srgbClr val="DAE4EA"/>
              </a:solidFill>
            </a:ln>
          </a:left>
          <a:right>
            <a:ln w="12700" cmpd="sng">
              <a:solidFill>
                <a:srgbClr val="DAE4EA"/>
              </a:solidFill>
            </a:ln>
          </a:right>
          <a:top>
            <a:ln w="12700" cmpd="sng">
              <a:solidFill>
                <a:srgbClr val="DAE4EA"/>
              </a:solidFill>
            </a:ln>
          </a:top>
          <a:bottom>
            <a:ln w="12700" cmpd="sng">
              <a:solidFill>
                <a:srgbClr val="DAE4EA"/>
              </a:solidFill>
            </a:ln>
          </a:bottom>
          <a:insideH>
            <a:ln w="12700" cmpd="sng">
              <a:solidFill>
                <a:srgbClr val="DAE4EA"/>
              </a:solidFill>
            </a:ln>
          </a:insideH>
          <a:insideV>
            <a:ln w="12700" cmpd="sng">
              <a:solidFill>
                <a:srgbClr val="DAE4EA"/>
              </a:solidFill>
            </a:ln>
          </a:insideV>
        </a:tcBdr>
        <a:fill>
          <a:solidFill>
            <a:srgbClr val="DAE4EA"/>
          </a:solidFill>
        </a:fill>
      </a:tcStyle>
    </a:wholeTbl>
    <a:firstRow>
      <a:tcTxStyle b="on">
        <a:fontRef idx="minor">
          <a:srgbClr val="818181"/>
        </a:fontRef>
        <a:srgbClr val="818181"/>
      </a:tcTxStyle>
      <a:tcStyle>
        <a:tcBdr/>
      </a:tcStyle>
    </a:firstRow>
  </a:tblStyle>
  <a:tblStyle styleId="{D801C701-60A8-4CDB-9F91-86469C498BE4}" styleName="Visme - Dark with blue">
    <a:wholeTbl>
      <a:tcTxStyle>
        <a:fontRef idx="minor">
          <a:prstClr val="white"/>
        </a:fontRef>
        <a:prstClr val="white"/>
      </a:tcTxStyle>
      <a:tcStyle>
        <a:tcBdr>
          <a:left>
            <a:ln w="12700" cmpd="sng">
              <a:solidFill>
                <a:srgbClr val="DAE4EA"/>
              </a:solidFill>
            </a:ln>
          </a:left>
          <a:right>
            <a:ln w="12700" cmpd="sng">
              <a:solidFill>
                <a:srgbClr val="DAE4EA"/>
              </a:solidFill>
            </a:ln>
          </a:right>
          <a:top>
            <a:ln w="12700" cmpd="sng">
              <a:solidFill>
                <a:srgbClr val="DAE4EA"/>
              </a:solidFill>
            </a:ln>
          </a:top>
          <a:bottom>
            <a:ln w="12700" cmpd="sng">
              <a:solidFill>
                <a:srgbClr val="DAE4EA"/>
              </a:solidFill>
            </a:ln>
          </a:bottom>
          <a:insideH>
            <a:ln w="12700" cmpd="sng">
              <a:solidFill>
                <a:srgbClr val="DAE4EA"/>
              </a:solidFill>
            </a:ln>
          </a:insideH>
          <a:insideV>
            <a:ln w="12700" cmpd="sng">
              <a:solidFill>
                <a:srgbClr val="DAE4EA"/>
              </a:solidFill>
            </a:ln>
          </a:insideV>
        </a:tcBdr>
        <a:fill>
          <a:solidFill>
            <a:srgbClr val="717274"/>
          </a:solidFill>
        </a:fill>
      </a:tcStyle>
    </a:wholeTbl>
    <a:firstRow>
      <a:tcTxStyle b="on">
        <a:fontRef idx="minor">
          <a:srgbClr val="FFFFFF"/>
        </a:fontRef>
        <a:srgbClr val="FFFFFF"/>
      </a:tcTxStyle>
      <a:tcStyle>
        <a:tcBdr/>
        <a:fill>
          <a:solidFill>
            <a:srgbClr val="40A0F7"/>
          </a:solidFill>
        </a:fill>
      </a:tcStyle>
    </a:firstRow>
  </a:tblStyle>
  <a:tblStyle styleId="{CB79AEA9-4FA3-4525-A49E-7F1D2E6B107D}" styleName="Visme - Blue with Navy">
    <a:wholeTbl>
      <a:tcTxStyle>
        <a:fontRef idx="minor">
          <a:prstClr val="white"/>
        </a:fontRef>
        <a:prstClr val="white"/>
      </a:tcTxStyle>
      <a:tcStyle>
        <a:tcBdr>
          <a:left>
            <a:ln w="12700" cmpd="sng">
              <a:solidFill>
                <a:srgbClr val="DAE4EA"/>
              </a:solidFill>
            </a:ln>
          </a:left>
          <a:right>
            <a:ln w="12700" cmpd="sng">
              <a:solidFill>
                <a:srgbClr val="DAE4EA"/>
              </a:solidFill>
            </a:ln>
          </a:right>
          <a:top>
            <a:ln w="12700" cmpd="sng">
              <a:solidFill>
                <a:srgbClr val="DAE4EA"/>
              </a:solidFill>
            </a:ln>
          </a:top>
          <a:bottom>
            <a:ln w="12700" cmpd="sng">
              <a:solidFill>
                <a:srgbClr val="DAE4EA"/>
              </a:solidFill>
            </a:ln>
          </a:bottom>
          <a:insideH>
            <a:ln w="12700" cmpd="sng">
              <a:solidFill>
                <a:srgbClr val="DAE4EA"/>
              </a:solidFill>
            </a:ln>
          </a:insideH>
          <a:insideV>
            <a:ln w="12700" cmpd="sng">
              <a:solidFill>
                <a:srgbClr val="DAE4EA"/>
              </a:solidFill>
            </a:ln>
          </a:insideV>
        </a:tcBdr>
        <a:fill>
          <a:solidFill>
            <a:srgbClr val="3498DB"/>
          </a:solidFill>
        </a:fill>
      </a:tcStyle>
    </a:wholeTbl>
    <a:firstRow>
      <a:tcStyle>
        <a:tcBdr/>
        <a:fill>
          <a:solidFill>
            <a:srgbClr val="343F4E"/>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2" autoAdjust="0"/>
    <p:restoredTop sz="94660"/>
  </p:normalViewPr>
  <p:slideViewPr>
    <p:cSldViewPr snapToGrid="0">
      <p:cViewPr varScale="1">
        <p:scale>
          <a:sx n="150" d="100"/>
          <a:sy n="150" d="100"/>
        </p:scale>
        <p:origin x="228"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0A429A-90FE-4F33-893D-5F2AADB556A3}" type="datetimeFigureOut">
              <a:rPr lang="en-US"/>
              <a:t>1/19/2021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38AFD9-D5DB-4A47-A4BE-251B4DF1413A}" type="slidenum">
              <a:rPr lang="en-US"/>
              <a:t>‹#›</a:t>
            </a:fld>
            <a:endParaRPr lang="en-US"/>
          </a:p>
        </p:txBody>
      </p:sp>
    </p:spTree>
    <p:extLst>
      <p:ext uri="{BB962C8B-B14F-4D97-AF65-F5344CB8AC3E}">
        <p14:creationId xmlns:p14="http://schemas.microsoft.com/office/powerpoint/2010/main" val="35068719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marL="95250" indent="-95250" algn="l" hangingPunct="0">
              <a:lnSpc>
                <a:spcPct val="100000"/>
              </a:lnSpc>
            </a:pPr>
            <a:r>
              <a:rPr sz="1350">
                <a:solidFill>
                  <a:srgbClr val="C00000"/>
                </a:solidFill>
                <a:latin typeface="Arial"/>
                <a:ea typeface="+mn-ea"/>
                <a:cs typeface="Arial"/>
              </a:rPr>
              <a:t>•</a:t>
            </a:r>
            <a:r>
              <a:rPr sz="1200">
                <a:solidFill>
                  <a:srgbClr val="6E6E6E"/>
                </a:solidFill>
                <a:latin typeface="Arial"/>
                <a:ea typeface="+mn-ea"/>
                <a:cs typeface="Arial"/>
              </a:rPr>
              <a:t>DPA</a:t>
            </a:r>
          </a:p>
        </p:txBody>
      </p:sp>
      <p:sp>
        <p:nvSpPr>
          <p:cNvPr id="4" name="Slide Number Placeholder 3"/>
          <p:cNvSpPr>
            <a:spLocks noGrp="1"/>
          </p:cNvSpPr>
          <p:nvPr>
            <p:ph type="sldNum" sz="quarter" idx="5"/>
          </p:nvPr>
        </p:nvSpPr>
        <p:spPr/>
        <p:txBody>
          <a:bodyPr/>
          <a:lstStyle/>
          <a:p>
            <a:fld id="{4F38AFD9-D5DB-4A47-A4BE-251B4DF1413A}" type="slidenum">
              <a:rPr lang="en-US"/>
              <a:t>1</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marL="95250" indent="-95250" algn="l" hangingPunct="0">
              <a:lnSpc>
                <a:spcPct val="100000"/>
              </a:lnSpc>
            </a:pPr>
            <a:r>
              <a:rPr sz="1350">
                <a:solidFill>
                  <a:srgbClr val="C00000"/>
                </a:solidFill>
                <a:latin typeface="Arial"/>
                <a:ea typeface="+mn-ea"/>
                <a:cs typeface="Arial"/>
              </a:rPr>
              <a:t>•</a:t>
            </a:r>
            <a:r>
              <a:rPr sz="1200">
                <a:solidFill>
                  <a:srgbClr val="6E6E6E"/>
                </a:solidFill>
                <a:latin typeface="Arial"/>
                <a:ea typeface="+mn-ea"/>
                <a:cs typeface="Arial"/>
              </a:rPr>
              <a:t>Slalom</a:t>
            </a:r>
          </a:p>
        </p:txBody>
      </p:sp>
      <p:sp>
        <p:nvSpPr>
          <p:cNvPr id="4" name="Slide Number Placeholder 3"/>
          <p:cNvSpPr>
            <a:spLocks noGrp="1"/>
          </p:cNvSpPr>
          <p:nvPr>
            <p:ph type="sldNum" sz="quarter" idx="5"/>
          </p:nvPr>
        </p:nvSpPr>
        <p:spPr/>
        <p:txBody>
          <a:bodyPr/>
          <a:lstStyle/>
          <a:p>
            <a:fld id="{4F38AFD9-D5DB-4A47-A4BE-251B4DF1413A}" type="slidenum">
              <a:rPr lang="en-US"/>
              <a:t>10</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marL="95250" indent="-95250" algn="l" hangingPunct="0">
              <a:lnSpc>
                <a:spcPct val="100000"/>
              </a:lnSpc>
            </a:pPr>
            <a:r>
              <a:rPr sz="1350">
                <a:solidFill>
                  <a:srgbClr val="C00000"/>
                </a:solidFill>
                <a:latin typeface="Arial"/>
                <a:ea typeface="+mn-ea"/>
                <a:cs typeface="Arial"/>
              </a:rPr>
              <a:t>•</a:t>
            </a:r>
            <a:r>
              <a:rPr sz="1200">
                <a:solidFill>
                  <a:srgbClr val="6E6E6E"/>
                </a:solidFill>
                <a:latin typeface="Arial"/>
                <a:ea typeface="+mn-ea"/>
                <a:cs typeface="Arial"/>
              </a:rPr>
              <a:t>Slalom</a:t>
            </a:r>
          </a:p>
        </p:txBody>
      </p:sp>
      <p:sp>
        <p:nvSpPr>
          <p:cNvPr id="4" name="Slide Number Placeholder 3"/>
          <p:cNvSpPr>
            <a:spLocks noGrp="1"/>
          </p:cNvSpPr>
          <p:nvPr>
            <p:ph type="sldNum" sz="quarter" idx="5"/>
          </p:nvPr>
        </p:nvSpPr>
        <p:spPr/>
        <p:txBody>
          <a:bodyPr/>
          <a:lstStyle/>
          <a:p>
            <a:fld id="{4F38AFD9-D5DB-4A47-A4BE-251B4DF1413A}" type="slidenum">
              <a:rPr lang="en-US"/>
              <a:t>11</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marL="95250" indent="-95250" algn="l" hangingPunct="0">
              <a:lnSpc>
                <a:spcPct val="100000"/>
              </a:lnSpc>
            </a:pPr>
            <a:r>
              <a:rPr sz="1350">
                <a:solidFill>
                  <a:srgbClr val="C00000"/>
                </a:solidFill>
                <a:latin typeface="Arial"/>
                <a:ea typeface="+mn-ea"/>
                <a:cs typeface="Arial"/>
              </a:rPr>
              <a:t>•</a:t>
            </a:r>
            <a:r>
              <a:rPr sz="1200">
                <a:solidFill>
                  <a:srgbClr val="6E6E6E"/>
                </a:solidFill>
                <a:latin typeface="Arial"/>
                <a:ea typeface="+mn-ea"/>
                <a:cs typeface="Arial"/>
              </a:rPr>
              <a:t>Slalom</a:t>
            </a:r>
          </a:p>
        </p:txBody>
      </p:sp>
      <p:sp>
        <p:nvSpPr>
          <p:cNvPr id="4" name="Slide Number Placeholder 3"/>
          <p:cNvSpPr>
            <a:spLocks noGrp="1"/>
          </p:cNvSpPr>
          <p:nvPr>
            <p:ph type="sldNum" sz="quarter" idx="5"/>
          </p:nvPr>
        </p:nvSpPr>
        <p:spPr/>
        <p:txBody>
          <a:bodyPr/>
          <a:lstStyle/>
          <a:p>
            <a:fld id="{4F38AFD9-D5DB-4A47-A4BE-251B4DF1413A}" type="slidenum">
              <a:rPr lang="en-US"/>
              <a:t>2</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marL="95250" indent="-95250" algn="l" hangingPunct="0">
              <a:lnSpc>
                <a:spcPct val="100000"/>
              </a:lnSpc>
            </a:pPr>
            <a:r>
              <a:rPr sz="1350">
                <a:solidFill>
                  <a:srgbClr val="C00000"/>
                </a:solidFill>
                <a:latin typeface="Arial"/>
                <a:ea typeface="+mn-ea"/>
                <a:cs typeface="Arial"/>
              </a:rPr>
              <a:t>•</a:t>
            </a:r>
            <a:r>
              <a:rPr sz="1200">
                <a:solidFill>
                  <a:srgbClr val="6E6E6E"/>
                </a:solidFill>
                <a:latin typeface="Arial"/>
                <a:ea typeface="+mn-ea"/>
                <a:cs typeface="Arial"/>
              </a:rPr>
              <a:t>Slalom</a:t>
            </a:r>
          </a:p>
        </p:txBody>
      </p:sp>
      <p:sp>
        <p:nvSpPr>
          <p:cNvPr id="4" name="Slide Number Placeholder 3"/>
          <p:cNvSpPr>
            <a:spLocks noGrp="1"/>
          </p:cNvSpPr>
          <p:nvPr>
            <p:ph type="sldNum" sz="quarter" idx="5"/>
          </p:nvPr>
        </p:nvSpPr>
        <p:spPr/>
        <p:txBody>
          <a:bodyPr/>
          <a:lstStyle/>
          <a:p>
            <a:fld id="{4F38AFD9-D5DB-4A47-A4BE-251B4DF1413A}" type="slidenum">
              <a:rPr lang="en-US"/>
              <a:t>3</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marL="95250" indent="-95250" algn="l" hangingPunct="0">
              <a:lnSpc>
                <a:spcPct val="100000"/>
              </a:lnSpc>
            </a:pPr>
            <a:r>
              <a:rPr sz="1350">
                <a:solidFill>
                  <a:srgbClr val="C00000"/>
                </a:solidFill>
                <a:latin typeface="Arial"/>
                <a:ea typeface="+mn-ea"/>
                <a:cs typeface="Arial"/>
              </a:rPr>
              <a:t>•</a:t>
            </a:r>
            <a:r>
              <a:rPr sz="1200">
                <a:solidFill>
                  <a:srgbClr val="6E6E6E"/>
                </a:solidFill>
                <a:latin typeface="Arial"/>
                <a:ea typeface="+mn-ea"/>
                <a:cs typeface="Arial"/>
              </a:rPr>
              <a:t>Slalom</a:t>
            </a:r>
          </a:p>
        </p:txBody>
      </p:sp>
      <p:sp>
        <p:nvSpPr>
          <p:cNvPr id="4" name="Slide Number Placeholder 3"/>
          <p:cNvSpPr>
            <a:spLocks noGrp="1"/>
          </p:cNvSpPr>
          <p:nvPr>
            <p:ph type="sldNum" sz="quarter" idx="5"/>
          </p:nvPr>
        </p:nvSpPr>
        <p:spPr/>
        <p:txBody>
          <a:bodyPr/>
          <a:lstStyle/>
          <a:p>
            <a:fld id="{4F38AFD9-D5DB-4A47-A4BE-251B4DF1413A}" type="slidenum">
              <a:rPr lang="en-US"/>
              <a:t>4</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marL="95250" indent="-95250" algn="l" hangingPunct="0">
              <a:lnSpc>
                <a:spcPct val="100000"/>
              </a:lnSpc>
            </a:pPr>
            <a:r>
              <a:rPr sz="1350">
                <a:solidFill>
                  <a:srgbClr val="C00000"/>
                </a:solidFill>
                <a:latin typeface="Arial"/>
                <a:ea typeface="+mn-ea"/>
                <a:cs typeface="Arial"/>
              </a:rPr>
              <a:t>•</a:t>
            </a:r>
            <a:r>
              <a:rPr sz="1200">
                <a:solidFill>
                  <a:srgbClr val="6E6E6E"/>
                </a:solidFill>
                <a:latin typeface="Arial"/>
                <a:ea typeface="+mn-ea"/>
                <a:cs typeface="Arial"/>
              </a:rPr>
              <a:t>Slalom</a:t>
            </a:r>
          </a:p>
        </p:txBody>
      </p:sp>
      <p:sp>
        <p:nvSpPr>
          <p:cNvPr id="4" name="Slide Number Placeholder 3"/>
          <p:cNvSpPr>
            <a:spLocks noGrp="1"/>
          </p:cNvSpPr>
          <p:nvPr>
            <p:ph type="sldNum" sz="quarter" idx="5"/>
          </p:nvPr>
        </p:nvSpPr>
        <p:spPr/>
        <p:txBody>
          <a:bodyPr/>
          <a:lstStyle/>
          <a:p>
            <a:fld id="{4F38AFD9-D5DB-4A47-A4BE-251B4DF1413A}" type="slidenum">
              <a:rPr lang="en-US"/>
              <a:t>5</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marL="95250" indent="-95250" algn="l" hangingPunct="0">
              <a:lnSpc>
                <a:spcPct val="100000"/>
              </a:lnSpc>
            </a:pPr>
            <a:r>
              <a:rPr sz="1350">
                <a:solidFill>
                  <a:srgbClr val="C00000"/>
                </a:solidFill>
                <a:latin typeface="Arial"/>
                <a:ea typeface="+mn-ea"/>
                <a:cs typeface="Arial"/>
              </a:rPr>
              <a:t>•</a:t>
            </a:r>
            <a:r>
              <a:rPr sz="1200">
                <a:solidFill>
                  <a:srgbClr val="6E6E6E"/>
                </a:solidFill>
                <a:latin typeface="Arial"/>
                <a:ea typeface="+mn-ea"/>
                <a:cs typeface="Arial"/>
              </a:rPr>
              <a:t>Slalom</a:t>
            </a:r>
          </a:p>
        </p:txBody>
      </p:sp>
      <p:sp>
        <p:nvSpPr>
          <p:cNvPr id="4" name="Slide Number Placeholder 3"/>
          <p:cNvSpPr>
            <a:spLocks noGrp="1"/>
          </p:cNvSpPr>
          <p:nvPr>
            <p:ph type="sldNum" sz="quarter" idx="5"/>
          </p:nvPr>
        </p:nvSpPr>
        <p:spPr/>
        <p:txBody>
          <a:bodyPr/>
          <a:lstStyle/>
          <a:p>
            <a:fld id="{4F38AFD9-D5DB-4A47-A4BE-251B4DF1413A}" type="slidenum">
              <a:rPr lang="en-US"/>
              <a:t>6</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marL="95250" indent="-95250" algn="l" hangingPunct="0">
              <a:lnSpc>
                <a:spcPct val="100000"/>
              </a:lnSpc>
            </a:pPr>
            <a:r>
              <a:rPr sz="1350">
                <a:solidFill>
                  <a:srgbClr val="C00000"/>
                </a:solidFill>
                <a:latin typeface="Arial"/>
                <a:ea typeface="+mn-ea"/>
                <a:cs typeface="Arial"/>
              </a:rPr>
              <a:t>•</a:t>
            </a:r>
            <a:r>
              <a:rPr sz="1200">
                <a:solidFill>
                  <a:srgbClr val="6E6E6E"/>
                </a:solidFill>
                <a:latin typeface="Arial"/>
                <a:ea typeface="+mn-ea"/>
                <a:cs typeface="Arial"/>
              </a:rPr>
              <a:t>Slalom</a:t>
            </a:r>
          </a:p>
        </p:txBody>
      </p:sp>
      <p:sp>
        <p:nvSpPr>
          <p:cNvPr id="4" name="Slide Number Placeholder 3"/>
          <p:cNvSpPr>
            <a:spLocks noGrp="1"/>
          </p:cNvSpPr>
          <p:nvPr>
            <p:ph type="sldNum" sz="quarter" idx="5"/>
          </p:nvPr>
        </p:nvSpPr>
        <p:spPr/>
        <p:txBody>
          <a:bodyPr/>
          <a:lstStyle/>
          <a:p>
            <a:fld id="{4F38AFD9-D5DB-4A47-A4BE-251B4DF1413A}" type="slidenum">
              <a:rPr lang="en-US"/>
              <a:t>7</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marL="95250" indent="-95250" algn="l" hangingPunct="0">
              <a:lnSpc>
                <a:spcPct val="100000"/>
              </a:lnSpc>
            </a:pPr>
            <a:r>
              <a:rPr sz="1350">
                <a:solidFill>
                  <a:srgbClr val="C00000"/>
                </a:solidFill>
                <a:latin typeface="Arial"/>
                <a:ea typeface="+mn-ea"/>
                <a:cs typeface="Arial"/>
              </a:rPr>
              <a:t>•</a:t>
            </a:r>
            <a:r>
              <a:rPr sz="1200">
                <a:solidFill>
                  <a:srgbClr val="6E6E6E"/>
                </a:solidFill>
                <a:latin typeface="Arial"/>
                <a:ea typeface="+mn-ea"/>
                <a:cs typeface="Arial"/>
              </a:rPr>
              <a:t>Slalom</a:t>
            </a:r>
          </a:p>
        </p:txBody>
      </p:sp>
      <p:sp>
        <p:nvSpPr>
          <p:cNvPr id="4" name="Slide Number Placeholder 3"/>
          <p:cNvSpPr>
            <a:spLocks noGrp="1"/>
          </p:cNvSpPr>
          <p:nvPr>
            <p:ph type="sldNum" sz="quarter" idx="5"/>
          </p:nvPr>
        </p:nvSpPr>
        <p:spPr/>
        <p:txBody>
          <a:bodyPr/>
          <a:lstStyle/>
          <a:p>
            <a:fld id="{4F38AFD9-D5DB-4A47-A4BE-251B4DF1413A}" type="slidenum">
              <a:rPr lang="en-US"/>
              <a:t>8</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marL="95250" indent="-95250" algn="l" hangingPunct="0">
              <a:lnSpc>
                <a:spcPct val="100000"/>
              </a:lnSpc>
            </a:pPr>
            <a:r>
              <a:rPr sz="1350">
                <a:solidFill>
                  <a:srgbClr val="C00000"/>
                </a:solidFill>
                <a:latin typeface="Arial"/>
                <a:ea typeface="+mn-ea"/>
                <a:cs typeface="Arial"/>
              </a:rPr>
              <a:t>•</a:t>
            </a:r>
            <a:r>
              <a:rPr sz="1200">
                <a:solidFill>
                  <a:srgbClr val="6E6E6E"/>
                </a:solidFill>
                <a:latin typeface="Arial"/>
                <a:ea typeface="+mn-ea"/>
                <a:cs typeface="Arial"/>
              </a:rPr>
              <a:t>Slalom</a:t>
            </a:r>
          </a:p>
        </p:txBody>
      </p:sp>
      <p:sp>
        <p:nvSpPr>
          <p:cNvPr id="4" name="Slide Number Placeholder 3"/>
          <p:cNvSpPr>
            <a:spLocks noGrp="1"/>
          </p:cNvSpPr>
          <p:nvPr>
            <p:ph type="sldNum" sz="quarter" idx="5"/>
          </p:nvPr>
        </p:nvSpPr>
        <p:spPr/>
        <p:txBody>
          <a:bodyPr/>
          <a:lstStyle/>
          <a:p>
            <a:fld id="{4F38AFD9-D5DB-4A47-A4BE-251B4DF1413A}" type="slidenum">
              <a:rPr lang="en-US"/>
              <a:t>9</a:t>
            </a:fld>
            <a:endParaRPr lang="en-US"/>
          </a:p>
        </p:txBody>
      </p:sp>
    </p:spTree>
    <p:extLst>
      <p:ext uri="{BB962C8B-B14F-4D97-AF65-F5344CB8AC3E}">
        <p14:creationId xmlns:p14="http://schemas.microsoft.com/office/powerpoint/2010/main" val="17436087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t>Title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t>Subtitle</a:t>
            </a:r>
          </a:p>
        </p:txBody>
      </p:sp>
      <p:sp>
        <p:nvSpPr>
          <p:cNvPr id="4" name="Date placeholder 3"/>
          <p:cNvSpPr>
            <a:spLocks noGrp="1"/>
          </p:cNvSpPr>
          <p:nvPr>
            <p:ph type="dt" sz="half" idx="10"/>
          </p:nvPr>
        </p:nvSpPr>
        <p:spPr/>
        <p:txBody>
          <a:bodyPr/>
          <a:lstStyle/>
          <a:p>
            <a:fld id="{1A2F0B57-8E6A-4005-9EDD-D258F6CC94AB}" type="datetimeFigureOut">
              <a:rPr lang="en-US" smtClean="0"/>
              <a:t>1/19/2021</a:t>
            </a:fld>
            <a:endParaRPr/>
          </a:p>
        </p:txBody>
      </p:sp>
      <p:sp>
        <p:nvSpPr>
          <p:cNvPr id="5" name="Bottom colontitle 4"/>
          <p:cNvSpPr>
            <a:spLocks noGrp="1"/>
          </p:cNvSpPr>
          <p:nvPr>
            <p:ph type="ftr" sz="quarter" idx="11"/>
          </p:nvPr>
        </p:nvSpPr>
        <p:spPr/>
        <p:txBody>
          <a:bodyPr/>
          <a:lstStyle/>
          <a:p>
            <a:endParaRPr/>
          </a:p>
        </p:txBody>
      </p:sp>
      <p:sp>
        <p:nvSpPr>
          <p:cNvPr id="6" name="Slide number 5"/>
          <p:cNvSpPr>
            <a:spLocks noGrp="1"/>
          </p:cNvSpPr>
          <p:nvPr>
            <p:ph type="sldNum" sz="quarter" idx="12"/>
          </p:nvPr>
        </p:nvSpPr>
        <p:spPr/>
        <p:txBody>
          <a:bodyPr/>
          <a:lstStyle/>
          <a:p>
            <a:fld id="{6CB18C70-803E-428A-BAB3-289BE172EF8D}" type="slidenum">
              <a:rPr smtClean="0"/>
              <a:t>‹#›</a:t>
            </a:fld>
            <a:endParaRPr/>
          </a:p>
        </p:txBody>
      </p:sp>
    </p:spTree>
    <p:extLst>
      <p:ext uri="{BB962C8B-B14F-4D97-AF65-F5344CB8AC3E}">
        <p14:creationId xmlns:p14="http://schemas.microsoft.com/office/powerpoint/2010/main" val="453096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вертикального тексту 2"/>
          <p:cNvSpPr>
            <a:spLocks noGrp="1"/>
          </p:cNvSpPr>
          <p:nvPr>
            <p:ph type="body" orient="vert" idx="1"/>
          </p:nvPr>
        </p:nvSpPr>
        <p:spPr/>
        <p:txBody>
          <a:bodyPr vert="eaVert"/>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p:cNvSpPr>
            <a:spLocks noGrp="1"/>
          </p:cNvSpPr>
          <p:nvPr>
            <p:ph type="dt" sz="half" idx="10"/>
          </p:nvPr>
        </p:nvSpPr>
        <p:spPr/>
        <p:txBody>
          <a:bodyPr/>
          <a:lstStyle/>
          <a:p>
            <a:fld id="{1A2F0B57-8E6A-4005-9EDD-D258F6CC94AB}" type="datetimeFigureOut">
              <a:rPr lang="uk-UA" smtClean="0"/>
              <a:t>19.01.2021</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6CB18C70-803E-428A-BAB3-289BE172EF8D}" type="slidenum">
              <a:rPr lang="uk-UA" smtClean="0"/>
              <a:t>‹#›</a:t>
            </a:fld>
            <a:endParaRPr lang="uk-UA"/>
          </a:p>
        </p:txBody>
      </p:sp>
    </p:spTree>
    <p:extLst>
      <p:ext uri="{BB962C8B-B14F-4D97-AF65-F5344CB8AC3E}">
        <p14:creationId xmlns:p14="http://schemas.microsoft.com/office/powerpoint/2010/main" val="34088742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8724900" y="365125"/>
            <a:ext cx="2628900" cy="5811838"/>
          </a:xfrm>
        </p:spPr>
        <p:txBody>
          <a:bodyPr vert="eaVert"/>
          <a:lstStyle/>
          <a:p>
            <a:r>
              <a:rPr lang="uk-UA"/>
              <a:t>Зразок заголовка</a:t>
            </a:r>
          </a:p>
        </p:txBody>
      </p:sp>
      <p:sp>
        <p:nvSpPr>
          <p:cNvPr id="3" name="Місце для вертикального тексту 2"/>
          <p:cNvSpPr>
            <a:spLocks noGrp="1"/>
          </p:cNvSpPr>
          <p:nvPr>
            <p:ph type="body" orient="vert" idx="1"/>
          </p:nvPr>
        </p:nvSpPr>
        <p:spPr>
          <a:xfrm>
            <a:off x="838200" y="365125"/>
            <a:ext cx="7734300" cy="5811838"/>
          </a:xfrm>
        </p:spPr>
        <p:txBody>
          <a:bodyPr vert="eaVert"/>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p:cNvSpPr>
            <a:spLocks noGrp="1"/>
          </p:cNvSpPr>
          <p:nvPr>
            <p:ph type="dt" sz="half" idx="10"/>
          </p:nvPr>
        </p:nvSpPr>
        <p:spPr/>
        <p:txBody>
          <a:bodyPr/>
          <a:lstStyle/>
          <a:p>
            <a:fld id="{1A2F0B57-8E6A-4005-9EDD-D258F6CC94AB}" type="datetimeFigureOut">
              <a:rPr lang="uk-UA" smtClean="0"/>
              <a:t>19.01.2021</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6CB18C70-803E-428A-BAB3-289BE172EF8D}" type="slidenum">
              <a:rPr lang="uk-UA" smtClean="0"/>
              <a:t>‹#›</a:t>
            </a:fld>
            <a:endParaRPr lang="uk-UA"/>
          </a:p>
        </p:txBody>
      </p:sp>
    </p:spTree>
    <p:extLst>
      <p:ext uri="{BB962C8B-B14F-4D97-AF65-F5344CB8AC3E}">
        <p14:creationId xmlns:p14="http://schemas.microsoft.com/office/powerpoint/2010/main" val="1116257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вмісту 2"/>
          <p:cNvSpPr>
            <a:spLocks noGrp="1"/>
          </p:cNvSpPr>
          <p:nvPr>
            <p:ph idx="1"/>
          </p:nvPr>
        </p:nvSpPr>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p:cNvSpPr>
            <a:spLocks noGrp="1"/>
          </p:cNvSpPr>
          <p:nvPr>
            <p:ph type="dt" sz="half" idx="10"/>
          </p:nvPr>
        </p:nvSpPr>
        <p:spPr/>
        <p:txBody>
          <a:bodyPr/>
          <a:lstStyle/>
          <a:p>
            <a:fld id="{1A2F0B57-8E6A-4005-9EDD-D258F6CC94AB}" type="datetimeFigureOut">
              <a:rPr lang="uk-UA" smtClean="0"/>
              <a:t>19.01.2021</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6CB18C70-803E-428A-BAB3-289BE172EF8D}" type="slidenum">
              <a:rPr lang="uk-UA" smtClean="0"/>
              <a:t>‹#›</a:t>
            </a:fld>
            <a:endParaRPr lang="uk-UA"/>
          </a:p>
        </p:txBody>
      </p:sp>
    </p:spTree>
    <p:extLst>
      <p:ext uri="{BB962C8B-B14F-4D97-AF65-F5344CB8AC3E}">
        <p14:creationId xmlns:p14="http://schemas.microsoft.com/office/powerpoint/2010/main" val="3997034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uk-UA"/>
              <a:t>Зразок заголовка</a:t>
            </a:r>
          </a:p>
        </p:txBody>
      </p:sp>
      <p:sp>
        <p:nvSpPr>
          <p:cNvPr id="3" name="Місце для тексту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uk-UA"/>
              <a:t>Зразок тексту</a:t>
            </a:r>
          </a:p>
        </p:txBody>
      </p:sp>
      <p:sp>
        <p:nvSpPr>
          <p:cNvPr id="4" name="Місце для дати 3"/>
          <p:cNvSpPr>
            <a:spLocks noGrp="1"/>
          </p:cNvSpPr>
          <p:nvPr>
            <p:ph type="dt" sz="half" idx="10"/>
          </p:nvPr>
        </p:nvSpPr>
        <p:spPr/>
        <p:txBody>
          <a:bodyPr/>
          <a:lstStyle/>
          <a:p>
            <a:fld id="{1A2F0B57-8E6A-4005-9EDD-D258F6CC94AB}" type="datetimeFigureOut">
              <a:rPr lang="uk-UA" smtClean="0"/>
              <a:t>19.01.2021</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6CB18C70-803E-428A-BAB3-289BE172EF8D}" type="slidenum">
              <a:rPr lang="uk-UA" smtClean="0"/>
              <a:t>‹#›</a:t>
            </a:fld>
            <a:endParaRPr lang="uk-UA"/>
          </a:p>
        </p:txBody>
      </p:sp>
    </p:spTree>
    <p:extLst>
      <p:ext uri="{BB962C8B-B14F-4D97-AF65-F5344CB8AC3E}">
        <p14:creationId xmlns:p14="http://schemas.microsoft.com/office/powerpoint/2010/main" val="40017984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вмісту 2"/>
          <p:cNvSpPr>
            <a:spLocks noGrp="1"/>
          </p:cNvSpPr>
          <p:nvPr>
            <p:ph sz="half" idx="1"/>
          </p:nvPr>
        </p:nvSpPr>
        <p:spPr>
          <a:xfrm>
            <a:off x="838200" y="1825625"/>
            <a:ext cx="5181600" cy="4351338"/>
          </a:xfrm>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вмісту 3"/>
          <p:cNvSpPr>
            <a:spLocks noGrp="1"/>
          </p:cNvSpPr>
          <p:nvPr>
            <p:ph sz="half" idx="2"/>
          </p:nvPr>
        </p:nvSpPr>
        <p:spPr>
          <a:xfrm>
            <a:off x="6172200" y="1825625"/>
            <a:ext cx="5181600" cy="4351338"/>
          </a:xfrm>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дати 4"/>
          <p:cNvSpPr>
            <a:spLocks noGrp="1"/>
          </p:cNvSpPr>
          <p:nvPr>
            <p:ph type="dt" sz="half" idx="10"/>
          </p:nvPr>
        </p:nvSpPr>
        <p:spPr/>
        <p:txBody>
          <a:bodyPr/>
          <a:lstStyle/>
          <a:p>
            <a:fld id="{1A2F0B57-8E6A-4005-9EDD-D258F6CC94AB}" type="datetimeFigureOut">
              <a:rPr lang="uk-UA" smtClean="0"/>
              <a:t>19.01.2021</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6CB18C70-803E-428A-BAB3-289BE172EF8D}" type="slidenum">
              <a:rPr lang="uk-UA" smtClean="0"/>
              <a:t>‹#›</a:t>
            </a:fld>
            <a:endParaRPr lang="uk-UA"/>
          </a:p>
        </p:txBody>
      </p:sp>
    </p:spTree>
    <p:extLst>
      <p:ext uri="{BB962C8B-B14F-4D97-AF65-F5344CB8AC3E}">
        <p14:creationId xmlns:p14="http://schemas.microsoft.com/office/powerpoint/2010/main" val="983087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uk-UA"/>
              <a:t>Зразок заголовка</a:t>
            </a:r>
          </a:p>
        </p:txBody>
      </p:sp>
      <p:sp>
        <p:nvSpPr>
          <p:cNvPr id="3" name="Місце для тексту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Зразок тексту</a:t>
            </a:r>
          </a:p>
        </p:txBody>
      </p:sp>
      <p:sp>
        <p:nvSpPr>
          <p:cNvPr id="4" name="Місце для вмісту 3"/>
          <p:cNvSpPr>
            <a:spLocks noGrp="1"/>
          </p:cNvSpPr>
          <p:nvPr>
            <p:ph sz="half" idx="2"/>
          </p:nvPr>
        </p:nvSpPr>
        <p:spPr>
          <a:xfrm>
            <a:off x="839788" y="2505075"/>
            <a:ext cx="5157787" cy="3684588"/>
          </a:xfrm>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тексту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Зразок тексту</a:t>
            </a:r>
          </a:p>
        </p:txBody>
      </p:sp>
      <p:sp>
        <p:nvSpPr>
          <p:cNvPr id="6" name="Місце для вмісту 5"/>
          <p:cNvSpPr>
            <a:spLocks noGrp="1"/>
          </p:cNvSpPr>
          <p:nvPr>
            <p:ph sz="quarter" idx="4"/>
          </p:nvPr>
        </p:nvSpPr>
        <p:spPr>
          <a:xfrm>
            <a:off x="6172200" y="2505075"/>
            <a:ext cx="5183188" cy="3684588"/>
          </a:xfrm>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7" name="Місце для дати 6"/>
          <p:cNvSpPr>
            <a:spLocks noGrp="1"/>
          </p:cNvSpPr>
          <p:nvPr>
            <p:ph type="dt" sz="half" idx="10"/>
          </p:nvPr>
        </p:nvSpPr>
        <p:spPr/>
        <p:txBody>
          <a:bodyPr/>
          <a:lstStyle/>
          <a:p>
            <a:fld id="{1A2F0B57-8E6A-4005-9EDD-D258F6CC94AB}" type="datetimeFigureOut">
              <a:rPr lang="uk-UA" smtClean="0"/>
              <a:t>19.01.2021</a:t>
            </a:fld>
            <a:endParaRPr lang="uk-UA"/>
          </a:p>
        </p:txBody>
      </p:sp>
      <p:sp>
        <p:nvSpPr>
          <p:cNvPr id="8" name="Місце для нижнього колонтитула 7"/>
          <p:cNvSpPr>
            <a:spLocks noGrp="1"/>
          </p:cNvSpPr>
          <p:nvPr>
            <p:ph type="ftr" sz="quarter" idx="11"/>
          </p:nvPr>
        </p:nvSpPr>
        <p:spPr/>
        <p:txBody>
          <a:bodyPr/>
          <a:lstStyle/>
          <a:p>
            <a:endParaRPr lang="uk-UA"/>
          </a:p>
        </p:txBody>
      </p:sp>
      <p:sp>
        <p:nvSpPr>
          <p:cNvPr id="9" name="Місце для номера слайда 8"/>
          <p:cNvSpPr>
            <a:spLocks noGrp="1"/>
          </p:cNvSpPr>
          <p:nvPr>
            <p:ph type="sldNum" sz="quarter" idx="12"/>
          </p:nvPr>
        </p:nvSpPr>
        <p:spPr/>
        <p:txBody>
          <a:bodyPr/>
          <a:lstStyle/>
          <a:p>
            <a:fld id="{6CB18C70-803E-428A-BAB3-289BE172EF8D}" type="slidenum">
              <a:rPr lang="uk-UA" smtClean="0"/>
              <a:t>‹#›</a:t>
            </a:fld>
            <a:endParaRPr lang="uk-UA"/>
          </a:p>
        </p:txBody>
      </p:sp>
    </p:spTree>
    <p:extLst>
      <p:ext uri="{BB962C8B-B14F-4D97-AF65-F5344CB8AC3E}">
        <p14:creationId xmlns:p14="http://schemas.microsoft.com/office/powerpoint/2010/main" val="3755882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дати 2"/>
          <p:cNvSpPr>
            <a:spLocks noGrp="1"/>
          </p:cNvSpPr>
          <p:nvPr>
            <p:ph type="dt" sz="half" idx="10"/>
          </p:nvPr>
        </p:nvSpPr>
        <p:spPr/>
        <p:txBody>
          <a:bodyPr/>
          <a:lstStyle/>
          <a:p>
            <a:fld id="{1A2F0B57-8E6A-4005-9EDD-D258F6CC94AB}" type="datetimeFigureOut">
              <a:rPr lang="uk-UA" smtClean="0"/>
              <a:t>19.01.2021</a:t>
            </a:fld>
            <a:endParaRPr lang="uk-UA"/>
          </a:p>
        </p:txBody>
      </p:sp>
      <p:sp>
        <p:nvSpPr>
          <p:cNvPr id="4" name="Місце для нижнього колонтитула 3"/>
          <p:cNvSpPr>
            <a:spLocks noGrp="1"/>
          </p:cNvSpPr>
          <p:nvPr>
            <p:ph type="ftr" sz="quarter" idx="11"/>
          </p:nvPr>
        </p:nvSpPr>
        <p:spPr/>
        <p:txBody>
          <a:bodyPr/>
          <a:lstStyle/>
          <a:p>
            <a:endParaRPr lang="uk-UA"/>
          </a:p>
        </p:txBody>
      </p:sp>
      <p:sp>
        <p:nvSpPr>
          <p:cNvPr id="5" name="Місце для номера слайда 4"/>
          <p:cNvSpPr>
            <a:spLocks noGrp="1"/>
          </p:cNvSpPr>
          <p:nvPr>
            <p:ph type="sldNum" sz="quarter" idx="12"/>
          </p:nvPr>
        </p:nvSpPr>
        <p:spPr/>
        <p:txBody>
          <a:bodyPr/>
          <a:lstStyle/>
          <a:p>
            <a:fld id="{6CB18C70-803E-428A-BAB3-289BE172EF8D}" type="slidenum">
              <a:rPr lang="uk-UA" smtClean="0"/>
              <a:t>‹#›</a:t>
            </a:fld>
            <a:endParaRPr lang="uk-UA"/>
          </a:p>
        </p:txBody>
      </p:sp>
    </p:spTree>
    <p:extLst>
      <p:ext uri="{BB962C8B-B14F-4D97-AF65-F5344CB8AC3E}">
        <p14:creationId xmlns:p14="http://schemas.microsoft.com/office/powerpoint/2010/main" val="3391776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1"/>
          <p:cNvSpPr>
            <a:spLocks noGrp="1"/>
          </p:cNvSpPr>
          <p:nvPr>
            <p:ph type="dt" sz="half" idx="10"/>
          </p:nvPr>
        </p:nvSpPr>
        <p:spPr/>
        <p:txBody>
          <a:bodyPr/>
          <a:lstStyle/>
          <a:p>
            <a:fld id="{1A2F0B57-8E6A-4005-9EDD-D258F6CC94AB}" type="datetimeFigureOut">
              <a:rPr lang="uk-UA" smtClean="0"/>
              <a:t>19.01.2021</a:t>
            </a:fld>
            <a:endParaRPr lang="uk-UA"/>
          </a:p>
        </p:txBody>
      </p:sp>
      <p:sp>
        <p:nvSpPr>
          <p:cNvPr id="3" name="Місце для нижнього колонтитула 2"/>
          <p:cNvSpPr>
            <a:spLocks noGrp="1"/>
          </p:cNvSpPr>
          <p:nvPr>
            <p:ph type="ftr" sz="quarter" idx="11"/>
          </p:nvPr>
        </p:nvSpPr>
        <p:spPr/>
        <p:txBody>
          <a:bodyPr/>
          <a:lstStyle/>
          <a:p>
            <a:endParaRPr lang="uk-UA"/>
          </a:p>
        </p:txBody>
      </p:sp>
      <p:sp>
        <p:nvSpPr>
          <p:cNvPr id="4" name="Місце для номера слайда 3"/>
          <p:cNvSpPr>
            <a:spLocks noGrp="1"/>
          </p:cNvSpPr>
          <p:nvPr>
            <p:ph type="sldNum" sz="quarter" idx="12"/>
          </p:nvPr>
        </p:nvSpPr>
        <p:spPr/>
        <p:txBody>
          <a:bodyPr/>
          <a:lstStyle/>
          <a:p>
            <a:fld id="{6CB18C70-803E-428A-BAB3-289BE172EF8D}" type="slidenum">
              <a:rPr lang="uk-UA" smtClean="0"/>
              <a:t>‹#›</a:t>
            </a:fld>
            <a:endParaRPr lang="uk-UA"/>
          </a:p>
        </p:txBody>
      </p:sp>
    </p:spTree>
    <p:extLst>
      <p:ext uri="{BB962C8B-B14F-4D97-AF65-F5344CB8AC3E}">
        <p14:creationId xmlns:p14="http://schemas.microsoft.com/office/powerpoint/2010/main" val="2983607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uk-UA"/>
              <a:t>Зразок заголовка</a:t>
            </a:r>
          </a:p>
        </p:txBody>
      </p:sp>
      <p:sp>
        <p:nvSpPr>
          <p:cNvPr id="3" name="Місце для вмісту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тексту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Зразок тексту</a:t>
            </a:r>
          </a:p>
        </p:txBody>
      </p:sp>
      <p:sp>
        <p:nvSpPr>
          <p:cNvPr id="5" name="Місце для дати 4"/>
          <p:cNvSpPr>
            <a:spLocks noGrp="1"/>
          </p:cNvSpPr>
          <p:nvPr>
            <p:ph type="dt" sz="half" idx="10"/>
          </p:nvPr>
        </p:nvSpPr>
        <p:spPr/>
        <p:txBody>
          <a:bodyPr/>
          <a:lstStyle/>
          <a:p>
            <a:fld id="{1A2F0B57-8E6A-4005-9EDD-D258F6CC94AB}" type="datetimeFigureOut">
              <a:rPr lang="uk-UA" smtClean="0"/>
              <a:t>19.01.2021</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6CB18C70-803E-428A-BAB3-289BE172EF8D}" type="slidenum">
              <a:rPr lang="uk-UA" smtClean="0"/>
              <a:t>‹#›</a:t>
            </a:fld>
            <a:endParaRPr lang="uk-UA"/>
          </a:p>
        </p:txBody>
      </p:sp>
    </p:spTree>
    <p:extLst>
      <p:ext uri="{BB962C8B-B14F-4D97-AF65-F5344CB8AC3E}">
        <p14:creationId xmlns:p14="http://schemas.microsoft.com/office/powerpoint/2010/main" val="2050522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uk-UA"/>
              <a:t>Зразок заголовка</a:t>
            </a:r>
          </a:p>
        </p:txBody>
      </p:sp>
      <p:sp>
        <p:nvSpPr>
          <p:cNvPr id="3" name="Місце для зображення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Місце для тексту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Зразок тексту</a:t>
            </a:r>
          </a:p>
        </p:txBody>
      </p:sp>
      <p:sp>
        <p:nvSpPr>
          <p:cNvPr id="5" name="Місце для дати 4"/>
          <p:cNvSpPr>
            <a:spLocks noGrp="1"/>
          </p:cNvSpPr>
          <p:nvPr>
            <p:ph type="dt" sz="half" idx="10"/>
          </p:nvPr>
        </p:nvSpPr>
        <p:spPr/>
        <p:txBody>
          <a:bodyPr/>
          <a:lstStyle/>
          <a:p>
            <a:fld id="{1A2F0B57-8E6A-4005-9EDD-D258F6CC94AB}" type="datetimeFigureOut">
              <a:rPr lang="uk-UA" smtClean="0"/>
              <a:t>19.01.2021</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6CB18C70-803E-428A-BAB3-289BE172EF8D}" type="slidenum">
              <a:rPr lang="uk-UA" smtClean="0"/>
              <a:t>‹#›</a:t>
            </a:fld>
            <a:endParaRPr lang="uk-UA"/>
          </a:p>
        </p:txBody>
      </p:sp>
    </p:spTree>
    <p:extLst>
      <p:ext uri="{BB962C8B-B14F-4D97-AF65-F5344CB8AC3E}">
        <p14:creationId xmlns:p14="http://schemas.microsoft.com/office/powerpoint/2010/main" val="2577304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t>Title</a:t>
            </a:r>
          </a:p>
        </p:txBody>
      </p:sp>
      <p:sp>
        <p:nvSpPr>
          <p:cNvPr id="3" name="Title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t>Text</a:t>
            </a:r>
          </a:p>
          <a:p>
            <a:pPr lvl="1"/>
            <a:r>
              <a:t>Level 2</a:t>
            </a:r>
          </a:p>
          <a:p>
            <a:pPr lvl="2"/>
            <a:r>
              <a:t>Level 3</a:t>
            </a:r>
          </a:p>
          <a:p>
            <a:pPr lvl="3"/>
            <a:r>
              <a:t>Level 4</a:t>
            </a:r>
          </a:p>
          <a:p>
            <a:pPr lvl="4"/>
            <a:r>
              <a:t>Level 5</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2F0B57-8E6A-4005-9EDD-D258F6CC94AB}" type="datetimeFigureOut">
              <a:rPr lang="en-US" smtClean="0"/>
              <a:t>1/19/2021</a:t>
            </a:fld>
            <a:endParaRPr/>
          </a:p>
        </p:txBody>
      </p:sp>
      <p:sp>
        <p:nvSpPr>
          <p:cNvPr id="5" name="Місце для нижнього колонтитула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a:p>
        </p:txBody>
      </p:sp>
      <p:sp>
        <p:nvSpPr>
          <p:cNvPr id="6" name="Місце для номера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B18C70-803E-428A-BAB3-289BE172EF8D}" type="slidenum">
              <a:rPr smtClean="0"/>
              <a:t>‹#›</a:t>
            </a:fld>
            <a:endParaRPr/>
          </a:p>
        </p:txBody>
      </p:sp>
    </p:spTree>
    <p:extLst>
      <p:ext uri="{BB962C8B-B14F-4D97-AF65-F5344CB8AC3E}">
        <p14:creationId xmlns:p14="http://schemas.microsoft.com/office/powerpoint/2010/main" val="20882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hyperlink" Target="https://my.visme.co/view/y4mwqnwz-racial-equity-project"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Slide 1"/>
        <p:cNvGrpSpPr/>
        <p:nvPr/>
      </p:nvGrpSpPr>
      <p:grpSpPr>
        <a:xfrm>
          <a:off x="0" y="0"/>
          <a:ext cx="0" cy="0"/>
          <a:chOff x="0" y="0"/>
          <a:chExt cx="0" cy="0"/>
        </a:xfrm>
      </p:grpSpPr>
      <p:pic>
        <p:nvPicPr>
          <p:cNvPr id="2" name="Rectangle 2 background"/>
          <p:cNvPicPr/>
          <p:nvPr/>
        </p:nvPicPr>
        <p:blipFill rotWithShape="1">
          <a:blip r:embed="rId3"/>
          <a:stretch>
            <a:fillRect/>
          </a:stretch>
        </p:blipFill>
        <p:spPr>
          <a:xfrm>
            <a:off x="8067675" y="4238625"/>
            <a:ext cx="790575" cy="552450"/>
          </a:xfrm>
          <a:prstGeom prst="rect">
            <a:avLst/>
          </a:prstGeom>
        </p:spPr>
      </p:pic>
      <p:pic>
        <p:nvPicPr>
          <p:cNvPr id="3" name="Rectangle 1 background"/>
          <p:cNvPicPr/>
          <p:nvPr/>
        </p:nvPicPr>
        <p:blipFill rotWithShape="1">
          <a:blip r:embed="rId4"/>
          <a:stretch>
            <a:fillRect/>
          </a:stretch>
        </p:blipFill>
        <p:spPr>
          <a:xfrm>
            <a:off x="8477250" y="4391025"/>
            <a:ext cx="209550" cy="238125"/>
          </a:xfrm>
          <a:prstGeom prst="rect">
            <a:avLst/>
          </a:prstGeom>
        </p:spPr>
      </p:pic>
      <p:pic>
        <p:nvPicPr>
          <p:cNvPr id="4" name="Custom Shape 0"/>
          <p:cNvPicPr/>
          <p:nvPr/>
        </p:nvPicPr>
        <p:blipFill rotWithShape="1">
          <a:blip r:embed="rId5"/>
          <a:stretch>
            <a:fillRect/>
          </a:stretch>
        </p:blipFill>
        <p:spPr>
          <a:xfrm rot="16200000">
            <a:off x="5905500" y="1847850"/>
            <a:ext cx="2771775" cy="2771775"/>
          </a:xfrm>
          <a:prstGeom prst="rect">
            <a:avLst/>
          </a:prstGeom>
        </p:spPr>
      </p:pic>
      <p:pic>
        <p:nvPicPr>
          <p:cNvPr id="5" name="6001c511069399-81055164.png"/>
          <p:cNvPicPr/>
          <p:nvPr/>
        </p:nvPicPr>
        <p:blipFill rotWithShape="1">
          <a:blip r:embed="rId6"/>
          <a:stretch>
            <a:fillRect/>
          </a:stretch>
        </p:blipFill>
        <p:spPr>
          <a:xfrm>
            <a:off x="5905500" y="895350"/>
            <a:ext cx="3000375" cy="1800225"/>
          </a:xfrm>
          <a:prstGeom prst="rect">
            <a:avLst/>
          </a:prstGeom>
        </p:spPr>
      </p:pic>
      <p:sp>
        <p:nvSpPr>
          <p:cNvPr id="6" name="Title 4"/>
          <p:cNvSpPr/>
          <p:nvPr/>
        </p:nvSpPr>
        <p:spPr>
          <a:xfrm>
            <a:off x="457200" y="933450"/>
            <a:ext cx="6381750" cy="971550"/>
          </a:xfrm>
          <a:prstGeom prst="rect">
            <a:avLst/>
          </a:prstGeom>
        </p:spPr>
        <p:txBody>
          <a:bodyPr spcFirstLastPara="0" lIns="0" tIns="0" rIns="0" bIns="0" anchor="t"/>
          <a:lstStyle/>
          <a:p>
            <a:pPr algn="l" hangingPunct="0">
              <a:lnSpc>
                <a:spcPct val="80000"/>
              </a:lnSpc>
              <a:spcBef>
                <a:spcPct val="8000"/>
              </a:spcBef>
            </a:pPr>
            <a:r>
              <a:rPr sz="4000" spc="-150">
                <a:solidFill>
                  <a:srgbClr val="1E1E1E"/>
                </a:solidFill>
                <a:latin typeface="Arial"/>
                <a:ea typeface="+mn-ea"/>
                <a:cs typeface="Arial"/>
              </a:rPr>
              <a:t>Department of Police Accountability</a:t>
            </a:r>
          </a:p>
        </p:txBody>
      </p:sp>
      <p:sp>
        <p:nvSpPr>
          <p:cNvPr id="7" name="Text Placeholder 5"/>
          <p:cNvSpPr/>
          <p:nvPr/>
        </p:nvSpPr>
        <p:spPr>
          <a:xfrm>
            <a:off x="466725" y="3362325"/>
            <a:ext cx="4762500" cy="361950"/>
          </a:xfrm>
          <a:prstGeom prst="rect">
            <a:avLst/>
          </a:prstGeom>
        </p:spPr>
        <p:txBody>
          <a:bodyPr spcFirstLastPara="0" lIns="0" tIns="0" rIns="0" bIns="0" anchor="t"/>
          <a:lstStyle/>
          <a:p>
            <a:pPr algn="l" hangingPunct="0">
              <a:lnSpc>
                <a:spcPct val="100000"/>
              </a:lnSpc>
            </a:pPr>
            <a:r>
              <a:rPr sz="1200">
                <a:solidFill>
                  <a:srgbClr val="6E6E6E"/>
                </a:solidFill>
                <a:latin typeface="Arial"/>
                <a:ea typeface="+mn-ea"/>
                <a:cs typeface="Arial"/>
              </a:rPr>
              <a:t>Budget Proposal</a:t>
            </a:r>
          </a:p>
          <a:p>
            <a:pPr algn="l" hangingPunct="0">
              <a:lnSpc>
                <a:spcPct val="100000"/>
              </a:lnSpc>
            </a:pPr>
            <a:r>
              <a:rPr sz="1200">
                <a:solidFill>
                  <a:srgbClr val="6E6E6E"/>
                </a:solidFill>
                <a:latin typeface="Arial"/>
                <a:ea typeface="+mn-ea"/>
                <a:cs typeface="Arial"/>
              </a:rPr>
              <a:t>FY 2021-22 &amp; FY 2022-23</a:t>
            </a:r>
          </a:p>
        </p:txBody>
      </p:sp>
    </p:spTree>
    <p:extLst>
      <p:ext uri="{BB962C8B-B14F-4D97-AF65-F5344CB8AC3E}">
        <p14:creationId xmlns:p14="http://schemas.microsoft.com/office/powerpoint/2010/main" val="39300242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lide 6 copy 1"/>
        <p:cNvGrpSpPr/>
        <p:nvPr/>
      </p:nvGrpSpPr>
      <p:grpSpPr>
        <a:xfrm>
          <a:off x="0" y="0"/>
          <a:ext cx="0" cy="0"/>
          <a:chOff x="0" y="0"/>
          <a:chExt cx="0" cy="0"/>
        </a:xfrm>
      </p:grpSpPr>
      <p:sp>
        <p:nvSpPr>
          <p:cNvPr id="2" name="Text Placeholder 2"/>
          <p:cNvSpPr/>
          <p:nvPr/>
        </p:nvSpPr>
        <p:spPr>
          <a:xfrm>
            <a:off x="466725" y="438150"/>
            <a:ext cx="8220075" cy="1447800"/>
          </a:xfrm>
          <a:prstGeom prst="rect">
            <a:avLst/>
          </a:prstGeom>
        </p:spPr>
        <p:txBody>
          <a:bodyPr spcFirstLastPara="0" lIns="0" tIns="0" rIns="0" bIns="0" anchor="t"/>
          <a:lstStyle/>
          <a:p>
            <a:pPr algn="l" hangingPunct="0">
              <a:lnSpc>
                <a:spcPct val="100000"/>
              </a:lnSpc>
            </a:pPr>
            <a:r>
              <a:rPr sz="2400">
                <a:solidFill>
                  <a:srgbClr val="000000"/>
                </a:solidFill>
                <a:latin typeface="Arial"/>
                <a:ea typeface="+mn-ea"/>
                <a:cs typeface="Arial"/>
              </a:rPr>
              <a:t> </a:t>
            </a:r>
          </a:p>
          <a:p>
            <a:pPr algn="l" hangingPunct="0">
              <a:lnSpc>
                <a:spcPct val="100000"/>
              </a:lnSpc>
            </a:pPr>
            <a:r>
              <a:rPr sz="2400">
                <a:solidFill>
                  <a:srgbClr val="000000"/>
                </a:solidFill>
                <a:latin typeface="Arial"/>
                <a:ea typeface="+mn-ea"/>
                <a:cs typeface="Arial"/>
              </a:rPr>
              <a:t> </a:t>
            </a:r>
          </a:p>
          <a:p>
            <a:pPr algn="l" hangingPunct="0">
              <a:lnSpc>
                <a:spcPct val="100000"/>
              </a:lnSpc>
            </a:pPr>
            <a:r>
              <a:rPr sz="2400">
                <a:solidFill>
                  <a:srgbClr val="000000"/>
                </a:solidFill>
                <a:latin typeface="Arial"/>
                <a:ea typeface="+mn-ea"/>
                <a:cs typeface="Arial"/>
              </a:rPr>
              <a:t> </a:t>
            </a:r>
          </a:p>
          <a:p>
            <a:pPr algn="l" hangingPunct="0">
              <a:lnSpc>
                <a:spcPct val="100000"/>
              </a:lnSpc>
            </a:pPr>
            <a:r>
              <a:rPr sz="2400">
                <a:solidFill>
                  <a:srgbClr val="000000"/>
                </a:solidFill>
                <a:latin typeface="Arial"/>
                <a:ea typeface="+mn-ea"/>
                <a:cs typeface="Arial"/>
              </a:rPr>
              <a:t> </a:t>
            </a:r>
          </a:p>
        </p:txBody>
      </p:sp>
      <p:sp>
        <p:nvSpPr>
          <p:cNvPr id="3" name="Text Placeholder 1"/>
          <p:cNvSpPr/>
          <p:nvPr/>
        </p:nvSpPr>
        <p:spPr>
          <a:xfrm>
            <a:off x="152400" y="133350"/>
            <a:ext cx="8220075" cy="1257300"/>
          </a:xfrm>
          <a:prstGeom prst="rect">
            <a:avLst/>
          </a:prstGeom>
        </p:spPr>
        <p:txBody>
          <a:bodyPr spcFirstLastPara="0" lIns="0" tIns="0" rIns="0" bIns="0" anchor="t"/>
          <a:lstStyle/>
          <a:p>
            <a:pPr algn="l" hangingPunct="0">
              <a:lnSpc>
                <a:spcPct val="100000"/>
              </a:lnSpc>
            </a:pPr>
            <a:r>
              <a:rPr sz="2775" b="1">
                <a:solidFill>
                  <a:srgbClr val="161616"/>
                </a:solidFill>
                <a:latin typeface="Arial"/>
                <a:ea typeface="+mn-ea"/>
                <a:cs typeface="Arial"/>
              </a:rPr>
              <a:t>Equity in DPA Complaint Investigations</a:t>
            </a:r>
          </a:p>
          <a:p>
            <a:pPr algn="l" hangingPunct="0">
              <a:lnSpc>
                <a:spcPct val="100000"/>
              </a:lnSpc>
            </a:pPr>
            <a:r>
              <a:rPr sz="2775">
                <a:solidFill>
                  <a:srgbClr val="C00000"/>
                </a:solidFill>
                <a:latin typeface="Arial"/>
                <a:ea typeface="+mn-ea"/>
                <a:cs typeface="Arial"/>
              </a:rPr>
              <a:t> </a:t>
            </a:r>
          </a:p>
          <a:p>
            <a:pPr algn="l" hangingPunct="0">
              <a:lnSpc>
                <a:spcPct val="100000"/>
              </a:lnSpc>
            </a:pPr>
            <a:r>
              <a:rPr sz="2775">
                <a:solidFill>
                  <a:srgbClr val="C00000"/>
                </a:solidFill>
                <a:latin typeface="Arial"/>
                <a:ea typeface="+mn-ea"/>
                <a:cs typeface="Arial"/>
              </a:rPr>
              <a:t> </a:t>
            </a:r>
          </a:p>
        </p:txBody>
      </p:sp>
      <p:graphicFrame>
        <p:nvGraphicFramePr>
          <p:cNvPr id="4" name="Table 1"/>
          <p:cNvGraphicFramePr/>
          <p:nvPr/>
        </p:nvGraphicFramePr>
        <p:xfrm>
          <a:off x="2551872" y="742950"/>
          <a:ext cx="4267200" cy="891540"/>
        </p:xfrm>
        <a:graphic>
          <a:graphicData uri="http://schemas.openxmlformats.org/drawingml/2006/table">
            <a:tbl>
              <a:tblPr>
                <a:tableStyleId>{ECEABFD6-DEF5-4B08-A064-399E52D03A91}</a:tableStyleId>
              </a:tblPr>
              <a:tblGrid>
                <a:gridCol w="1752600">
                  <a:extLst>
                    <a:ext uri="{9D8B030D-6E8A-4147-A177-3AD203B41FA5}">
                      <a16:colId xmlns:a16="http://schemas.microsoft.com/office/drawing/2014/main" val="20000"/>
                    </a:ext>
                  </a:extLst>
                </a:gridCol>
                <a:gridCol w="1257300">
                  <a:extLst>
                    <a:ext uri="{9D8B030D-6E8A-4147-A177-3AD203B41FA5}">
                      <a16:colId xmlns:a16="http://schemas.microsoft.com/office/drawing/2014/main" val="20001"/>
                    </a:ext>
                  </a:extLst>
                </a:gridCol>
                <a:gridCol w="1257300">
                  <a:extLst>
                    <a:ext uri="{9D8B030D-6E8A-4147-A177-3AD203B41FA5}">
                      <a16:colId xmlns:a16="http://schemas.microsoft.com/office/drawing/2014/main" val="20002"/>
                    </a:ext>
                  </a:extLst>
                </a:gridCol>
              </a:tblGrid>
              <a:tr h="257175">
                <a:tc>
                  <a:txBody>
                    <a:bodyPr/>
                    <a:lstStyle/>
                    <a:p>
                      <a:pPr algn="ctr" hangingPunct="0">
                        <a:lnSpc>
                          <a:spcPct val="100000"/>
                        </a:lnSpc>
                      </a:pPr>
                      <a:r>
                        <a:rPr sz="1350">
                          <a:solidFill>
                            <a:srgbClr val="C00000"/>
                          </a:solidFill>
                          <a:latin typeface="Arial"/>
                          <a:ea typeface="+mn-ea"/>
                          <a:cs typeface="Arial"/>
                        </a:rPr>
                        <a:t>Complaints</a:t>
                      </a:r>
                    </a:p>
                  </a:txBody>
                  <a:tcPr anchor="ctr">
                    <a:lnL w="9525" cmpd="sng">
                      <a:solidFill>
                        <a:srgbClr val="DAE4EA"/>
                      </a:solidFill>
                    </a:lnL>
                    <a:lnR w="9525" cmpd="sng">
                      <a:solidFill>
                        <a:srgbClr val="DAE4EA"/>
                      </a:solidFill>
                    </a:lnR>
                    <a:lnT w="9525" cmpd="sng">
                      <a:solidFill>
                        <a:srgbClr val="DAE4EA"/>
                      </a:solidFill>
                    </a:lnT>
                    <a:lnB w="9525" cmpd="sng">
                      <a:solidFill>
                        <a:srgbClr val="DAE4EA"/>
                      </a:solidFill>
                    </a:lnB>
                    <a:noFill/>
                  </a:tcPr>
                </a:tc>
                <a:tc>
                  <a:txBody>
                    <a:bodyPr/>
                    <a:lstStyle/>
                    <a:p>
                      <a:pPr algn="ctr" hangingPunct="0">
                        <a:lnSpc>
                          <a:spcPct val="100000"/>
                        </a:lnSpc>
                      </a:pPr>
                      <a:r>
                        <a:rPr sz="1350">
                          <a:solidFill>
                            <a:srgbClr val="C00000"/>
                          </a:solidFill>
                          <a:latin typeface="Arial"/>
                          <a:ea typeface="+mn-ea"/>
                          <a:cs typeface="Arial"/>
                        </a:rPr>
                        <a:t>Number</a:t>
                      </a:r>
                    </a:p>
                  </a:txBody>
                  <a:tcPr anchor="ctr">
                    <a:lnL w="9525" cmpd="sng">
                      <a:solidFill>
                        <a:srgbClr val="DAE4EA"/>
                      </a:solidFill>
                    </a:lnL>
                    <a:lnR w="9525" cmpd="sng">
                      <a:solidFill>
                        <a:srgbClr val="DAE4EA"/>
                      </a:solidFill>
                    </a:lnR>
                    <a:lnT w="9525" cmpd="sng">
                      <a:solidFill>
                        <a:srgbClr val="DAE4EA"/>
                      </a:solidFill>
                    </a:lnT>
                    <a:lnB w="9525" cmpd="sng">
                      <a:solidFill>
                        <a:srgbClr val="DAE4EA"/>
                      </a:solidFill>
                    </a:lnB>
                    <a:noFill/>
                  </a:tcPr>
                </a:tc>
                <a:tc>
                  <a:txBody>
                    <a:bodyPr/>
                    <a:lstStyle/>
                    <a:p>
                      <a:pPr algn="ctr" hangingPunct="0">
                        <a:lnSpc>
                          <a:spcPct val="100000"/>
                        </a:lnSpc>
                      </a:pPr>
                      <a:r>
                        <a:rPr sz="1350">
                          <a:solidFill>
                            <a:srgbClr val="C00000"/>
                          </a:solidFill>
                          <a:latin typeface="Arial"/>
                          <a:ea typeface="+mn-ea"/>
                          <a:cs typeface="Arial"/>
                        </a:rPr>
                        <a:t>Percent</a:t>
                      </a:r>
                    </a:p>
                  </a:txBody>
                  <a:tcPr anchor="ctr">
                    <a:lnL w="9525" cmpd="sng">
                      <a:solidFill>
                        <a:srgbClr val="DAE4EA"/>
                      </a:solidFill>
                    </a:lnL>
                    <a:lnR w="9525" cmpd="sng">
                      <a:solidFill>
                        <a:srgbClr val="DAE4EA"/>
                      </a:solidFill>
                    </a:lnR>
                    <a:lnT w="9525" cmpd="sng">
                      <a:solidFill>
                        <a:srgbClr val="DAE4EA"/>
                      </a:solidFill>
                    </a:lnT>
                    <a:lnB w="9525" cmpd="sng">
                      <a:solidFill>
                        <a:srgbClr val="DAE4EA"/>
                      </a:solidFill>
                    </a:lnB>
                    <a:noFill/>
                  </a:tcPr>
                </a:tc>
                <a:extLst>
                  <a:ext uri="{0D108BD9-81ED-4DB2-BD59-A6C34878D82A}">
                    <a16:rowId xmlns:a16="http://schemas.microsoft.com/office/drawing/2014/main" val="10000"/>
                  </a:ext>
                </a:extLst>
              </a:tr>
              <a:tr h="257175">
                <a:tc>
                  <a:txBody>
                    <a:bodyPr/>
                    <a:lstStyle/>
                    <a:p>
                      <a:pPr algn="ctr" hangingPunct="0">
                        <a:lnSpc>
                          <a:spcPct val="100000"/>
                        </a:lnSpc>
                      </a:pPr>
                      <a:r>
                        <a:rPr sz="1350">
                          <a:latin typeface="Arial"/>
                          <a:ea typeface="+mn-ea"/>
                          <a:cs typeface="Arial"/>
                        </a:rPr>
                        <a:t>Complainants</a:t>
                      </a:r>
                    </a:p>
                  </a:txBody>
                  <a:tcPr anchor="ctr">
                    <a:lnL w="9525" cmpd="sng">
                      <a:solidFill>
                        <a:srgbClr val="DAE4EA"/>
                      </a:solidFill>
                    </a:lnL>
                    <a:lnR w="9525" cmpd="sng">
                      <a:solidFill>
                        <a:srgbClr val="DAE4EA"/>
                      </a:solidFill>
                    </a:lnR>
                    <a:lnT w="9525" cmpd="sng">
                      <a:solidFill>
                        <a:srgbClr val="DAE4EA"/>
                      </a:solidFill>
                    </a:lnT>
                    <a:lnB w="9525" cmpd="sng">
                      <a:solidFill>
                        <a:srgbClr val="DAE4EA"/>
                      </a:solidFill>
                    </a:lnB>
                    <a:noFill/>
                  </a:tcPr>
                </a:tc>
                <a:tc>
                  <a:txBody>
                    <a:bodyPr/>
                    <a:lstStyle/>
                    <a:p>
                      <a:pPr algn="ctr" hangingPunct="0">
                        <a:lnSpc>
                          <a:spcPct val="100000"/>
                        </a:lnSpc>
                      </a:pPr>
                      <a:r>
                        <a:rPr sz="1350">
                          <a:latin typeface="Arial"/>
                          <a:ea typeface="+mn-ea"/>
                          <a:cs typeface="Arial"/>
                        </a:rPr>
                        <a:t>764</a:t>
                      </a:r>
                    </a:p>
                  </a:txBody>
                  <a:tcPr anchor="ctr">
                    <a:lnL w="9525" cmpd="sng">
                      <a:solidFill>
                        <a:srgbClr val="DAE4EA"/>
                      </a:solidFill>
                    </a:lnL>
                    <a:lnR w="9525" cmpd="sng">
                      <a:solidFill>
                        <a:srgbClr val="DAE4EA"/>
                      </a:solidFill>
                    </a:lnR>
                    <a:lnT w="9525" cmpd="sng">
                      <a:solidFill>
                        <a:srgbClr val="DAE4EA"/>
                      </a:solidFill>
                    </a:lnT>
                    <a:lnB w="9525" cmpd="sng">
                      <a:solidFill>
                        <a:srgbClr val="DAE4EA"/>
                      </a:solidFill>
                    </a:lnB>
                    <a:noFill/>
                  </a:tcPr>
                </a:tc>
                <a:tc>
                  <a:txBody>
                    <a:bodyPr/>
                    <a:lstStyle/>
                    <a:p>
                      <a:pPr algn="ctr" hangingPunct="0">
                        <a:lnSpc>
                          <a:spcPct val="100000"/>
                        </a:lnSpc>
                      </a:pPr>
                      <a:r>
                        <a:rPr sz="1350">
                          <a:latin typeface="Arial"/>
                          <a:ea typeface="+mn-ea"/>
                          <a:cs typeface="Arial"/>
                        </a:rPr>
                        <a:t>98%</a:t>
                      </a:r>
                    </a:p>
                  </a:txBody>
                  <a:tcPr anchor="ctr">
                    <a:lnL w="9525" cmpd="sng">
                      <a:solidFill>
                        <a:srgbClr val="DAE4EA"/>
                      </a:solidFill>
                    </a:lnL>
                    <a:lnR w="9525" cmpd="sng">
                      <a:solidFill>
                        <a:srgbClr val="DAE4EA"/>
                      </a:solidFill>
                    </a:lnR>
                    <a:lnT w="9525" cmpd="sng">
                      <a:solidFill>
                        <a:srgbClr val="DAE4EA"/>
                      </a:solidFill>
                    </a:lnT>
                    <a:lnB w="9525" cmpd="sng">
                      <a:solidFill>
                        <a:srgbClr val="DAE4EA"/>
                      </a:solidFill>
                    </a:lnB>
                    <a:noFill/>
                  </a:tcPr>
                </a:tc>
                <a:extLst>
                  <a:ext uri="{0D108BD9-81ED-4DB2-BD59-A6C34878D82A}">
                    <a16:rowId xmlns:a16="http://schemas.microsoft.com/office/drawing/2014/main" val="10001"/>
                  </a:ext>
                </a:extLst>
              </a:tr>
              <a:tr h="257175">
                <a:tc>
                  <a:txBody>
                    <a:bodyPr/>
                    <a:lstStyle/>
                    <a:p>
                      <a:pPr algn="ctr" hangingPunct="0">
                        <a:lnSpc>
                          <a:spcPct val="100000"/>
                        </a:lnSpc>
                      </a:pPr>
                      <a:r>
                        <a:rPr sz="1350">
                          <a:latin typeface="Arial"/>
                          <a:ea typeface="+mn-ea"/>
                          <a:cs typeface="Arial"/>
                        </a:rPr>
                        <a:t>Anonymous</a:t>
                      </a:r>
                    </a:p>
                  </a:txBody>
                  <a:tcPr anchor="ctr">
                    <a:lnL w="9525" cmpd="sng">
                      <a:solidFill>
                        <a:srgbClr val="DAE4EA"/>
                      </a:solidFill>
                    </a:lnL>
                    <a:lnR w="9525" cmpd="sng">
                      <a:solidFill>
                        <a:srgbClr val="DAE4EA"/>
                      </a:solidFill>
                    </a:lnR>
                    <a:lnT w="9525" cmpd="sng">
                      <a:solidFill>
                        <a:srgbClr val="DAE4EA"/>
                      </a:solidFill>
                    </a:lnT>
                    <a:lnB w="9525" cmpd="sng">
                      <a:solidFill>
                        <a:srgbClr val="DAE4EA"/>
                      </a:solidFill>
                    </a:lnB>
                    <a:noFill/>
                  </a:tcPr>
                </a:tc>
                <a:tc>
                  <a:txBody>
                    <a:bodyPr/>
                    <a:lstStyle/>
                    <a:p>
                      <a:pPr algn="ctr" hangingPunct="0">
                        <a:lnSpc>
                          <a:spcPct val="100000"/>
                        </a:lnSpc>
                      </a:pPr>
                      <a:r>
                        <a:rPr sz="1350">
                          <a:latin typeface="Arial"/>
                          <a:ea typeface="+mn-ea"/>
                          <a:cs typeface="Arial"/>
                        </a:rPr>
                        <a:t>35</a:t>
                      </a:r>
                    </a:p>
                  </a:txBody>
                  <a:tcPr anchor="ctr">
                    <a:lnL w="9525" cmpd="sng">
                      <a:solidFill>
                        <a:srgbClr val="DAE4EA"/>
                      </a:solidFill>
                    </a:lnL>
                    <a:lnR w="9525" cmpd="sng">
                      <a:solidFill>
                        <a:srgbClr val="DAE4EA"/>
                      </a:solidFill>
                    </a:lnR>
                    <a:lnT w="9525" cmpd="sng">
                      <a:solidFill>
                        <a:srgbClr val="DAE4EA"/>
                      </a:solidFill>
                    </a:lnT>
                    <a:lnB w="9525" cmpd="sng">
                      <a:solidFill>
                        <a:srgbClr val="DAE4EA"/>
                      </a:solidFill>
                    </a:lnB>
                    <a:noFill/>
                  </a:tcPr>
                </a:tc>
                <a:tc>
                  <a:txBody>
                    <a:bodyPr/>
                    <a:lstStyle/>
                    <a:p>
                      <a:pPr algn="ctr" hangingPunct="0">
                        <a:lnSpc>
                          <a:spcPct val="100000"/>
                        </a:lnSpc>
                      </a:pPr>
                      <a:r>
                        <a:rPr sz="1350">
                          <a:latin typeface="Arial"/>
                          <a:ea typeface="+mn-ea"/>
                          <a:cs typeface="Arial"/>
                        </a:rPr>
                        <a:t>2%</a:t>
                      </a:r>
                    </a:p>
                  </a:txBody>
                  <a:tcPr anchor="ctr">
                    <a:lnL w="9525" cmpd="sng">
                      <a:solidFill>
                        <a:srgbClr val="DAE4EA"/>
                      </a:solidFill>
                    </a:lnL>
                    <a:lnR w="9525" cmpd="sng">
                      <a:solidFill>
                        <a:srgbClr val="DAE4EA"/>
                      </a:solidFill>
                    </a:lnR>
                    <a:lnT w="9525" cmpd="sng">
                      <a:solidFill>
                        <a:srgbClr val="DAE4EA"/>
                      </a:solidFill>
                    </a:lnT>
                    <a:lnB w="9525" cmpd="sng">
                      <a:solidFill>
                        <a:srgbClr val="DAE4EA"/>
                      </a:solidFill>
                    </a:lnB>
                    <a:noFill/>
                  </a:tcPr>
                </a:tc>
                <a:extLst>
                  <a:ext uri="{0D108BD9-81ED-4DB2-BD59-A6C34878D82A}">
                    <a16:rowId xmlns:a16="http://schemas.microsoft.com/office/drawing/2014/main" val="10002"/>
                  </a:ext>
                </a:extLst>
              </a:tr>
            </a:tbl>
          </a:graphicData>
        </a:graphic>
      </p:graphicFrame>
      <p:pic>
        <p:nvPicPr>
          <p:cNvPr id="5" name="Chart 1"/>
          <p:cNvPicPr/>
          <p:nvPr/>
        </p:nvPicPr>
        <p:blipFill rotWithShape="1">
          <a:blip r:embed="rId3"/>
          <a:stretch>
            <a:fillRect/>
          </a:stretch>
        </p:blipFill>
        <p:spPr>
          <a:xfrm>
            <a:off x="160584" y="1895475"/>
            <a:ext cx="4689231" cy="2743200"/>
          </a:xfrm>
          <a:prstGeom prst="rect">
            <a:avLst/>
          </a:prstGeom>
        </p:spPr>
      </p:pic>
      <p:pic>
        <p:nvPicPr>
          <p:cNvPr id="6" name="Chart 2"/>
          <p:cNvPicPr/>
          <p:nvPr/>
        </p:nvPicPr>
        <p:blipFill rotWithShape="1">
          <a:blip r:embed="rId4"/>
          <a:stretch>
            <a:fillRect/>
          </a:stretch>
        </p:blipFill>
        <p:spPr>
          <a:xfrm>
            <a:off x="4929889" y="1619250"/>
            <a:ext cx="3765392" cy="3323492"/>
          </a:xfrm>
          <a:prstGeom prst="rect">
            <a:avLst/>
          </a:prstGeom>
        </p:spPr>
      </p:pic>
      <p:sp>
        <p:nvSpPr>
          <p:cNvPr id="7" name="Rectangle 6"/>
          <p:cNvSpPr/>
          <p:nvPr/>
        </p:nvSpPr>
        <p:spPr>
          <a:xfrm>
            <a:off x="7905750" y="4819650"/>
            <a:ext cx="2476500" cy="323850"/>
          </a:xfrm>
          <a:prstGeom prst="rect">
            <a:avLst/>
          </a:prstGeom>
        </p:spPr>
        <p:txBody>
          <a:bodyPr spcFirstLastPara="0" lIns="95250" tIns="95250" rIns="95250" bIns="0" anchor="t"/>
          <a:lstStyle/>
          <a:p>
            <a:pPr algn="l" hangingPunct="0">
              <a:lnSpc>
                <a:spcPct val="100000"/>
              </a:lnSpc>
            </a:pPr>
            <a:r>
              <a:rPr sz="900">
                <a:solidFill>
                  <a:srgbClr val="C00000"/>
                </a:solidFill>
                <a:latin typeface="Lato"/>
                <a:ea typeface="+mn-ea"/>
                <a:cs typeface="Lato"/>
              </a:rPr>
              <a:t> *Data from CY 2020</a:t>
            </a:r>
          </a:p>
        </p:txBody>
      </p:sp>
    </p:spTree>
    <p:extLst>
      <p:ext uri="{BB962C8B-B14F-4D97-AF65-F5344CB8AC3E}">
        <p14:creationId xmlns:p14="http://schemas.microsoft.com/office/powerpoint/2010/main" val="39300242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Slide 6 copy 2"/>
        <p:cNvGrpSpPr/>
        <p:nvPr/>
      </p:nvGrpSpPr>
      <p:grpSpPr>
        <a:xfrm>
          <a:off x="0" y="0"/>
          <a:ext cx="0" cy="0"/>
          <a:chOff x="0" y="0"/>
          <a:chExt cx="0" cy="0"/>
        </a:xfrm>
      </p:grpSpPr>
      <p:sp>
        <p:nvSpPr>
          <p:cNvPr id="2" name="Text Placeholder 1 copy 1"/>
          <p:cNvSpPr/>
          <p:nvPr/>
        </p:nvSpPr>
        <p:spPr>
          <a:xfrm>
            <a:off x="466725" y="619125"/>
            <a:ext cx="8220075" cy="419100"/>
          </a:xfrm>
          <a:prstGeom prst="rect">
            <a:avLst/>
          </a:prstGeom>
        </p:spPr>
        <p:txBody>
          <a:bodyPr spcFirstLastPara="0" lIns="0" tIns="0" rIns="0" bIns="0" anchor="t"/>
          <a:lstStyle/>
          <a:p>
            <a:pPr algn="l" hangingPunct="0">
              <a:lnSpc>
                <a:spcPct val="100000"/>
              </a:lnSpc>
            </a:pPr>
            <a:r>
              <a:rPr sz="2775" b="1">
                <a:solidFill>
                  <a:srgbClr val="C00000"/>
                </a:solidFill>
                <a:latin typeface="Arial"/>
                <a:ea typeface="+mn-ea"/>
                <a:cs typeface="Arial"/>
              </a:rPr>
              <a:t>DPA Budget and Racial Equity</a:t>
            </a:r>
            <a:r>
              <a:rPr sz="2775">
                <a:solidFill>
                  <a:srgbClr val="C00000"/>
                </a:solidFill>
                <a:latin typeface="Arial"/>
                <a:ea typeface="+mn-ea"/>
                <a:cs typeface="Arial"/>
              </a:rPr>
              <a:t> </a:t>
            </a:r>
          </a:p>
        </p:txBody>
      </p:sp>
      <p:sp>
        <p:nvSpPr>
          <p:cNvPr id="3" name="Text Placeholder 12"/>
          <p:cNvSpPr/>
          <p:nvPr/>
        </p:nvSpPr>
        <p:spPr>
          <a:xfrm>
            <a:off x="471074" y="1371600"/>
            <a:ext cx="8220075" cy="3200400"/>
          </a:xfrm>
          <a:prstGeom prst="rect">
            <a:avLst/>
          </a:prstGeom>
        </p:spPr>
        <p:txBody>
          <a:bodyPr spcFirstLastPara="0" lIns="0" tIns="0" rIns="0" bIns="0" anchor="t"/>
          <a:lstStyle/>
          <a:p>
            <a:pPr algn="l" hangingPunct="0">
              <a:lnSpc>
                <a:spcPct val="100000"/>
              </a:lnSpc>
            </a:pPr>
            <a:r>
              <a:rPr sz="1800">
                <a:solidFill>
                  <a:srgbClr val="161616"/>
                </a:solidFill>
                <a:latin typeface="Arial"/>
                <a:ea typeface="+mn-ea"/>
                <a:cs typeface="Arial"/>
              </a:rPr>
              <a:t>Bottom Line: The DPA Budget proposal does not adversely affect the department's racial equity priorities.</a:t>
            </a:r>
          </a:p>
          <a:p>
            <a:pPr algn="l" hangingPunct="0">
              <a:lnSpc>
                <a:spcPct val="100000"/>
              </a:lnSpc>
            </a:pPr>
            <a:endParaRPr sz="1800">
              <a:solidFill>
                <a:srgbClr val="161616"/>
              </a:solidFill>
              <a:latin typeface="Arial"/>
              <a:ea typeface="+mn-ea"/>
              <a:cs typeface="Arial"/>
            </a:endParaRPr>
          </a:p>
          <a:p>
            <a:pPr algn="l" hangingPunct="0">
              <a:lnSpc>
                <a:spcPct val="100000"/>
              </a:lnSpc>
            </a:pPr>
            <a:r>
              <a:rPr sz="1800">
                <a:solidFill>
                  <a:srgbClr val="161616"/>
                </a:solidFill>
                <a:latin typeface="Arial"/>
                <a:ea typeface="+mn-ea"/>
                <a:cs typeface="Arial"/>
              </a:rPr>
              <a:t>Internal: The DPA will continue to use existing programs and resources (SharePoint, DHR Training, internal groups) to promote equity in our department.</a:t>
            </a:r>
          </a:p>
          <a:p>
            <a:pPr algn="l" hangingPunct="0">
              <a:lnSpc>
                <a:spcPct val="100000"/>
              </a:lnSpc>
            </a:pPr>
            <a:endParaRPr sz="1800">
              <a:solidFill>
                <a:srgbClr val="161616"/>
              </a:solidFill>
              <a:latin typeface="Arial"/>
              <a:ea typeface="+mn-ea"/>
              <a:cs typeface="Arial"/>
            </a:endParaRPr>
          </a:p>
          <a:p>
            <a:pPr algn="l" hangingPunct="0">
              <a:lnSpc>
                <a:spcPct val="100000"/>
              </a:lnSpc>
            </a:pPr>
            <a:r>
              <a:rPr sz="1800">
                <a:solidFill>
                  <a:srgbClr val="161616"/>
                </a:solidFill>
                <a:latin typeface="Arial"/>
                <a:ea typeface="+mn-ea"/>
                <a:cs typeface="Arial"/>
              </a:rPr>
              <a:t>External: The DPA will not amend the existing complaint and investigation process. </a:t>
            </a:r>
          </a:p>
          <a:p>
            <a:pPr algn="l" hangingPunct="0">
              <a:lnSpc>
                <a:spcPct val="100000"/>
              </a:lnSpc>
            </a:pPr>
            <a:endParaRPr sz="1800">
              <a:solidFill>
                <a:srgbClr val="161616"/>
              </a:solidFill>
              <a:latin typeface="Arial"/>
              <a:ea typeface="+mn-ea"/>
              <a:cs typeface="Arial"/>
            </a:endParaRPr>
          </a:p>
          <a:p>
            <a:pPr algn="l" hangingPunct="0">
              <a:lnSpc>
                <a:spcPct val="100000"/>
              </a:lnSpc>
            </a:pPr>
            <a:endParaRPr sz="1800">
              <a:solidFill>
                <a:srgbClr val="161616"/>
              </a:solidFill>
              <a:latin typeface="Arial"/>
              <a:ea typeface="+mn-ea"/>
              <a:cs typeface="Arial"/>
            </a:endParaRPr>
          </a:p>
          <a:p>
            <a:pPr algn="l" hangingPunct="0">
              <a:lnSpc>
                <a:spcPct val="100000"/>
              </a:lnSpc>
            </a:pPr>
            <a:endParaRPr sz="1800">
              <a:solidFill>
                <a:srgbClr val="161616"/>
              </a:solidFill>
              <a:latin typeface="Arial"/>
              <a:ea typeface="+mn-ea"/>
              <a:cs typeface="Arial"/>
            </a:endParaRPr>
          </a:p>
          <a:p>
            <a:pPr algn="l" hangingPunct="0">
              <a:lnSpc>
                <a:spcPct val="100000"/>
              </a:lnSpc>
            </a:pPr>
            <a:r>
              <a:rPr sz="1050">
                <a:solidFill>
                  <a:srgbClr val="161616"/>
                </a:solidFill>
                <a:latin typeface="Arial"/>
                <a:ea typeface="+mn-ea"/>
                <a:cs typeface="Arial"/>
              </a:rPr>
              <a:t>Link to the DPA's Racial Equity Action Plan:  </a:t>
            </a:r>
            <a:r>
              <a:rPr sz="1050">
                <a:solidFill>
                  <a:srgbClr val="161616"/>
                </a:solidFill>
                <a:latin typeface="Arial"/>
                <a:ea typeface="+mn-ea"/>
                <a:cs typeface="Arial"/>
                <a:hlinkClick r:id="rId3"/>
              </a:rPr>
              <a:t>https://my.visme.co/view/y4mwqnwz-racial-equity-project</a:t>
            </a:r>
          </a:p>
        </p:txBody>
      </p:sp>
      <p:pic>
        <p:nvPicPr>
          <p:cNvPr id="4" name="image.png"/>
          <p:cNvPicPr/>
          <p:nvPr/>
        </p:nvPicPr>
        <p:blipFill rotWithShape="1">
          <a:blip r:embed="rId4"/>
          <a:stretch>
            <a:fillRect/>
          </a:stretch>
        </p:blipFill>
        <p:spPr>
          <a:xfrm>
            <a:off x="6829425" y="3600450"/>
            <a:ext cx="2102827" cy="1399442"/>
          </a:xfrm>
          <a:prstGeom prst="rect">
            <a:avLst/>
          </a:prstGeom>
        </p:spPr>
      </p:pic>
    </p:spTree>
    <p:extLst>
      <p:ext uri="{BB962C8B-B14F-4D97-AF65-F5344CB8AC3E}">
        <p14:creationId xmlns:p14="http://schemas.microsoft.com/office/powerpoint/2010/main" val="39300242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Slide 2"/>
        <p:cNvGrpSpPr/>
        <p:nvPr/>
      </p:nvGrpSpPr>
      <p:grpSpPr>
        <a:xfrm>
          <a:off x="0" y="0"/>
          <a:ext cx="0" cy="0"/>
          <a:chOff x="0" y="0"/>
          <a:chExt cx="0" cy="0"/>
        </a:xfrm>
      </p:grpSpPr>
      <p:pic>
        <p:nvPicPr>
          <p:cNvPr id="2" name="Rectangle 15 background"/>
          <p:cNvPicPr/>
          <p:nvPr/>
        </p:nvPicPr>
        <p:blipFill rotWithShape="1">
          <a:blip r:embed="rId3"/>
          <a:stretch>
            <a:fillRect/>
          </a:stretch>
        </p:blipFill>
        <p:spPr>
          <a:xfrm>
            <a:off x="0" y="-104775"/>
            <a:ext cx="638175" cy="5248275"/>
          </a:xfrm>
          <a:prstGeom prst="rect">
            <a:avLst/>
          </a:prstGeom>
        </p:spPr>
      </p:pic>
      <p:pic>
        <p:nvPicPr>
          <p:cNvPr id="3" name="Custom Shape 1"/>
          <p:cNvPicPr/>
          <p:nvPr/>
        </p:nvPicPr>
        <p:blipFill rotWithShape="1">
          <a:blip r:embed="rId4"/>
          <a:stretch>
            <a:fillRect/>
          </a:stretch>
        </p:blipFill>
        <p:spPr>
          <a:xfrm rot="10800000">
            <a:off x="6248400" y="0"/>
            <a:ext cx="2895600" cy="2895600"/>
          </a:xfrm>
          <a:prstGeom prst="rect">
            <a:avLst/>
          </a:prstGeom>
        </p:spPr>
      </p:pic>
      <p:sp>
        <p:nvSpPr>
          <p:cNvPr id="4" name="Text Placeholder 11"/>
          <p:cNvSpPr/>
          <p:nvPr/>
        </p:nvSpPr>
        <p:spPr>
          <a:xfrm>
            <a:off x="466725" y="438150"/>
            <a:ext cx="4505325" cy="381000"/>
          </a:xfrm>
          <a:prstGeom prst="rect">
            <a:avLst/>
          </a:prstGeom>
        </p:spPr>
        <p:txBody>
          <a:bodyPr spcFirstLastPara="0" lIns="0" tIns="0" rIns="0" bIns="0" anchor="t"/>
          <a:lstStyle/>
          <a:p>
            <a:pPr algn="l" hangingPunct="0">
              <a:lnSpc>
                <a:spcPct val="90000"/>
              </a:lnSpc>
              <a:spcBef>
                <a:spcPct val="4000"/>
              </a:spcBef>
            </a:pPr>
            <a:r>
              <a:rPr sz="2800" spc="-150">
                <a:solidFill>
                  <a:srgbClr val="1E1E1E"/>
                </a:solidFill>
                <a:latin typeface="Arial"/>
                <a:ea typeface="+mn-ea"/>
                <a:cs typeface="Arial"/>
              </a:rPr>
              <a:t>DPA Mission and Vision</a:t>
            </a:r>
          </a:p>
        </p:txBody>
      </p:sp>
      <p:sp>
        <p:nvSpPr>
          <p:cNvPr id="5" name="TextBox 9"/>
          <p:cNvSpPr/>
          <p:nvPr/>
        </p:nvSpPr>
        <p:spPr>
          <a:xfrm>
            <a:off x="485775" y="1533525"/>
            <a:ext cx="3486150" cy="1981200"/>
          </a:xfrm>
          <a:prstGeom prst="rect">
            <a:avLst/>
          </a:prstGeom>
        </p:spPr>
        <p:txBody>
          <a:bodyPr spcFirstLastPara="0" lIns="0" tIns="0" rIns="0" bIns="0" anchor="t"/>
          <a:lstStyle/>
          <a:p>
            <a:pPr algn="l" hangingPunct="0">
              <a:lnSpc>
                <a:spcPct val="120000"/>
              </a:lnSpc>
            </a:pPr>
            <a:r>
              <a:rPr sz="1400">
                <a:solidFill>
                  <a:srgbClr val="1E1E1E"/>
                </a:solidFill>
                <a:latin typeface="Arial"/>
                <a:ea typeface="+mn-ea"/>
                <a:cs typeface="Arial"/>
              </a:rPr>
              <a:t>The Department of Police Accountability (DPA) is committed to providing the City of San Francisco with independent and impartial law enforcement oversight through investigations, policy recommendations, and performance audits to ensure that the Department reflects the values and concerns of the community it serves.</a:t>
            </a:r>
          </a:p>
        </p:txBody>
      </p:sp>
      <p:sp>
        <p:nvSpPr>
          <p:cNvPr id="6" name="TextBox 12"/>
          <p:cNvSpPr/>
          <p:nvPr/>
        </p:nvSpPr>
        <p:spPr>
          <a:xfrm>
            <a:off x="4495800" y="1514475"/>
            <a:ext cx="3981450" cy="2085975"/>
          </a:xfrm>
          <a:prstGeom prst="rect">
            <a:avLst/>
          </a:prstGeom>
        </p:spPr>
        <p:txBody>
          <a:bodyPr spcFirstLastPara="0" lIns="0" tIns="0" rIns="0" bIns="0" anchor="t"/>
          <a:lstStyle/>
          <a:p>
            <a:pPr algn="l" hangingPunct="0">
              <a:lnSpc>
                <a:spcPct val="100000"/>
              </a:lnSpc>
            </a:pPr>
            <a:r>
              <a:rPr sz="1350">
                <a:solidFill>
                  <a:srgbClr val="1E1E1E"/>
                </a:solidFill>
                <a:latin typeface="Arial"/>
                <a:ea typeface="+mn-ea"/>
                <a:cs typeface="Arial"/>
              </a:rPr>
              <a:t>DPA as a national standard for independent civilian oversight of law enforcement</a:t>
            </a:r>
          </a:p>
          <a:p>
            <a:pPr algn="l" hangingPunct="0">
              <a:lnSpc>
                <a:spcPct val="100000"/>
              </a:lnSpc>
            </a:pPr>
            <a:r>
              <a:rPr sz="1500">
                <a:solidFill>
                  <a:srgbClr val="C00000"/>
                </a:solidFill>
                <a:latin typeface="Arial"/>
                <a:ea typeface="+mn-ea"/>
                <a:cs typeface="Arial"/>
              </a:rPr>
              <a:t>•</a:t>
            </a:r>
            <a:r>
              <a:rPr sz="1350">
                <a:solidFill>
                  <a:srgbClr val="1E1E1E"/>
                </a:solidFill>
                <a:latin typeface="Arial"/>
                <a:ea typeface="+mn-ea"/>
                <a:cs typeface="Arial"/>
              </a:rPr>
              <a:t>Accessible, transparent, and engaged with community members</a:t>
            </a:r>
          </a:p>
          <a:p>
            <a:pPr algn="l" hangingPunct="0">
              <a:lnSpc>
                <a:spcPct val="100000"/>
              </a:lnSpc>
            </a:pPr>
            <a:r>
              <a:rPr sz="1500">
                <a:solidFill>
                  <a:srgbClr val="C00000"/>
                </a:solidFill>
                <a:latin typeface="Arial"/>
                <a:ea typeface="+mn-ea"/>
                <a:cs typeface="Arial"/>
              </a:rPr>
              <a:t>•</a:t>
            </a:r>
            <a:r>
              <a:rPr sz="1350">
                <a:solidFill>
                  <a:srgbClr val="1E1E1E"/>
                </a:solidFill>
                <a:latin typeface="Arial"/>
                <a:ea typeface="+mn-ea"/>
                <a:cs typeface="Arial"/>
              </a:rPr>
              <a:t>Strong reputation as a trusted and credible agency providing high quality investigations and timely independent investigations and audits</a:t>
            </a:r>
          </a:p>
          <a:p>
            <a:pPr algn="l" hangingPunct="0">
              <a:lnSpc>
                <a:spcPct val="100000"/>
              </a:lnSpc>
            </a:pPr>
            <a:r>
              <a:rPr sz="1500">
                <a:solidFill>
                  <a:srgbClr val="C00000"/>
                </a:solidFill>
                <a:latin typeface="Arial"/>
                <a:ea typeface="+mn-ea"/>
                <a:cs typeface="Arial"/>
              </a:rPr>
              <a:t>•</a:t>
            </a:r>
            <a:r>
              <a:rPr sz="1350">
                <a:solidFill>
                  <a:srgbClr val="1E1E1E"/>
                </a:solidFill>
                <a:latin typeface="Arial"/>
                <a:ea typeface="+mn-ea"/>
                <a:cs typeface="Arial"/>
              </a:rPr>
              <a:t>Quality of reporting (evidence based, leveraging a balance of qualitative and quantitative data) </a:t>
            </a:r>
          </a:p>
          <a:p>
            <a:pPr algn="l" hangingPunct="0">
              <a:lnSpc>
                <a:spcPct val="100000"/>
              </a:lnSpc>
            </a:pPr>
            <a:r>
              <a:rPr sz="1350">
                <a:solidFill>
                  <a:srgbClr val="1E1E1E"/>
                </a:solidFill>
                <a:latin typeface="Arial"/>
                <a:ea typeface="+mn-ea"/>
                <a:cs typeface="Arial"/>
              </a:rPr>
              <a:t> </a:t>
            </a:r>
          </a:p>
        </p:txBody>
      </p:sp>
      <p:sp>
        <p:nvSpPr>
          <p:cNvPr id="7" name="TextBox 13"/>
          <p:cNvSpPr/>
          <p:nvPr/>
        </p:nvSpPr>
        <p:spPr>
          <a:xfrm>
            <a:off x="485775" y="1219200"/>
            <a:ext cx="3390900" cy="247650"/>
          </a:xfrm>
          <a:prstGeom prst="rect">
            <a:avLst/>
          </a:prstGeom>
        </p:spPr>
        <p:txBody>
          <a:bodyPr spcFirstLastPara="0" lIns="0" tIns="0" rIns="0" bIns="0" anchor="t"/>
          <a:lstStyle/>
          <a:p>
            <a:pPr algn="l" hangingPunct="0">
              <a:lnSpc>
                <a:spcPct val="100000"/>
              </a:lnSpc>
            </a:pPr>
            <a:r>
              <a:rPr sz="1600" b="1">
                <a:solidFill>
                  <a:srgbClr val="C00000"/>
                </a:solidFill>
                <a:latin typeface="Arial"/>
                <a:ea typeface="+mn-ea"/>
                <a:cs typeface="Arial"/>
              </a:rPr>
              <a:t>Mission</a:t>
            </a:r>
          </a:p>
        </p:txBody>
      </p:sp>
      <p:sp>
        <p:nvSpPr>
          <p:cNvPr id="8" name="TextBox 16"/>
          <p:cNvSpPr/>
          <p:nvPr/>
        </p:nvSpPr>
        <p:spPr>
          <a:xfrm>
            <a:off x="4498744" y="1228725"/>
            <a:ext cx="3867150" cy="247650"/>
          </a:xfrm>
          <a:prstGeom prst="rect">
            <a:avLst/>
          </a:prstGeom>
        </p:spPr>
        <p:txBody>
          <a:bodyPr spcFirstLastPara="0" lIns="0" tIns="0" rIns="0" bIns="0" anchor="t"/>
          <a:lstStyle/>
          <a:p>
            <a:pPr algn="l" hangingPunct="0">
              <a:lnSpc>
                <a:spcPct val="100000"/>
              </a:lnSpc>
            </a:pPr>
            <a:r>
              <a:rPr sz="1600" b="1">
                <a:solidFill>
                  <a:srgbClr val="C00000"/>
                </a:solidFill>
                <a:latin typeface="Arial"/>
                <a:ea typeface="+mn-ea"/>
                <a:cs typeface="Arial"/>
              </a:rPr>
              <a:t>Vision</a:t>
            </a:r>
          </a:p>
        </p:txBody>
      </p:sp>
    </p:spTree>
    <p:extLst>
      <p:ext uri="{BB962C8B-B14F-4D97-AF65-F5344CB8AC3E}">
        <p14:creationId xmlns:p14="http://schemas.microsoft.com/office/powerpoint/2010/main" val="39300242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Slide 2 copy 1"/>
        <p:cNvGrpSpPr/>
        <p:nvPr/>
      </p:nvGrpSpPr>
      <p:grpSpPr>
        <a:xfrm>
          <a:off x="0" y="0"/>
          <a:ext cx="0" cy="0"/>
          <a:chOff x="0" y="0"/>
          <a:chExt cx="0" cy="0"/>
        </a:xfrm>
      </p:grpSpPr>
      <p:pic>
        <p:nvPicPr>
          <p:cNvPr id="2" name="Rectangle 15 background"/>
          <p:cNvPicPr/>
          <p:nvPr/>
        </p:nvPicPr>
        <p:blipFill rotWithShape="1">
          <a:blip r:embed="rId3"/>
          <a:stretch>
            <a:fillRect/>
          </a:stretch>
        </p:blipFill>
        <p:spPr>
          <a:xfrm>
            <a:off x="0" y="-104775"/>
            <a:ext cx="638175" cy="5248275"/>
          </a:xfrm>
          <a:prstGeom prst="rect">
            <a:avLst/>
          </a:prstGeom>
        </p:spPr>
      </p:pic>
      <p:sp>
        <p:nvSpPr>
          <p:cNvPr id="3" name="Text Placeholder 11"/>
          <p:cNvSpPr/>
          <p:nvPr/>
        </p:nvSpPr>
        <p:spPr>
          <a:xfrm>
            <a:off x="466725" y="438150"/>
            <a:ext cx="4505325" cy="419100"/>
          </a:xfrm>
          <a:prstGeom prst="rect">
            <a:avLst/>
          </a:prstGeom>
        </p:spPr>
        <p:txBody>
          <a:bodyPr spcFirstLastPara="0" lIns="0" tIns="0" rIns="0" bIns="0" anchor="t"/>
          <a:lstStyle/>
          <a:p>
            <a:pPr algn="l" hangingPunct="0">
              <a:lnSpc>
                <a:spcPct val="100000"/>
              </a:lnSpc>
            </a:pPr>
            <a:r>
              <a:rPr sz="2775" b="1">
                <a:solidFill>
                  <a:srgbClr val="1E1E1E"/>
                </a:solidFill>
                <a:latin typeface="Arial"/>
                <a:ea typeface="+mn-ea"/>
                <a:cs typeface="Arial"/>
              </a:rPr>
              <a:t>Mayor's Budget Instructions</a:t>
            </a:r>
          </a:p>
        </p:txBody>
      </p:sp>
      <p:sp>
        <p:nvSpPr>
          <p:cNvPr id="4" name="TextBox 9"/>
          <p:cNvSpPr/>
          <p:nvPr/>
        </p:nvSpPr>
        <p:spPr>
          <a:xfrm>
            <a:off x="466725" y="1400175"/>
            <a:ext cx="8004120" cy="3467100"/>
          </a:xfrm>
          <a:prstGeom prst="rect">
            <a:avLst/>
          </a:prstGeom>
        </p:spPr>
        <p:txBody>
          <a:bodyPr spcFirstLastPara="0" lIns="0" tIns="0" rIns="0" bIns="0" anchor="t"/>
          <a:lstStyle/>
          <a:p>
            <a:pPr marL="209550" indent="-209550" algn="l" hangingPunct="0">
              <a:lnSpc>
                <a:spcPct val="100000"/>
              </a:lnSpc>
              <a:buClr>
                <a:srgbClr val="1E1E1E"/>
              </a:buClr>
              <a:buFont typeface="Courier New" panose="020B0604020202020204" pitchFamily="34" charset="0"/>
              <a:buChar char="o"/>
            </a:pPr>
            <a:r>
              <a:rPr sz="1650" dirty="0">
                <a:solidFill>
                  <a:srgbClr val="1E1E1E"/>
                </a:solidFill>
                <a:latin typeface="Arial"/>
                <a:ea typeface="+mn-ea"/>
                <a:cs typeface="Arial"/>
              </a:rPr>
              <a:t>In response to instructions from the Mayor’s Office, the DPA proposes reductions to its salary and benefits, programmatic, and non-personnel budgets.  </a:t>
            </a:r>
          </a:p>
          <a:p>
            <a:pPr marL="209550" indent="-209550" algn="l" hangingPunct="0">
              <a:lnSpc>
                <a:spcPct val="100000"/>
              </a:lnSpc>
              <a:buClr>
                <a:srgbClr val="1E1E1E"/>
              </a:buClr>
              <a:buFont typeface="Courier New" panose="020B0604020202020204" pitchFamily="34" charset="0"/>
              <a:buChar char="o"/>
            </a:pPr>
            <a:r>
              <a:rPr sz="1650" dirty="0">
                <a:solidFill>
                  <a:srgbClr val="1E1E1E"/>
                </a:solidFill>
                <a:latin typeface="Arial"/>
                <a:ea typeface="+mn-ea"/>
                <a:cs typeface="Arial"/>
              </a:rPr>
              <a:t>The salary and benefits reduction will be achieved through attrition, keeping vacant positions unfilled. </a:t>
            </a:r>
          </a:p>
          <a:p>
            <a:pPr algn="l" hangingPunct="0">
              <a:lnSpc>
                <a:spcPct val="100000"/>
              </a:lnSpc>
            </a:pPr>
            <a:endParaRPr sz="1650" dirty="0">
              <a:solidFill>
                <a:srgbClr val="1E1E1E"/>
              </a:solidFill>
              <a:latin typeface="Arial"/>
              <a:ea typeface="+mn-ea"/>
              <a:cs typeface="Arial"/>
            </a:endParaRPr>
          </a:p>
          <a:p>
            <a:pPr algn="l" hangingPunct="0">
              <a:lnSpc>
                <a:spcPct val="100000"/>
              </a:lnSpc>
            </a:pPr>
            <a:r>
              <a:rPr sz="1650" dirty="0">
                <a:solidFill>
                  <a:srgbClr val="C00000"/>
                </a:solidFill>
                <a:latin typeface="Arial"/>
                <a:ea typeface="+mn-ea"/>
                <a:cs typeface="Arial"/>
              </a:rPr>
              <a:t>Criteria</a:t>
            </a:r>
          </a:p>
          <a:p>
            <a:pPr marL="209550" indent="-209550" algn="l" hangingPunct="0">
              <a:lnSpc>
                <a:spcPct val="100000"/>
              </a:lnSpc>
              <a:buClr>
                <a:srgbClr val="1E1E1E"/>
              </a:buClr>
              <a:buFont typeface="Courier New" panose="020B0604020202020204" pitchFamily="34" charset="0"/>
              <a:buChar char="o"/>
            </a:pPr>
            <a:r>
              <a:rPr sz="1650" dirty="0">
                <a:solidFill>
                  <a:srgbClr val="1E1E1E"/>
                </a:solidFill>
                <a:latin typeface="Arial"/>
                <a:ea typeface="+mn-ea"/>
                <a:cs typeface="Arial"/>
              </a:rPr>
              <a:t>Maintain core functions and minimize impacts or delays to services to the community</a:t>
            </a:r>
          </a:p>
          <a:p>
            <a:pPr marL="209550" indent="-209550" algn="l" hangingPunct="0">
              <a:lnSpc>
                <a:spcPct val="100000"/>
              </a:lnSpc>
              <a:buClr>
                <a:srgbClr val="1E1E1E"/>
              </a:buClr>
              <a:buFont typeface="Courier New" panose="020B0604020202020204" pitchFamily="34" charset="0"/>
              <a:buChar char="o"/>
            </a:pPr>
            <a:r>
              <a:rPr sz="1650" dirty="0">
                <a:solidFill>
                  <a:srgbClr val="1E1E1E"/>
                </a:solidFill>
                <a:latin typeface="Arial"/>
                <a:ea typeface="+mn-ea"/>
                <a:cs typeface="Arial"/>
              </a:rPr>
              <a:t>Preserve current staffing levels and retain existing staff</a:t>
            </a:r>
          </a:p>
          <a:p>
            <a:pPr marL="209550" indent="-209550" algn="l" hangingPunct="0">
              <a:lnSpc>
                <a:spcPct val="100000"/>
              </a:lnSpc>
              <a:buClr>
                <a:srgbClr val="1E1E1E"/>
              </a:buClr>
              <a:buFont typeface="Courier New" panose="020B0604020202020204" pitchFamily="34" charset="0"/>
              <a:buChar char="o"/>
            </a:pPr>
            <a:r>
              <a:rPr sz="1650" dirty="0">
                <a:solidFill>
                  <a:srgbClr val="1E1E1E"/>
                </a:solidFill>
                <a:latin typeface="Arial"/>
                <a:ea typeface="+mn-ea"/>
                <a:cs typeface="Arial"/>
              </a:rPr>
              <a:t>Prioritize programs and services that promote racial equity</a:t>
            </a:r>
          </a:p>
          <a:p>
            <a:pPr algn="l" hangingPunct="0">
              <a:lnSpc>
                <a:spcPct val="100000"/>
              </a:lnSpc>
            </a:pPr>
            <a:endParaRPr sz="1650" dirty="0">
              <a:solidFill>
                <a:srgbClr val="1E1E1E"/>
              </a:solidFill>
              <a:latin typeface="Arial"/>
              <a:ea typeface="+mn-ea"/>
              <a:cs typeface="Arial"/>
            </a:endParaRPr>
          </a:p>
          <a:p>
            <a:pPr marL="209550" indent="-209550" algn="l" hangingPunct="0">
              <a:lnSpc>
                <a:spcPct val="100000"/>
              </a:lnSpc>
              <a:buClr>
                <a:srgbClr val="1E1E1E"/>
              </a:buClr>
              <a:buFont typeface="Courier New" panose="020B0604020202020204" pitchFamily="34" charset="0"/>
              <a:buChar char="o"/>
            </a:pPr>
            <a:r>
              <a:rPr sz="1650" dirty="0">
                <a:solidFill>
                  <a:srgbClr val="1E1E1E"/>
                </a:solidFill>
                <a:latin typeface="Arial"/>
                <a:ea typeface="+mn-ea"/>
                <a:cs typeface="Arial"/>
              </a:rPr>
              <a:t>Reduce General Fund support by 7.5%, and identify an additional 2.5% reduction for contingency.</a:t>
            </a:r>
          </a:p>
          <a:p>
            <a:pPr algn="l" hangingPunct="0">
              <a:lnSpc>
                <a:spcPct val="100000"/>
              </a:lnSpc>
            </a:pPr>
            <a:endParaRPr sz="1650" dirty="0">
              <a:solidFill>
                <a:srgbClr val="1E1E1E"/>
              </a:solidFill>
              <a:latin typeface="Arial"/>
              <a:ea typeface="+mn-ea"/>
              <a:cs typeface="Arial"/>
            </a:endParaRPr>
          </a:p>
        </p:txBody>
      </p:sp>
    </p:spTree>
    <p:extLst>
      <p:ext uri="{BB962C8B-B14F-4D97-AF65-F5344CB8AC3E}">
        <p14:creationId xmlns:p14="http://schemas.microsoft.com/office/powerpoint/2010/main" val="3930024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lide 3"/>
        <p:cNvGrpSpPr/>
        <p:nvPr/>
      </p:nvGrpSpPr>
      <p:grpSpPr>
        <a:xfrm>
          <a:off x="0" y="0"/>
          <a:ext cx="0" cy="0"/>
          <a:chOff x="0" y="0"/>
          <a:chExt cx="0" cy="0"/>
        </a:xfrm>
      </p:grpSpPr>
      <p:sp>
        <p:nvSpPr>
          <p:cNvPr id="2" name="Text Placeholder 5"/>
          <p:cNvSpPr/>
          <p:nvPr/>
        </p:nvSpPr>
        <p:spPr>
          <a:xfrm>
            <a:off x="466725" y="438150"/>
            <a:ext cx="7267575" cy="419100"/>
          </a:xfrm>
          <a:prstGeom prst="rect">
            <a:avLst/>
          </a:prstGeom>
        </p:spPr>
        <p:txBody>
          <a:bodyPr spcFirstLastPara="0" lIns="0" tIns="0" rIns="0" bIns="0" anchor="t"/>
          <a:lstStyle/>
          <a:p>
            <a:pPr algn="l" hangingPunct="0">
              <a:lnSpc>
                <a:spcPct val="100000"/>
              </a:lnSpc>
            </a:pPr>
            <a:r>
              <a:rPr sz="2775" b="1">
                <a:solidFill>
                  <a:srgbClr val="1E1E1E"/>
                </a:solidFill>
                <a:latin typeface="Arial"/>
                <a:ea typeface="+mn-ea"/>
                <a:cs typeface="Arial"/>
              </a:rPr>
              <a:t>Department Proposed Budget</a:t>
            </a:r>
          </a:p>
        </p:txBody>
      </p:sp>
      <p:sp>
        <p:nvSpPr>
          <p:cNvPr id="3" name="Text Placeholder 5"/>
          <p:cNvSpPr/>
          <p:nvPr/>
        </p:nvSpPr>
        <p:spPr>
          <a:xfrm>
            <a:off x="3680632" y="1143000"/>
            <a:ext cx="1838325" cy="238125"/>
          </a:xfrm>
          <a:prstGeom prst="rect">
            <a:avLst/>
          </a:prstGeom>
        </p:spPr>
        <p:txBody>
          <a:bodyPr spcFirstLastPara="0" lIns="0" tIns="0" rIns="0" bIns="0" anchor="t"/>
          <a:lstStyle/>
          <a:p>
            <a:pPr algn="ctr" hangingPunct="0">
              <a:lnSpc>
                <a:spcPct val="90000"/>
              </a:lnSpc>
              <a:spcBef>
                <a:spcPct val="4000"/>
              </a:spcBef>
            </a:pPr>
            <a:r>
              <a:rPr sz="1800" spc="-150">
                <a:solidFill>
                  <a:srgbClr val="C00000"/>
                </a:solidFill>
                <a:latin typeface="Arial"/>
                <a:ea typeface="+mn-ea"/>
                <a:cs typeface="Arial"/>
              </a:rPr>
              <a:t>Total Budget</a:t>
            </a:r>
          </a:p>
        </p:txBody>
      </p:sp>
      <p:sp>
        <p:nvSpPr>
          <p:cNvPr id="4" name="Text Placeholder 5"/>
          <p:cNvSpPr/>
          <p:nvPr/>
        </p:nvSpPr>
        <p:spPr>
          <a:xfrm>
            <a:off x="3680632" y="3029267"/>
            <a:ext cx="1838325" cy="238125"/>
          </a:xfrm>
          <a:prstGeom prst="rect">
            <a:avLst/>
          </a:prstGeom>
        </p:spPr>
        <p:txBody>
          <a:bodyPr spcFirstLastPara="0" lIns="0" tIns="0" rIns="0" bIns="0" anchor="t"/>
          <a:lstStyle/>
          <a:p>
            <a:pPr algn="ctr" hangingPunct="0">
              <a:lnSpc>
                <a:spcPct val="90000"/>
              </a:lnSpc>
              <a:spcBef>
                <a:spcPct val="4000"/>
              </a:spcBef>
            </a:pPr>
            <a:r>
              <a:rPr sz="1800" spc="-150" dirty="0">
                <a:solidFill>
                  <a:srgbClr val="C00000"/>
                </a:solidFill>
                <a:latin typeface="Arial"/>
                <a:ea typeface="+mn-ea"/>
                <a:cs typeface="Arial"/>
              </a:rPr>
              <a:t>Positions (FTE)</a:t>
            </a:r>
          </a:p>
        </p:txBody>
      </p:sp>
      <p:graphicFrame>
        <p:nvGraphicFramePr>
          <p:cNvPr id="5" name="Table 3"/>
          <p:cNvGraphicFramePr/>
          <p:nvPr>
            <p:extLst>
              <p:ext uri="{D42A27DB-BD31-4B8C-83A1-F6EECF244321}">
                <p14:modId xmlns:p14="http://schemas.microsoft.com/office/powerpoint/2010/main" val="883043569"/>
              </p:ext>
            </p:extLst>
          </p:nvPr>
        </p:nvGraphicFramePr>
        <p:xfrm>
          <a:off x="2313020" y="3372801"/>
          <a:ext cx="4705352" cy="1638299"/>
        </p:xfrm>
        <a:graphic>
          <a:graphicData uri="http://schemas.openxmlformats.org/drawingml/2006/table">
            <a:tbl>
              <a:tblPr>
                <a:tableStyleId>{ECEABFD6-DEF5-4B08-A064-399E52D03A91}</a:tableStyleId>
              </a:tblPr>
              <a:tblGrid>
                <a:gridCol w="1176338">
                  <a:extLst>
                    <a:ext uri="{9D8B030D-6E8A-4147-A177-3AD203B41FA5}">
                      <a16:colId xmlns:a16="http://schemas.microsoft.com/office/drawing/2014/main" val="20000"/>
                    </a:ext>
                  </a:extLst>
                </a:gridCol>
                <a:gridCol w="1176338">
                  <a:extLst>
                    <a:ext uri="{9D8B030D-6E8A-4147-A177-3AD203B41FA5}">
                      <a16:colId xmlns:a16="http://schemas.microsoft.com/office/drawing/2014/main" val="20001"/>
                    </a:ext>
                  </a:extLst>
                </a:gridCol>
                <a:gridCol w="1176338">
                  <a:extLst>
                    <a:ext uri="{9D8B030D-6E8A-4147-A177-3AD203B41FA5}">
                      <a16:colId xmlns:a16="http://schemas.microsoft.com/office/drawing/2014/main" val="20002"/>
                    </a:ext>
                  </a:extLst>
                </a:gridCol>
                <a:gridCol w="1176338">
                  <a:extLst>
                    <a:ext uri="{9D8B030D-6E8A-4147-A177-3AD203B41FA5}">
                      <a16:colId xmlns:a16="http://schemas.microsoft.com/office/drawing/2014/main" val="20003"/>
                    </a:ext>
                  </a:extLst>
                </a:gridCol>
              </a:tblGrid>
              <a:tr h="685107">
                <a:tc>
                  <a:txBody>
                    <a:bodyPr/>
                    <a:lstStyle/>
                    <a:p>
                      <a:endParaRPr sz="1050" dirty="0"/>
                    </a:p>
                  </a:txBody>
                  <a:tcPr>
                    <a:lnL w="9525" cmpd="sng">
                      <a:solidFill>
                        <a:srgbClr val="DAE4EA"/>
                      </a:solidFill>
                    </a:lnL>
                    <a:lnR w="9525" cmpd="sng">
                      <a:solidFill>
                        <a:srgbClr val="DAE4EA"/>
                      </a:solidFill>
                    </a:lnR>
                    <a:lnT w="9525" cmpd="sng">
                      <a:solidFill>
                        <a:srgbClr val="DAE4EA"/>
                      </a:solidFill>
                    </a:lnT>
                    <a:lnB w="9525" cmpd="sng">
                      <a:solidFill>
                        <a:srgbClr val="DAE4EA"/>
                      </a:solidFill>
                    </a:lnB>
                    <a:solidFill>
                      <a:srgbClr val="1E1E1E"/>
                    </a:solidFill>
                  </a:tcPr>
                </a:tc>
                <a:tc>
                  <a:txBody>
                    <a:bodyPr/>
                    <a:lstStyle/>
                    <a:p>
                      <a:pPr algn="l" hangingPunct="0">
                        <a:lnSpc>
                          <a:spcPct val="100000"/>
                        </a:lnSpc>
                      </a:pPr>
                      <a:r>
                        <a:rPr sz="1050" dirty="0">
                          <a:solidFill>
                            <a:srgbClr val="FBFBFB"/>
                          </a:solidFill>
                          <a:latin typeface="Arial"/>
                          <a:ea typeface="+mn-ea"/>
                          <a:cs typeface="Arial"/>
                        </a:rPr>
                        <a:t>Base FTE FY2021-22</a:t>
                      </a:r>
                    </a:p>
                  </a:txBody>
                  <a:tcPr anchor="ctr">
                    <a:lnL w="9525" cmpd="sng">
                      <a:solidFill>
                        <a:srgbClr val="DAE4EA"/>
                      </a:solidFill>
                    </a:lnL>
                    <a:lnR w="9525" cmpd="sng">
                      <a:solidFill>
                        <a:srgbClr val="DAE4EA"/>
                      </a:solidFill>
                    </a:lnR>
                    <a:lnT w="9525" cmpd="sng">
                      <a:solidFill>
                        <a:srgbClr val="DAE4EA"/>
                      </a:solidFill>
                    </a:lnT>
                    <a:lnB w="9525" cmpd="sng">
                      <a:solidFill>
                        <a:srgbClr val="DAE4EA"/>
                      </a:solidFill>
                    </a:lnB>
                    <a:solidFill>
                      <a:srgbClr val="1E1E1E"/>
                    </a:solidFill>
                  </a:tcPr>
                </a:tc>
                <a:tc>
                  <a:txBody>
                    <a:bodyPr/>
                    <a:lstStyle/>
                    <a:p>
                      <a:pPr algn="l" hangingPunct="0">
                        <a:lnSpc>
                          <a:spcPct val="100000"/>
                        </a:lnSpc>
                      </a:pPr>
                      <a:r>
                        <a:rPr sz="1050" dirty="0">
                          <a:solidFill>
                            <a:srgbClr val="FFFFFF"/>
                          </a:solidFill>
                          <a:latin typeface="Arial"/>
                          <a:ea typeface="+mn-ea"/>
                          <a:cs typeface="Arial"/>
                        </a:rPr>
                        <a:t>Proposed FTE</a:t>
                      </a:r>
                    </a:p>
                  </a:txBody>
                  <a:tcPr anchor="ctr">
                    <a:lnL w="9525" cmpd="sng">
                      <a:solidFill>
                        <a:srgbClr val="DAE4EA"/>
                      </a:solidFill>
                    </a:lnL>
                    <a:lnR w="9525" cmpd="sng">
                      <a:solidFill>
                        <a:srgbClr val="DAE4EA"/>
                      </a:solidFill>
                    </a:lnR>
                    <a:lnT w="9525" cmpd="sng">
                      <a:solidFill>
                        <a:srgbClr val="DAE4EA"/>
                      </a:solidFill>
                    </a:lnT>
                    <a:lnB w="9525" cmpd="sng">
                      <a:solidFill>
                        <a:srgbClr val="DAE4EA"/>
                      </a:solidFill>
                    </a:lnB>
                    <a:solidFill>
                      <a:srgbClr val="1E1E1E"/>
                    </a:solidFill>
                  </a:tcPr>
                </a:tc>
                <a:tc>
                  <a:txBody>
                    <a:bodyPr/>
                    <a:lstStyle/>
                    <a:p>
                      <a:pPr algn="l" hangingPunct="0">
                        <a:lnSpc>
                          <a:spcPct val="100000"/>
                        </a:lnSpc>
                      </a:pPr>
                      <a:r>
                        <a:rPr sz="1050">
                          <a:solidFill>
                            <a:srgbClr val="FFFFFF"/>
                          </a:solidFill>
                          <a:latin typeface="Arial"/>
                          <a:ea typeface="+mn-ea"/>
                          <a:cs typeface="Arial"/>
                        </a:rPr>
                        <a:t>Proposed FTE w/ Contingency</a:t>
                      </a:r>
                    </a:p>
                  </a:txBody>
                  <a:tcPr anchor="ctr">
                    <a:lnL w="9525" cmpd="sng">
                      <a:solidFill>
                        <a:srgbClr val="DAE4EA"/>
                      </a:solidFill>
                    </a:lnL>
                    <a:lnR w="9525" cmpd="sng">
                      <a:solidFill>
                        <a:srgbClr val="DAE4EA"/>
                      </a:solidFill>
                    </a:lnR>
                    <a:lnT w="9525" cmpd="sng">
                      <a:solidFill>
                        <a:srgbClr val="DAE4EA"/>
                      </a:solidFill>
                    </a:lnT>
                    <a:lnB w="9525" cmpd="sng">
                      <a:solidFill>
                        <a:srgbClr val="DAE4EA"/>
                      </a:solidFill>
                    </a:lnB>
                    <a:solidFill>
                      <a:srgbClr val="1E1E1E"/>
                    </a:solidFill>
                  </a:tcPr>
                </a:tc>
                <a:extLst>
                  <a:ext uri="{0D108BD9-81ED-4DB2-BD59-A6C34878D82A}">
                    <a16:rowId xmlns:a16="http://schemas.microsoft.com/office/drawing/2014/main" val="10000"/>
                  </a:ext>
                </a:extLst>
              </a:tr>
              <a:tr h="476596">
                <a:tc>
                  <a:txBody>
                    <a:bodyPr/>
                    <a:lstStyle/>
                    <a:p>
                      <a:pPr algn="l" hangingPunct="0">
                        <a:lnSpc>
                          <a:spcPct val="100000"/>
                        </a:lnSpc>
                      </a:pPr>
                      <a:r>
                        <a:rPr sz="1050">
                          <a:solidFill>
                            <a:srgbClr val="FFFFFF"/>
                          </a:solidFill>
                          <a:latin typeface="Arial"/>
                          <a:ea typeface="+mn-ea"/>
                          <a:cs typeface="Arial"/>
                        </a:rPr>
                        <a:t>Total</a:t>
                      </a:r>
                    </a:p>
                    <a:p>
                      <a:pPr algn="l" hangingPunct="0">
                        <a:lnSpc>
                          <a:spcPct val="100000"/>
                        </a:lnSpc>
                      </a:pPr>
                      <a:r>
                        <a:rPr sz="1050">
                          <a:solidFill>
                            <a:srgbClr val="FFFFFF"/>
                          </a:solidFill>
                          <a:latin typeface="Arial"/>
                          <a:ea typeface="+mn-ea"/>
                          <a:cs typeface="Arial"/>
                        </a:rPr>
                        <a:t>    </a:t>
                      </a:r>
                    </a:p>
                  </a:txBody>
                  <a:tcPr>
                    <a:lnL w="9525" cmpd="sng">
                      <a:solidFill>
                        <a:srgbClr val="DAE4EA"/>
                      </a:solidFill>
                    </a:lnL>
                    <a:lnR w="9525" cmpd="sng">
                      <a:solidFill>
                        <a:srgbClr val="DAE4EA"/>
                      </a:solidFill>
                    </a:lnR>
                    <a:lnT w="9525" cmpd="sng">
                      <a:solidFill>
                        <a:srgbClr val="DAE4EA"/>
                      </a:solidFill>
                    </a:lnT>
                    <a:lnB w="9525" cmpd="sng">
                      <a:solidFill>
                        <a:srgbClr val="DAE4EA"/>
                      </a:solidFill>
                    </a:lnB>
                    <a:solidFill>
                      <a:srgbClr val="5C5C5C"/>
                    </a:solidFill>
                  </a:tcPr>
                </a:tc>
                <a:tc>
                  <a:txBody>
                    <a:bodyPr/>
                    <a:lstStyle/>
                    <a:p>
                      <a:pPr algn="ctr" hangingPunct="0">
                        <a:lnSpc>
                          <a:spcPct val="100000"/>
                        </a:lnSpc>
                      </a:pPr>
                      <a:r>
                        <a:rPr sz="1050" dirty="0">
                          <a:solidFill>
                            <a:srgbClr val="FFFFFF"/>
                          </a:solidFill>
                          <a:latin typeface="Arial"/>
                          <a:ea typeface="+mn-ea"/>
                          <a:cs typeface="Arial"/>
                        </a:rPr>
                        <a:t>45</a:t>
                      </a:r>
                    </a:p>
                  </a:txBody>
                  <a:tcPr anchor="ctr">
                    <a:lnL w="9525" cmpd="sng">
                      <a:solidFill>
                        <a:srgbClr val="DAE4EA"/>
                      </a:solidFill>
                    </a:lnL>
                    <a:lnR w="9525" cmpd="sng">
                      <a:solidFill>
                        <a:srgbClr val="DAE4EA"/>
                      </a:solidFill>
                    </a:lnR>
                    <a:lnT w="9525" cmpd="sng">
                      <a:solidFill>
                        <a:srgbClr val="DAE4EA"/>
                      </a:solidFill>
                    </a:lnT>
                    <a:lnB w="9525" cmpd="sng">
                      <a:solidFill>
                        <a:srgbClr val="DAE4EA"/>
                      </a:solidFill>
                    </a:lnB>
                    <a:solidFill>
                      <a:srgbClr val="5C5C5C"/>
                    </a:solidFill>
                  </a:tcPr>
                </a:tc>
                <a:tc>
                  <a:txBody>
                    <a:bodyPr/>
                    <a:lstStyle/>
                    <a:p>
                      <a:pPr algn="ctr" hangingPunct="0">
                        <a:lnSpc>
                          <a:spcPct val="100000"/>
                        </a:lnSpc>
                      </a:pPr>
                      <a:r>
                        <a:rPr sz="1050" dirty="0">
                          <a:solidFill>
                            <a:srgbClr val="FFFFFF"/>
                          </a:solidFill>
                          <a:latin typeface="Arial"/>
                          <a:ea typeface="+mn-ea"/>
                          <a:cs typeface="Arial"/>
                        </a:rPr>
                        <a:t>43</a:t>
                      </a:r>
                    </a:p>
                  </a:txBody>
                  <a:tcPr anchor="ctr">
                    <a:lnL w="9525" cmpd="sng">
                      <a:solidFill>
                        <a:srgbClr val="DAE4EA"/>
                      </a:solidFill>
                    </a:lnL>
                    <a:lnR w="9525" cmpd="sng">
                      <a:solidFill>
                        <a:srgbClr val="DAE4EA"/>
                      </a:solidFill>
                    </a:lnR>
                    <a:lnT w="9525" cmpd="sng">
                      <a:solidFill>
                        <a:srgbClr val="DAE4EA"/>
                      </a:solidFill>
                    </a:lnT>
                    <a:lnB w="9525" cmpd="sng">
                      <a:solidFill>
                        <a:srgbClr val="DAE4EA"/>
                      </a:solidFill>
                    </a:lnB>
                    <a:solidFill>
                      <a:srgbClr val="5C5C5C"/>
                    </a:solidFill>
                  </a:tcPr>
                </a:tc>
                <a:tc>
                  <a:txBody>
                    <a:bodyPr/>
                    <a:lstStyle/>
                    <a:p>
                      <a:pPr algn="ctr" hangingPunct="0">
                        <a:lnSpc>
                          <a:spcPct val="100000"/>
                        </a:lnSpc>
                      </a:pPr>
                      <a:r>
                        <a:rPr sz="1050" dirty="0">
                          <a:solidFill>
                            <a:srgbClr val="FFFFFF"/>
                          </a:solidFill>
                          <a:latin typeface="Arial"/>
                          <a:ea typeface="+mn-ea"/>
                          <a:cs typeface="Arial"/>
                        </a:rPr>
                        <a:t>42</a:t>
                      </a:r>
                    </a:p>
                  </a:txBody>
                  <a:tcPr anchor="ctr">
                    <a:lnL w="9525" cmpd="sng">
                      <a:solidFill>
                        <a:srgbClr val="DAE4EA"/>
                      </a:solidFill>
                    </a:lnL>
                    <a:lnR w="9525" cmpd="sng">
                      <a:solidFill>
                        <a:srgbClr val="DAE4EA"/>
                      </a:solidFill>
                    </a:lnR>
                    <a:lnT w="9525" cmpd="sng">
                      <a:solidFill>
                        <a:srgbClr val="DAE4EA"/>
                      </a:solidFill>
                    </a:lnT>
                    <a:lnB w="9525" cmpd="sng">
                      <a:solidFill>
                        <a:srgbClr val="DAE4EA"/>
                      </a:solidFill>
                    </a:lnB>
                    <a:solidFill>
                      <a:srgbClr val="5C5C5C"/>
                    </a:solidFill>
                  </a:tcPr>
                </a:tc>
                <a:extLst>
                  <a:ext uri="{0D108BD9-81ED-4DB2-BD59-A6C34878D82A}">
                    <a16:rowId xmlns:a16="http://schemas.microsoft.com/office/drawing/2014/main" val="10001"/>
                  </a:ext>
                </a:extLst>
              </a:tr>
              <a:tr h="476596">
                <a:tc>
                  <a:txBody>
                    <a:bodyPr/>
                    <a:lstStyle/>
                    <a:p>
                      <a:pPr algn="l" hangingPunct="0">
                        <a:lnSpc>
                          <a:spcPct val="100000"/>
                        </a:lnSpc>
                      </a:pPr>
                      <a:r>
                        <a:rPr sz="1050">
                          <a:solidFill>
                            <a:srgbClr val="1E1E1E"/>
                          </a:solidFill>
                          <a:latin typeface="Arial"/>
                          <a:ea typeface="+mn-ea"/>
                          <a:cs typeface="Arial"/>
                        </a:rPr>
                        <a:t>Change</a:t>
                      </a:r>
                    </a:p>
                    <a:p>
                      <a:pPr algn="l" hangingPunct="0">
                        <a:lnSpc>
                          <a:spcPct val="100000"/>
                        </a:lnSpc>
                      </a:pPr>
                      <a:r>
                        <a:rPr sz="1050">
                          <a:solidFill>
                            <a:srgbClr val="1E1E1E"/>
                          </a:solidFill>
                          <a:latin typeface="Arial"/>
                          <a:ea typeface="+mn-ea"/>
                          <a:cs typeface="Arial"/>
                        </a:rPr>
                        <a:t>    </a:t>
                      </a:r>
                    </a:p>
                  </a:txBody>
                  <a:tcPr>
                    <a:lnL w="9525" cmpd="sng">
                      <a:solidFill>
                        <a:srgbClr val="DAE4EA"/>
                      </a:solidFill>
                    </a:lnL>
                    <a:lnR w="9525" cmpd="sng">
                      <a:solidFill>
                        <a:srgbClr val="DAE4EA"/>
                      </a:solidFill>
                    </a:lnR>
                    <a:lnT w="9525" cmpd="sng">
                      <a:solidFill>
                        <a:srgbClr val="DAE4EA"/>
                      </a:solidFill>
                    </a:lnT>
                    <a:lnB w="9525" cmpd="sng">
                      <a:solidFill>
                        <a:srgbClr val="DAE4EA"/>
                      </a:solidFill>
                    </a:lnB>
                    <a:solidFill>
                      <a:srgbClr val="EDEDED"/>
                    </a:solidFill>
                  </a:tcPr>
                </a:tc>
                <a:tc>
                  <a:txBody>
                    <a:bodyPr/>
                    <a:lstStyle/>
                    <a:p>
                      <a:endParaRPr sz="1050"/>
                    </a:p>
                  </a:txBody>
                  <a:tcPr>
                    <a:lnL w="9525" cmpd="sng">
                      <a:solidFill>
                        <a:srgbClr val="DAE4EA"/>
                      </a:solidFill>
                    </a:lnL>
                    <a:lnR w="9525" cmpd="sng">
                      <a:solidFill>
                        <a:srgbClr val="DAE4EA"/>
                      </a:solidFill>
                    </a:lnR>
                    <a:lnT w="9525" cmpd="sng">
                      <a:solidFill>
                        <a:srgbClr val="DAE4EA"/>
                      </a:solidFill>
                    </a:lnT>
                    <a:lnB w="9525" cmpd="sng">
                      <a:solidFill>
                        <a:srgbClr val="DAE4EA"/>
                      </a:solidFill>
                    </a:lnB>
                    <a:solidFill>
                      <a:srgbClr val="EDEDED"/>
                    </a:solidFill>
                  </a:tcPr>
                </a:tc>
                <a:tc>
                  <a:txBody>
                    <a:bodyPr/>
                    <a:lstStyle/>
                    <a:p>
                      <a:pPr algn="ctr" hangingPunct="0">
                        <a:lnSpc>
                          <a:spcPct val="100000"/>
                        </a:lnSpc>
                      </a:pPr>
                      <a:r>
                        <a:rPr sz="1050">
                          <a:solidFill>
                            <a:srgbClr val="000000"/>
                          </a:solidFill>
                          <a:latin typeface="Arial"/>
                          <a:ea typeface="+mn-ea"/>
                          <a:cs typeface="Arial"/>
                        </a:rPr>
                        <a:t>-2</a:t>
                      </a:r>
                    </a:p>
                  </a:txBody>
                  <a:tcPr anchor="ctr">
                    <a:lnL w="9525" cmpd="sng">
                      <a:solidFill>
                        <a:srgbClr val="DAE4EA"/>
                      </a:solidFill>
                    </a:lnL>
                    <a:lnR w="9525" cmpd="sng">
                      <a:solidFill>
                        <a:srgbClr val="DAE4EA"/>
                      </a:solidFill>
                    </a:lnR>
                    <a:lnT w="9525" cmpd="sng">
                      <a:solidFill>
                        <a:srgbClr val="DAE4EA"/>
                      </a:solidFill>
                    </a:lnT>
                    <a:lnB w="9525" cmpd="sng">
                      <a:solidFill>
                        <a:srgbClr val="DAE4EA"/>
                      </a:solidFill>
                    </a:lnB>
                    <a:solidFill>
                      <a:srgbClr val="EDEDED"/>
                    </a:solidFill>
                  </a:tcPr>
                </a:tc>
                <a:tc>
                  <a:txBody>
                    <a:bodyPr/>
                    <a:lstStyle/>
                    <a:p>
                      <a:pPr algn="ctr" hangingPunct="0">
                        <a:lnSpc>
                          <a:spcPct val="100000"/>
                        </a:lnSpc>
                      </a:pPr>
                      <a:r>
                        <a:rPr sz="1050" dirty="0">
                          <a:solidFill>
                            <a:srgbClr val="000000"/>
                          </a:solidFill>
                          <a:latin typeface="Arial"/>
                          <a:ea typeface="+mn-ea"/>
                          <a:cs typeface="Arial"/>
                        </a:rPr>
                        <a:t>-1</a:t>
                      </a:r>
                    </a:p>
                  </a:txBody>
                  <a:tcPr anchor="ctr">
                    <a:lnL w="9525" cmpd="sng">
                      <a:solidFill>
                        <a:srgbClr val="DAE4EA"/>
                      </a:solidFill>
                    </a:lnL>
                    <a:lnR w="9525" cmpd="sng">
                      <a:solidFill>
                        <a:srgbClr val="DAE4EA"/>
                      </a:solidFill>
                    </a:lnR>
                    <a:lnT w="9525" cmpd="sng">
                      <a:solidFill>
                        <a:srgbClr val="DAE4EA"/>
                      </a:solidFill>
                    </a:lnT>
                    <a:lnB w="9525" cmpd="sng">
                      <a:solidFill>
                        <a:srgbClr val="DAE4EA"/>
                      </a:solidFill>
                    </a:lnB>
                    <a:solidFill>
                      <a:srgbClr val="EDEDED"/>
                    </a:solidFill>
                  </a:tcPr>
                </a:tc>
                <a:extLst>
                  <a:ext uri="{0D108BD9-81ED-4DB2-BD59-A6C34878D82A}">
                    <a16:rowId xmlns:a16="http://schemas.microsoft.com/office/drawing/2014/main" val="10002"/>
                  </a:ext>
                </a:extLst>
              </a:tr>
            </a:tbl>
          </a:graphicData>
        </a:graphic>
      </p:graphicFrame>
      <p:graphicFrame>
        <p:nvGraphicFramePr>
          <p:cNvPr id="6" name="Table 4"/>
          <p:cNvGraphicFramePr/>
          <p:nvPr>
            <p:extLst>
              <p:ext uri="{D42A27DB-BD31-4B8C-83A1-F6EECF244321}">
                <p14:modId xmlns:p14="http://schemas.microsoft.com/office/powerpoint/2010/main" val="787819981"/>
              </p:ext>
            </p:extLst>
          </p:nvPr>
        </p:nvGraphicFramePr>
        <p:xfrm>
          <a:off x="2313020" y="1444942"/>
          <a:ext cx="4705352" cy="1520508"/>
        </p:xfrm>
        <a:graphic>
          <a:graphicData uri="http://schemas.openxmlformats.org/drawingml/2006/table">
            <a:tbl>
              <a:tblPr>
                <a:tableStyleId>{ECEABFD6-DEF5-4B08-A064-399E52D03A91}</a:tableStyleId>
              </a:tblPr>
              <a:tblGrid>
                <a:gridCol w="1176338">
                  <a:extLst>
                    <a:ext uri="{9D8B030D-6E8A-4147-A177-3AD203B41FA5}">
                      <a16:colId xmlns:a16="http://schemas.microsoft.com/office/drawing/2014/main" val="20000"/>
                    </a:ext>
                  </a:extLst>
                </a:gridCol>
                <a:gridCol w="1176338">
                  <a:extLst>
                    <a:ext uri="{9D8B030D-6E8A-4147-A177-3AD203B41FA5}">
                      <a16:colId xmlns:a16="http://schemas.microsoft.com/office/drawing/2014/main" val="20001"/>
                    </a:ext>
                  </a:extLst>
                </a:gridCol>
                <a:gridCol w="1176338">
                  <a:extLst>
                    <a:ext uri="{9D8B030D-6E8A-4147-A177-3AD203B41FA5}">
                      <a16:colId xmlns:a16="http://schemas.microsoft.com/office/drawing/2014/main" val="20002"/>
                    </a:ext>
                  </a:extLst>
                </a:gridCol>
                <a:gridCol w="1176338">
                  <a:extLst>
                    <a:ext uri="{9D8B030D-6E8A-4147-A177-3AD203B41FA5}">
                      <a16:colId xmlns:a16="http://schemas.microsoft.com/office/drawing/2014/main" val="20003"/>
                    </a:ext>
                  </a:extLst>
                </a:gridCol>
              </a:tblGrid>
              <a:tr h="701358">
                <a:tc>
                  <a:txBody>
                    <a:bodyPr/>
                    <a:lstStyle/>
                    <a:p>
                      <a:endParaRPr sz="1000" dirty="0"/>
                    </a:p>
                  </a:txBody>
                  <a:tcPr>
                    <a:lnL w="9525" cmpd="sng">
                      <a:solidFill>
                        <a:srgbClr val="DAE4EA"/>
                      </a:solidFill>
                    </a:lnL>
                    <a:lnR w="9525" cmpd="sng">
                      <a:solidFill>
                        <a:srgbClr val="DAE4EA"/>
                      </a:solidFill>
                    </a:lnR>
                    <a:lnT w="9525" cmpd="sng">
                      <a:solidFill>
                        <a:srgbClr val="DAE4EA"/>
                      </a:solidFill>
                    </a:lnT>
                    <a:lnB w="9525" cmpd="sng">
                      <a:solidFill>
                        <a:srgbClr val="DAE4EA"/>
                      </a:solidFill>
                    </a:lnB>
                    <a:solidFill>
                      <a:srgbClr val="1E1E1E"/>
                    </a:solidFill>
                  </a:tcPr>
                </a:tc>
                <a:tc>
                  <a:txBody>
                    <a:bodyPr/>
                    <a:lstStyle/>
                    <a:p>
                      <a:pPr algn="l" hangingPunct="0">
                        <a:lnSpc>
                          <a:spcPct val="100000"/>
                        </a:lnSpc>
                      </a:pPr>
                      <a:r>
                        <a:rPr sz="1000" dirty="0">
                          <a:solidFill>
                            <a:srgbClr val="FFFFFF"/>
                          </a:solidFill>
                          <a:latin typeface="Arial"/>
                          <a:ea typeface="+mn-ea"/>
                          <a:cs typeface="Arial"/>
                        </a:rPr>
                        <a:t>Base Budget FY2021-22</a:t>
                      </a:r>
                    </a:p>
                  </a:txBody>
                  <a:tcPr anchor="ctr">
                    <a:lnL w="9525" cmpd="sng">
                      <a:solidFill>
                        <a:srgbClr val="DAE4EA"/>
                      </a:solidFill>
                    </a:lnL>
                    <a:lnR w="9525" cmpd="sng">
                      <a:solidFill>
                        <a:srgbClr val="DAE4EA"/>
                      </a:solidFill>
                    </a:lnR>
                    <a:lnT w="9525" cmpd="sng">
                      <a:solidFill>
                        <a:srgbClr val="DAE4EA"/>
                      </a:solidFill>
                    </a:lnT>
                    <a:lnB w="9525" cmpd="sng">
                      <a:solidFill>
                        <a:srgbClr val="DAE4EA"/>
                      </a:solidFill>
                    </a:lnB>
                    <a:solidFill>
                      <a:srgbClr val="1E1E1E"/>
                    </a:solidFill>
                  </a:tcPr>
                </a:tc>
                <a:tc>
                  <a:txBody>
                    <a:bodyPr/>
                    <a:lstStyle/>
                    <a:p>
                      <a:pPr algn="l" hangingPunct="0">
                        <a:lnSpc>
                          <a:spcPct val="100000"/>
                        </a:lnSpc>
                      </a:pPr>
                      <a:r>
                        <a:rPr sz="1000" dirty="0">
                          <a:solidFill>
                            <a:srgbClr val="FFFFFF"/>
                          </a:solidFill>
                          <a:latin typeface="Arial"/>
                          <a:ea typeface="+mn-ea"/>
                          <a:cs typeface="Arial"/>
                        </a:rPr>
                        <a:t>Proposed Budget FY2021-22</a:t>
                      </a:r>
                    </a:p>
                  </a:txBody>
                  <a:tcPr anchor="ctr">
                    <a:lnL w="9525" cmpd="sng">
                      <a:solidFill>
                        <a:srgbClr val="DAE4EA"/>
                      </a:solidFill>
                    </a:lnL>
                    <a:lnR w="9525" cmpd="sng">
                      <a:solidFill>
                        <a:srgbClr val="DAE4EA"/>
                      </a:solidFill>
                    </a:lnR>
                    <a:lnT w="9525" cmpd="sng">
                      <a:solidFill>
                        <a:srgbClr val="DAE4EA"/>
                      </a:solidFill>
                    </a:lnT>
                    <a:lnB w="9525" cmpd="sng">
                      <a:solidFill>
                        <a:srgbClr val="DAE4EA"/>
                      </a:solidFill>
                    </a:lnB>
                    <a:solidFill>
                      <a:srgbClr val="1E1E1E"/>
                    </a:solidFill>
                  </a:tcPr>
                </a:tc>
                <a:tc>
                  <a:txBody>
                    <a:bodyPr/>
                    <a:lstStyle/>
                    <a:p>
                      <a:pPr algn="l" hangingPunct="0">
                        <a:lnSpc>
                          <a:spcPct val="100000"/>
                        </a:lnSpc>
                      </a:pPr>
                      <a:r>
                        <a:rPr sz="1000">
                          <a:solidFill>
                            <a:srgbClr val="FFFFFF"/>
                          </a:solidFill>
                          <a:latin typeface="Arial"/>
                          <a:ea typeface="+mn-ea"/>
                          <a:cs typeface="Arial"/>
                        </a:rPr>
                        <a:t>Proposed Budget FY2021-22 w/ Contingency</a:t>
                      </a:r>
                    </a:p>
                  </a:txBody>
                  <a:tcPr anchor="ctr">
                    <a:lnL w="9525" cmpd="sng">
                      <a:solidFill>
                        <a:srgbClr val="DAE4EA"/>
                      </a:solidFill>
                    </a:lnL>
                    <a:lnR w="9525" cmpd="sng">
                      <a:solidFill>
                        <a:srgbClr val="DAE4EA"/>
                      </a:solidFill>
                    </a:lnR>
                    <a:lnT w="9525" cmpd="sng">
                      <a:solidFill>
                        <a:srgbClr val="DAE4EA"/>
                      </a:solidFill>
                    </a:lnT>
                    <a:lnB w="9525" cmpd="sng">
                      <a:solidFill>
                        <a:srgbClr val="DAE4EA"/>
                      </a:solidFill>
                    </a:lnB>
                    <a:solidFill>
                      <a:srgbClr val="1E1E1E"/>
                    </a:solidFill>
                  </a:tcPr>
                </a:tc>
                <a:extLst>
                  <a:ext uri="{0D108BD9-81ED-4DB2-BD59-A6C34878D82A}">
                    <a16:rowId xmlns:a16="http://schemas.microsoft.com/office/drawing/2014/main" val="10000"/>
                  </a:ext>
                </a:extLst>
              </a:tr>
              <a:tr h="409575">
                <a:tc>
                  <a:txBody>
                    <a:bodyPr/>
                    <a:lstStyle/>
                    <a:p>
                      <a:pPr algn="l" hangingPunct="0">
                        <a:lnSpc>
                          <a:spcPct val="100000"/>
                        </a:lnSpc>
                      </a:pPr>
                      <a:r>
                        <a:rPr sz="1000">
                          <a:solidFill>
                            <a:srgbClr val="FFFFFF"/>
                          </a:solidFill>
                          <a:latin typeface="Arial"/>
                          <a:ea typeface="+mn-ea"/>
                          <a:cs typeface="Arial"/>
                        </a:rPr>
                        <a:t>Total</a:t>
                      </a:r>
                    </a:p>
                    <a:p>
                      <a:pPr algn="l" hangingPunct="0">
                        <a:lnSpc>
                          <a:spcPct val="100000"/>
                        </a:lnSpc>
                      </a:pPr>
                      <a:r>
                        <a:rPr sz="1000">
                          <a:solidFill>
                            <a:srgbClr val="FFFFFF"/>
                          </a:solidFill>
                          <a:latin typeface="Arial"/>
                          <a:ea typeface="+mn-ea"/>
                          <a:cs typeface="Arial"/>
                        </a:rPr>
                        <a:t>    </a:t>
                      </a:r>
                    </a:p>
                  </a:txBody>
                  <a:tcPr>
                    <a:lnL w="9525" cmpd="sng">
                      <a:solidFill>
                        <a:srgbClr val="DAE4EA"/>
                      </a:solidFill>
                    </a:lnL>
                    <a:lnR w="9525" cmpd="sng">
                      <a:solidFill>
                        <a:srgbClr val="DAE4EA"/>
                      </a:solidFill>
                    </a:lnR>
                    <a:lnT w="9525" cmpd="sng">
                      <a:solidFill>
                        <a:srgbClr val="DAE4EA"/>
                      </a:solidFill>
                    </a:lnT>
                    <a:lnB w="9525" cmpd="sng">
                      <a:solidFill>
                        <a:srgbClr val="DAE4EA"/>
                      </a:solidFill>
                    </a:lnB>
                    <a:solidFill>
                      <a:srgbClr val="5C5C5C"/>
                    </a:solidFill>
                  </a:tcPr>
                </a:tc>
                <a:tc>
                  <a:txBody>
                    <a:bodyPr/>
                    <a:lstStyle/>
                    <a:p>
                      <a:pPr algn="ctr" hangingPunct="0">
                        <a:lnSpc>
                          <a:spcPct val="100000"/>
                        </a:lnSpc>
                      </a:pPr>
                      <a:r>
                        <a:rPr sz="1000" dirty="0">
                          <a:solidFill>
                            <a:srgbClr val="FFFFFF"/>
                          </a:solidFill>
                          <a:latin typeface="Arial"/>
                          <a:ea typeface="+mn-ea"/>
                          <a:cs typeface="Arial"/>
                        </a:rPr>
                        <a:t>$9,733,157</a:t>
                      </a:r>
                    </a:p>
                  </a:txBody>
                  <a:tcPr anchor="ctr">
                    <a:lnL w="9525" cmpd="sng">
                      <a:solidFill>
                        <a:srgbClr val="DAE4EA"/>
                      </a:solidFill>
                    </a:lnL>
                    <a:lnR w="9525" cmpd="sng">
                      <a:solidFill>
                        <a:srgbClr val="DAE4EA"/>
                      </a:solidFill>
                    </a:lnR>
                    <a:lnT w="9525" cmpd="sng">
                      <a:solidFill>
                        <a:srgbClr val="DAE4EA"/>
                      </a:solidFill>
                    </a:lnT>
                    <a:lnB w="9525" cmpd="sng">
                      <a:solidFill>
                        <a:srgbClr val="DAE4EA"/>
                      </a:solidFill>
                    </a:lnB>
                    <a:solidFill>
                      <a:srgbClr val="5C5C5C"/>
                    </a:solidFill>
                  </a:tcPr>
                </a:tc>
                <a:tc>
                  <a:txBody>
                    <a:bodyPr/>
                    <a:lstStyle/>
                    <a:p>
                      <a:pPr algn="ctr" hangingPunct="0">
                        <a:lnSpc>
                          <a:spcPct val="100000"/>
                        </a:lnSpc>
                      </a:pPr>
                      <a:r>
                        <a:rPr sz="1000" dirty="0">
                          <a:solidFill>
                            <a:srgbClr val="FFFFFF"/>
                          </a:solidFill>
                          <a:latin typeface="Arial"/>
                          <a:ea typeface="+mn-ea"/>
                          <a:cs typeface="Arial"/>
                        </a:rPr>
                        <a:t>$ 9,212,050 </a:t>
                      </a:r>
                    </a:p>
                  </a:txBody>
                  <a:tcPr anchor="ctr">
                    <a:lnL w="9525" cmpd="sng">
                      <a:solidFill>
                        <a:srgbClr val="DAE4EA"/>
                      </a:solidFill>
                    </a:lnL>
                    <a:lnR w="9525" cmpd="sng">
                      <a:solidFill>
                        <a:srgbClr val="DAE4EA"/>
                      </a:solidFill>
                    </a:lnR>
                    <a:lnT w="9525" cmpd="sng">
                      <a:solidFill>
                        <a:srgbClr val="DAE4EA"/>
                      </a:solidFill>
                    </a:lnT>
                    <a:lnB w="9525" cmpd="sng">
                      <a:solidFill>
                        <a:srgbClr val="DAE4EA"/>
                      </a:solidFill>
                    </a:lnB>
                    <a:solidFill>
                      <a:srgbClr val="5C5C5C"/>
                    </a:solidFill>
                  </a:tcPr>
                </a:tc>
                <a:tc>
                  <a:txBody>
                    <a:bodyPr/>
                    <a:lstStyle/>
                    <a:p>
                      <a:pPr algn="ctr" hangingPunct="0">
                        <a:lnSpc>
                          <a:spcPct val="100000"/>
                        </a:lnSpc>
                      </a:pPr>
                      <a:r>
                        <a:rPr sz="1000" dirty="0">
                          <a:solidFill>
                            <a:srgbClr val="FFFFFF"/>
                          </a:solidFill>
                          <a:latin typeface="Arial"/>
                          <a:ea typeface="+mn-ea"/>
                          <a:cs typeface="Arial"/>
                        </a:rPr>
                        <a:t>$ 9,038,348 </a:t>
                      </a:r>
                    </a:p>
                  </a:txBody>
                  <a:tcPr anchor="ctr">
                    <a:lnL w="9525" cmpd="sng">
                      <a:solidFill>
                        <a:srgbClr val="DAE4EA"/>
                      </a:solidFill>
                    </a:lnL>
                    <a:lnR w="9525" cmpd="sng">
                      <a:solidFill>
                        <a:srgbClr val="DAE4EA"/>
                      </a:solidFill>
                    </a:lnR>
                    <a:lnT w="9525" cmpd="sng">
                      <a:solidFill>
                        <a:srgbClr val="DAE4EA"/>
                      </a:solidFill>
                    </a:lnT>
                    <a:lnB w="9525" cmpd="sng">
                      <a:solidFill>
                        <a:srgbClr val="DAE4EA"/>
                      </a:solidFill>
                    </a:lnB>
                    <a:solidFill>
                      <a:srgbClr val="5C5C5C"/>
                    </a:solidFill>
                  </a:tcPr>
                </a:tc>
                <a:extLst>
                  <a:ext uri="{0D108BD9-81ED-4DB2-BD59-A6C34878D82A}">
                    <a16:rowId xmlns:a16="http://schemas.microsoft.com/office/drawing/2014/main" val="10001"/>
                  </a:ext>
                </a:extLst>
              </a:tr>
              <a:tr h="409575">
                <a:tc>
                  <a:txBody>
                    <a:bodyPr/>
                    <a:lstStyle/>
                    <a:p>
                      <a:pPr algn="l" hangingPunct="0">
                        <a:lnSpc>
                          <a:spcPct val="100000"/>
                        </a:lnSpc>
                      </a:pPr>
                      <a:r>
                        <a:rPr sz="1000">
                          <a:solidFill>
                            <a:srgbClr val="1E1E1E"/>
                          </a:solidFill>
                          <a:latin typeface="Arial"/>
                          <a:ea typeface="+mn-ea"/>
                          <a:cs typeface="Arial"/>
                        </a:rPr>
                        <a:t>Change</a:t>
                      </a:r>
                    </a:p>
                    <a:p>
                      <a:pPr algn="l" hangingPunct="0">
                        <a:lnSpc>
                          <a:spcPct val="100000"/>
                        </a:lnSpc>
                      </a:pPr>
                      <a:r>
                        <a:rPr sz="1000">
                          <a:solidFill>
                            <a:srgbClr val="1E1E1E"/>
                          </a:solidFill>
                          <a:latin typeface="Arial"/>
                          <a:ea typeface="+mn-ea"/>
                          <a:cs typeface="Arial"/>
                        </a:rPr>
                        <a:t>    </a:t>
                      </a:r>
                    </a:p>
                  </a:txBody>
                  <a:tcPr>
                    <a:lnL w="9525" cmpd="sng">
                      <a:solidFill>
                        <a:srgbClr val="DAE4EA"/>
                      </a:solidFill>
                    </a:lnL>
                    <a:lnR w="9525" cmpd="sng">
                      <a:solidFill>
                        <a:srgbClr val="DAE4EA"/>
                      </a:solidFill>
                    </a:lnR>
                    <a:lnT w="9525" cmpd="sng">
                      <a:solidFill>
                        <a:srgbClr val="DAE4EA"/>
                      </a:solidFill>
                    </a:lnT>
                    <a:lnB w="9525" cmpd="sng">
                      <a:solidFill>
                        <a:srgbClr val="DAE4EA"/>
                      </a:solidFill>
                    </a:lnB>
                    <a:solidFill>
                      <a:srgbClr val="EDEDED"/>
                    </a:solidFill>
                  </a:tcPr>
                </a:tc>
                <a:tc>
                  <a:txBody>
                    <a:bodyPr/>
                    <a:lstStyle/>
                    <a:p>
                      <a:endParaRPr sz="1000"/>
                    </a:p>
                  </a:txBody>
                  <a:tcPr>
                    <a:lnL w="9525" cmpd="sng">
                      <a:solidFill>
                        <a:srgbClr val="DAE4EA"/>
                      </a:solidFill>
                    </a:lnL>
                    <a:lnR w="9525" cmpd="sng">
                      <a:solidFill>
                        <a:srgbClr val="DAE4EA"/>
                      </a:solidFill>
                    </a:lnR>
                    <a:lnT w="9525" cmpd="sng">
                      <a:solidFill>
                        <a:srgbClr val="DAE4EA"/>
                      </a:solidFill>
                    </a:lnT>
                    <a:lnB w="9525" cmpd="sng">
                      <a:solidFill>
                        <a:srgbClr val="DAE4EA"/>
                      </a:solidFill>
                    </a:lnB>
                    <a:solidFill>
                      <a:srgbClr val="EDEDED"/>
                    </a:solidFill>
                  </a:tcPr>
                </a:tc>
                <a:tc>
                  <a:txBody>
                    <a:bodyPr/>
                    <a:lstStyle/>
                    <a:p>
                      <a:pPr algn="ctr" hangingPunct="0">
                        <a:lnSpc>
                          <a:spcPct val="100000"/>
                        </a:lnSpc>
                      </a:pPr>
                      <a:r>
                        <a:rPr sz="1000">
                          <a:solidFill>
                            <a:srgbClr val="1E1E1E"/>
                          </a:solidFill>
                          <a:latin typeface="Arial"/>
                          <a:ea typeface="+mn-ea"/>
                          <a:cs typeface="Arial"/>
                        </a:rPr>
                        <a:t>- $521,107</a:t>
                      </a:r>
                    </a:p>
                  </a:txBody>
                  <a:tcPr anchor="ctr">
                    <a:lnL w="9525" cmpd="sng">
                      <a:solidFill>
                        <a:srgbClr val="DAE4EA"/>
                      </a:solidFill>
                    </a:lnL>
                    <a:lnR w="9525" cmpd="sng">
                      <a:solidFill>
                        <a:srgbClr val="DAE4EA"/>
                      </a:solidFill>
                    </a:lnR>
                    <a:lnT w="9525" cmpd="sng">
                      <a:solidFill>
                        <a:srgbClr val="DAE4EA"/>
                      </a:solidFill>
                    </a:lnT>
                    <a:lnB w="9525" cmpd="sng">
                      <a:solidFill>
                        <a:srgbClr val="DAE4EA"/>
                      </a:solidFill>
                    </a:lnB>
                    <a:solidFill>
                      <a:srgbClr val="EDEDED"/>
                    </a:solidFill>
                  </a:tcPr>
                </a:tc>
                <a:tc>
                  <a:txBody>
                    <a:bodyPr/>
                    <a:lstStyle/>
                    <a:p>
                      <a:pPr algn="ctr" hangingPunct="0">
                        <a:lnSpc>
                          <a:spcPct val="100000"/>
                        </a:lnSpc>
                      </a:pPr>
                      <a:r>
                        <a:rPr sz="1000" dirty="0">
                          <a:solidFill>
                            <a:srgbClr val="1E1E1E"/>
                          </a:solidFill>
                          <a:latin typeface="Arial"/>
                          <a:ea typeface="+mn-ea"/>
                          <a:cs typeface="Arial"/>
                        </a:rPr>
                        <a:t>- $173,702</a:t>
                      </a:r>
                    </a:p>
                  </a:txBody>
                  <a:tcPr anchor="ctr">
                    <a:lnL w="9525" cmpd="sng">
                      <a:solidFill>
                        <a:srgbClr val="DAE4EA"/>
                      </a:solidFill>
                    </a:lnL>
                    <a:lnR w="9525" cmpd="sng">
                      <a:solidFill>
                        <a:srgbClr val="DAE4EA"/>
                      </a:solidFill>
                    </a:lnR>
                    <a:lnT w="9525" cmpd="sng">
                      <a:solidFill>
                        <a:srgbClr val="DAE4EA"/>
                      </a:solidFill>
                    </a:lnT>
                    <a:lnB w="9525" cmpd="sng">
                      <a:solidFill>
                        <a:srgbClr val="DAE4EA"/>
                      </a:solidFill>
                    </a:lnB>
                    <a:solidFill>
                      <a:srgbClr val="EDEDED"/>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9300242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lide 4"/>
        <p:cNvGrpSpPr/>
        <p:nvPr/>
      </p:nvGrpSpPr>
      <p:grpSpPr>
        <a:xfrm>
          <a:off x="0" y="0"/>
          <a:ext cx="0" cy="0"/>
          <a:chOff x="0" y="0"/>
          <a:chExt cx="0" cy="0"/>
        </a:xfrm>
      </p:grpSpPr>
      <p:sp>
        <p:nvSpPr>
          <p:cNvPr id="2" name="Text Placeholder 5"/>
          <p:cNvSpPr/>
          <p:nvPr/>
        </p:nvSpPr>
        <p:spPr>
          <a:xfrm>
            <a:off x="466725" y="438150"/>
            <a:ext cx="7267575" cy="419100"/>
          </a:xfrm>
          <a:prstGeom prst="rect">
            <a:avLst/>
          </a:prstGeom>
        </p:spPr>
        <p:txBody>
          <a:bodyPr spcFirstLastPara="0" lIns="0" tIns="0" rIns="0" bIns="0" anchor="t"/>
          <a:lstStyle/>
          <a:p>
            <a:pPr algn="l" hangingPunct="0">
              <a:lnSpc>
                <a:spcPct val="100000"/>
              </a:lnSpc>
            </a:pPr>
            <a:r>
              <a:rPr sz="2775" b="1">
                <a:solidFill>
                  <a:srgbClr val="1E1E1E"/>
                </a:solidFill>
                <a:latin typeface="Arial"/>
                <a:ea typeface="+mn-ea"/>
                <a:cs typeface="Arial"/>
              </a:rPr>
              <a:t>Department Proposed Budget by Category</a:t>
            </a:r>
          </a:p>
        </p:txBody>
      </p:sp>
      <p:sp>
        <p:nvSpPr>
          <p:cNvPr id="3" name="Text Placeholder 5"/>
          <p:cNvSpPr/>
          <p:nvPr/>
        </p:nvSpPr>
        <p:spPr>
          <a:xfrm>
            <a:off x="3416521" y="1225550"/>
            <a:ext cx="1838325" cy="238125"/>
          </a:xfrm>
          <a:prstGeom prst="rect">
            <a:avLst/>
          </a:prstGeom>
        </p:spPr>
        <p:txBody>
          <a:bodyPr spcFirstLastPara="0" lIns="0" tIns="0" rIns="0" bIns="0" anchor="t"/>
          <a:lstStyle/>
          <a:p>
            <a:pPr algn="ctr" hangingPunct="0">
              <a:lnSpc>
                <a:spcPct val="90000"/>
              </a:lnSpc>
              <a:spcBef>
                <a:spcPct val="4000"/>
              </a:spcBef>
            </a:pPr>
            <a:r>
              <a:rPr sz="1800" spc="-150" dirty="0">
                <a:solidFill>
                  <a:srgbClr val="C00000"/>
                </a:solidFill>
                <a:latin typeface="Arial"/>
                <a:ea typeface="+mn-ea"/>
                <a:cs typeface="Arial"/>
              </a:rPr>
              <a:t>FY 2021-22</a:t>
            </a:r>
          </a:p>
        </p:txBody>
      </p:sp>
      <p:graphicFrame>
        <p:nvGraphicFramePr>
          <p:cNvPr id="4" name="Table 4"/>
          <p:cNvGraphicFramePr/>
          <p:nvPr>
            <p:extLst>
              <p:ext uri="{D42A27DB-BD31-4B8C-83A1-F6EECF244321}">
                <p14:modId xmlns:p14="http://schemas.microsoft.com/office/powerpoint/2010/main" val="3499235181"/>
              </p:ext>
            </p:extLst>
          </p:nvPr>
        </p:nvGraphicFramePr>
        <p:xfrm>
          <a:off x="2478309" y="1659255"/>
          <a:ext cx="3714750" cy="3046095"/>
        </p:xfrm>
        <a:graphic>
          <a:graphicData uri="http://schemas.openxmlformats.org/drawingml/2006/table">
            <a:tbl>
              <a:tblPr>
                <a:tableStyleId>{ECEABFD6-DEF5-4B08-A064-399E52D03A91}</a:tableStyleId>
              </a:tblPr>
              <a:tblGrid>
                <a:gridCol w="1238250">
                  <a:extLst>
                    <a:ext uri="{9D8B030D-6E8A-4147-A177-3AD203B41FA5}">
                      <a16:colId xmlns:a16="http://schemas.microsoft.com/office/drawing/2014/main" val="20000"/>
                    </a:ext>
                  </a:extLst>
                </a:gridCol>
                <a:gridCol w="1238250">
                  <a:extLst>
                    <a:ext uri="{9D8B030D-6E8A-4147-A177-3AD203B41FA5}">
                      <a16:colId xmlns:a16="http://schemas.microsoft.com/office/drawing/2014/main" val="20001"/>
                    </a:ext>
                  </a:extLst>
                </a:gridCol>
                <a:gridCol w="1238250">
                  <a:extLst>
                    <a:ext uri="{9D8B030D-6E8A-4147-A177-3AD203B41FA5}">
                      <a16:colId xmlns:a16="http://schemas.microsoft.com/office/drawing/2014/main" val="20002"/>
                    </a:ext>
                  </a:extLst>
                </a:gridCol>
              </a:tblGrid>
              <a:tr h="628650">
                <a:tc>
                  <a:txBody>
                    <a:bodyPr/>
                    <a:lstStyle/>
                    <a:p>
                      <a:pPr algn="l" hangingPunct="0">
                        <a:lnSpc>
                          <a:spcPct val="100000"/>
                        </a:lnSpc>
                      </a:pPr>
                      <a:r>
                        <a:rPr sz="1200">
                          <a:solidFill>
                            <a:srgbClr val="FBFBFB"/>
                          </a:solidFill>
                          <a:latin typeface="Arial"/>
                          <a:ea typeface="+mn-ea"/>
                          <a:cs typeface="Arial"/>
                        </a:rPr>
                        <a:t>Category</a:t>
                      </a:r>
                    </a:p>
                    <a:p>
                      <a:pPr algn="l" hangingPunct="0">
                        <a:lnSpc>
                          <a:spcPct val="100000"/>
                        </a:lnSpc>
                      </a:pPr>
                      <a:r>
                        <a:rPr sz="1200" b="1">
                          <a:solidFill>
                            <a:srgbClr val="FBFBFB"/>
                          </a:solidFill>
                          <a:latin typeface="Arial"/>
                          <a:ea typeface="+mn-ea"/>
                          <a:cs typeface="Arial"/>
                        </a:rPr>
                        <a:t>    </a:t>
                      </a:r>
                    </a:p>
                  </a:txBody>
                  <a:tcPr anchor="ctr">
                    <a:lnL w="9525" cmpd="sng">
                      <a:solidFill>
                        <a:srgbClr val="DAE4EA"/>
                      </a:solidFill>
                    </a:lnL>
                    <a:lnR w="9525" cmpd="sng">
                      <a:solidFill>
                        <a:srgbClr val="DAE4EA"/>
                      </a:solidFill>
                    </a:lnR>
                    <a:lnT w="9525" cmpd="sng">
                      <a:solidFill>
                        <a:srgbClr val="DAE4EA"/>
                      </a:solidFill>
                    </a:lnT>
                    <a:lnB w="9525" cmpd="sng">
                      <a:solidFill>
                        <a:srgbClr val="DAE4EA"/>
                      </a:solidFill>
                    </a:lnB>
                    <a:solidFill>
                      <a:srgbClr val="1E1E1E"/>
                    </a:solidFill>
                  </a:tcPr>
                </a:tc>
                <a:tc>
                  <a:txBody>
                    <a:bodyPr/>
                    <a:lstStyle/>
                    <a:p>
                      <a:pPr algn="l" hangingPunct="0">
                        <a:lnSpc>
                          <a:spcPct val="100000"/>
                        </a:lnSpc>
                      </a:pPr>
                      <a:r>
                        <a:rPr sz="1200">
                          <a:solidFill>
                            <a:srgbClr val="FBFBFB"/>
                          </a:solidFill>
                          <a:latin typeface="Arial"/>
                          <a:ea typeface="+mn-ea"/>
                          <a:cs typeface="Arial"/>
                        </a:rPr>
                        <a:t>Change from Base</a:t>
                      </a:r>
                    </a:p>
                  </a:txBody>
                  <a:tcPr anchor="ctr">
                    <a:lnL w="9525" cmpd="sng">
                      <a:solidFill>
                        <a:srgbClr val="DAE4EA"/>
                      </a:solidFill>
                    </a:lnL>
                    <a:lnR w="9525" cmpd="sng">
                      <a:solidFill>
                        <a:srgbClr val="DAE4EA"/>
                      </a:solidFill>
                    </a:lnR>
                    <a:lnT w="9525" cmpd="sng">
                      <a:solidFill>
                        <a:srgbClr val="DAE4EA"/>
                      </a:solidFill>
                    </a:lnT>
                    <a:lnB w="9525" cmpd="sng">
                      <a:solidFill>
                        <a:srgbClr val="DAE4EA"/>
                      </a:solidFill>
                    </a:lnB>
                    <a:solidFill>
                      <a:srgbClr val="1E1E1E"/>
                    </a:solidFill>
                  </a:tcPr>
                </a:tc>
                <a:tc>
                  <a:txBody>
                    <a:bodyPr/>
                    <a:lstStyle/>
                    <a:p>
                      <a:pPr algn="ctr" hangingPunct="0">
                        <a:lnSpc>
                          <a:spcPct val="100000"/>
                        </a:lnSpc>
                      </a:pPr>
                      <a:r>
                        <a:rPr sz="1200">
                          <a:solidFill>
                            <a:srgbClr val="FBFBFB"/>
                          </a:solidFill>
                          <a:latin typeface="Arial"/>
                          <a:ea typeface="+mn-ea"/>
                          <a:cs typeface="Arial"/>
                        </a:rPr>
                        <a:t>Change from Base w/ Contingency</a:t>
                      </a:r>
                    </a:p>
                  </a:txBody>
                  <a:tcPr anchor="ctr">
                    <a:lnL w="9525" cmpd="sng">
                      <a:solidFill>
                        <a:srgbClr val="DAE4EA"/>
                      </a:solidFill>
                    </a:lnL>
                    <a:lnR w="9525" cmpd="sng">
                      <a:solidFill>
                        <a:srgbClr val="DAE4EA"/>
                      </a:solidFill>
                    </a:lnR>
                    <a:lnT w="9525" cmpd="sng">
                      <a:solidFill>
                        <a:srgbClr val="DAE4EA"/>
                      </a:solidFill>
                    </a:lnT>
                    <a:lnB w="9525" cmpd="sng">
                      <a:solidFill>
                        <a:srgbClr val="DAE4EA"/>
                      </a:solidFill>
                    </a:lnB>
                    <a:solidFill>
                      <a:srgbClr val="1E1E1E"/>
                    </a:solidFill>
                  </a:tcPr>
                </a:tc>
                <a:extLst>
                  <a:ext uri="{0D108BD9-81ED-4DB2-BD59-A6C34878D82A}">
                    <a16:rowId xmlns:a16="http://schemas.microsoft.com/office/drawing/2014/main" val="10000"/>
                  </a:ext>
                </a:extLst>
              </a:tr>
              <a:tr h="533400">
                <a:tc>
                  <a:txBody>
                    <a:bodyPr/>
                    <a:lstStyle/>
                    <a:p>
                      <a:pPr algn="l" hangingPunct="0">
                        <a:lnSpc>
                          <a:spcPct val="100000"/>
                        </a:lnSpc>
                      </a:pPr>
                      <a:r>
                        <a:rPr sz="1200">
                          <a:solidFill>
                            <a:srgbClr val="FBFBFB"/>
                          </a:solidFill>
                          <a:latin typeface="Arial"/>
                          <a:ea typeface="+mn-ea"/>
                          <a:cs typeface="Arial"/>
                        </a:rPr>
                        <a:t>Salary &amp; Benefits</a:t>
                      </a:r>
                    </a:p>
                    <a:p>
                      <a:pPr algn="l" hangingPunct="0">
                        <a:lnSpc>
                          <a:spcPct val="100000"/>
                        </a:lnSpc>
                      </a:pPr>
                      <a:r>
                        <a:rPr sz="1200">
                          <a:solidFill>
                            <a:srgbClr val="FBFBFB"/>
                          </a:solidFill>
                          <a:latin typeface="Arial"/>
                          <a:ea typeface="+mn-ea"/>
                          <a:cs typeface="Arial"/>
                        </a:rPr>
                        <a:t>    </a:t>
                      </a:r>
                    </a:p>
                  </a:txBody>
                  <a:tcPr anchor="ctr">
                    <a:lnL w="9525" cmpd="sng">
                      <a:solidFill>
                        <a:srgbClr val="DAE4EA"/>
                      </a:solidFill>
                    </a:lnL>
                    <a:lnR w="9525" cmpd="sng">
                      <a:solidFill>
                        <a:srgbClr val="DAE4EA"/>
                      </a:solidFill>
                    </a:lnR>
                    <a:lnT w="9525" cmpd="sng">
                      <a:solidFill>
                        <a:srgbClr val="DAE4EA"/>
                      </a:solidFill>
                    </a:lnT>
                    <a:lnB w="9525" cmpd="sng">
                      <a:solidFill>
                        <a:srgbClr val="DAE4EA"/>
                      </a:solidFill>
                    </a:lnB>
                    <a:solidFill>
                      <a:srgbClr val="5C5C5C"/>
                    </a:solidFill>
                  </a:tcPr>
                </a:tc>
                <a:tc>
                  <a:txBody>
                    <a:bodyPr/>
                    <a:lstStyle/>
                    <a:p>
                      <a:pPr algn="ctr" hangingPunct="0">
                        <a:lnSpc>
                          <a:spcPct val="100000"/>
                        </a:lnSpc>
                      </a:pPr>
                      <a:r>
                        <a:rPr sz="1200" dirty="0">
                          <a:solidFill>
                            <a:srgbClr val="FBFBFB"/>
                          </a:solidFill>
                          <a:latin typeface="Arial"/>
                          <a:ea typeface="+mn-ea"/>
                          <a:cs typeface="Arial"/>
                        </a:rPr>
                        <a:t>- $418,565</a:t>
                      </a:r>
                    </a:p>
                  </a:txBody>
                  <a:tcPr anchor="ctr">
                    <a:lnL w="9525" cmpd="sng">
                      <a:solidFill>
                        <a:srgbClr val="DAE4EA"/>
                      </a:solidFill>
                    </a:lnL>
                    <a:lnR w="9525" cmpd="sng">
                      <a:solidFill>
                        <a:srgbClr val="DAE4EA"/>
                      </a:solidFill>
                    </a:lnR>
                    <a:lnT w="9525" cmpd="sng">
                      <a:solidFill>
                        <a:srgbClr val="DAE4EA"/>
                      </a:solidFill>
                    </a:lnT>
                    <a:lnB w="9525" cmpd="sng">
                      <a:solidFill>
                        <a:srgbClr val="DAE4EA"/>
                      </a:solidFill>
                    </a:lnB>
                    <a:solidFill>
                      <a:srgbClr val="5C5C5C"/>
                    </a:solidFill>
                  </a:tcPr>
                </a:tc>
                <a:tc>
                  <a:txBody>
                    <a:bodyPr/>
                    <a:lstStyle/>
                    <a:p>
                      <a:pPr algn="ctr" hangingPunct="0">
                        <a:lnSpc>
                          <a:spcPct val="100000"/>
                        </a:lnSpc>
                      </a:pPr>
                      <a:r>
                        <a:rPr sz="1200">
                          <a:solidFill>
                            <a:srgbClr val="FBFBFB"/>
                          </a:solidFill>
                          <a:latin typeface="Arial"/>
                          <a:ea typeface="+mn-ea"/>
                          <a:cs typeface="Arial"/>
                        </a:rPr>
                        <a:t>- $583,521 </a:t>
                      </a:r>
                    </a:p>
                  </a:txBody>
                  <a:tcPr anchor="ctr">
                    <a:lnL w="9525" cmpd="sng">
                      <a:solidFill>
                        <a:srgbClr val="DAE4EA"/>
                      </a:solidFill>
                    </a:lnL>
                    <a:lnR w="9525" cmpd="sng">
                      <a:solidFill>
                        <a:srgbClr val="DAE4EA"/>
                      </a:solidFill>
                    </a:lnR>
                    <a:lnT w="9525" cmpd="sng">
                      <a:solidFill>
                        <a:srgbClr val="DAE4EA"/>
                      </a:solidFill>
                    </a:lnT>
                    <a:lnB w="9525" cmpd="sng">
                      <a:solidFill>
                        <a:srgbClr val="DAE4EA"/>
                      </a:solidFill>
                    </a:lnB>
                    <a:solidFill>
                      <a:srgbClr val="5C5C5C"/>
                    </a:solidFill>
                  </a:tcPr>
                </a:tc>
                <a:extLst>
                  <a:ext uri="{0D108BD9-81ED-4DB2-BD59-A6C34878D82A}">
                    <a16:rowId xmlns:a16="http://schemas.microsoft.com/office/drawing/2014/main" val="10001"/>
                  </a:ext>
                </a:extLst>
              </a:tr>
              <a:tr h="485775">
                <a:tc>
                  <a:txBody>
                    <a:bodyPr/>
                    <a:lstStyle/>
                    <a:p>
                      <a:pPr algn="l" hangingPunct="0">
                        <a:lnSpc>
                          <a:spcPct val="100000"/>
                        </a:lnSpc>
                      </a:pPr>
                      <a:r>
                        <a:rPr sz="1200">
                          <a:solidFill>
                            <a:srgbClr val="0A0908"/>
                          </a:solidFill>
                          <a:latin typeface="Arial"/>
                          <a:ea typeface="+mn-ea"/>
                          <a:cs typeface="Arial"/>
                        </a:rPr>
                        <a:t>Programmatic Project</a:t>
                      </a:r>
                    </a:p>
                    <a:p>
                      <a:pPr algn="l" hangingPunct="0">
                        <a:lnSpc>
                          <a:spcPct val="100000"/>
                        </a:lnSpc>
                      </a:pPr>
                      <a:r>
                        <a:rPr sz="1200">
                          <a:solidFill>
                            <a:srgbClr val="0A0908"/>
                          </a:solidFill>
                          <a:latin typeface="Arial"/>
                          <a:ea typeface="+mn-ea"/>
                          <a:cs typeface="Arial"/>
                        </a:rPr>
                        <a:t>    </a:t>
                      </a:r>
                    </a:p>
                  </a:txBody>
                  <a:tcPr anchor="ctr">
                    <a:lnL w="9525" cmpd="sng">
                      <a:solidFill>
                        <a:srgbClr val="DAE4EA"/>
                      </a:solidFill>
                    </a:lnL>
                    <a:lnR w="9525" cmpd="sng">
                      <a:solidFill>
                        <a:srgbClr val="DAE4EA"/>
                      </a:solidFill>
                    </a:lnR>
                    <a:lnT w="9525" cmpd="sng">
                      <a:solidFill>
                        <a:srgbClr val="DAE4EA"/>
                      </a:solidFill>
                    </a:lnT>
                    <a:lnB w="9525" cmpd="sng">
                      <a:solidFill>
                        <a:srgbClr val="DAE4EA"/>
                      </a:solidFill>
                    </a:lnB>
                    <a:solidFill>
                      <a:srgbClr val="EDEDED"/>
                    </a:solidFill>
                  </a:tcPr>
                </a:tc>
                <a:tc>
                  <a:txBody>
                    <a:bodyPr/>
                    <a:lstStyle/>
                    <a:p>
                      <a:pPr algn="ctr" hangingPunct="0">
                        <a:lnSpc>
                          <a:spcPct val="100000"/>
                        </a:lnSpc>
                      </a:pPr>
                      <a:r>
                        <a:rPr sz="1200">
                          <a:solidFill>
                            <a:srgbClr val="0A0908"/>
                          </a:solidFill>
                          <a:latin typeface="Arial"/>
                          <a:ea typeface="+mn-ea"/>
                          <a:cs typeface="Arial"/>
                        </a:rPr>
                        <a:t>- $60,000</a:t>
                      </a:r>
                    </a:p>
                  </a:txBody>
                  <a:tcPr anchor="ctr">
                    <a:lnL w="9525" cmpd="sng">
                      <a:solidFill>
                        <a:srgbClr val="DAE4EA"/>
                      </a:solidFill>
                    </a:lnL>
                    <a:lnR w="9525" cmpd="sng">
                      <a:solidFill>
                        <a:srgbClr val="DAE4EA"/>
                      </a:solidFill>
                    </a:lnR>
                    <a:lnT w="9525" cmpd="sng">
                      <a:solidFill>
                        <a:srgbClr val="DAE4EA"/>
                      </a:solidFill>
                    </a:lnT>
                    <a:lnB w="9525" cmpd="sng">
                      <a:solidFill>
                        <a:srgbClr val="DAE4EA"/>
                      </a:solidFill>
                    </a:lnB>
                    <a:solidFill>
                      <a:srgbClr val="EDEDED"/>
                    </a:solidFill>
                  </a:tcPr>
                </a:tc>
                <a:tc>
                  <a:txBody>
                    <a:bodyPr/>
                    <a:lstStyle/>
                    <a:p>
                      <a:pPr algn="ctr" hangingPunct="0">
                        <a:lnSpc>
                          <a:spcPct val="100000"/>
                        </a:lnSpc>
                      </a:pPr>
                      <a:r>
                        <a:rPr sz="1200">
                          <a:solidFill>
                            <a:srgbClr val="0A0908"/>
                          </a:solidFill>
                          <a:latin typeface="Arial"/>
                          <a:ea typeface="+mn-ea"/>
                          <a:cs typeface="Arial"/>
                        </a:rPr>
                        <a:t>- $60,000</a:t>
                      </a:r>
                    </a:p>
                  </a:txBody>
                  <a:tcPr anchor="ctr">
                    <a:lnL w="9525" cmpd="sng">
                      <a:solidFill>
                        <a:srgbClr val="DAE4EA"/>
                      </a:solidFill>
                    </a:lnL>
                    <a:lnR w="9525" cmpd="sng">
                      <a:solidFill>
                        <a:srgbClr val="DAE4EA"/>
                      </a:solidFill>
                    </a:lnR>
                    <a:lnT w="9525" cmpd="sng">
                      <a:solidFill>
                        <a:srgbClr val="DAE4EA"/>
                      </a:solidFill>
                    </a:lnT>
                    <a:lnB w="9525" cmpd="sng">
                      <a:solidFill>
                        <a:srgbClr val="DAE4EA"/>
                      </a:solidFill>
                    </a:lnB>
                    <a:solidFill>
                      <a:srgbClr val="EDEDED"/>
                    </a:solidFill>
                  </a:tcPr>
                </a:tc>
                <a:extLst>
                  <a:ext uri="{0D108BD9-81ED-4DB2-BD59-A6C34878D82A}">
                    <a16:rowId xmlns:a16="http://schemas.microsoft.com/office/drawing/2014/main" val="10002"/>
                  </a:ext>
                </a:extLst>
              </a:tr>
              <a:tr h="485775">
                <a:tc>
                  <a:txBody>
                    <a:bodyPr/>
                    <a:lstStyle/>
                    <a:p>
                      <a:pPr algn="l" hangingPunct="0">
                        <a:lnSpc>
                          <a:spcPct val="100000"/>
                        </a:lnSpc>
                      </a:pPr>
                      <a:r>
                        <a:rPr sz="1200">
                          <a:solidFill>
                            <a:srgbClr val="FBFBFB"/>
                          </a:solidFill>
                          <a:latin typeface="Arial"/>
                          <a:ea typeface="+mn-ea"/>
                          <a:cs typeface="Arial"/>
                        </a:rPr>
                        <a:t>Non-personnel Services</a:t>
                      </a:r>
                    </a:p>
                    <a:p>
                      <a:pPr algn="l" hangingPunct="0">
                        <a:lnSpc>
                          <a:spcPct val="100000"/>
                        </a:lnSpc>
                      </a:pPr>
                      <a:r>
                        <a:rPr sz="1200">
                          <a:solidFill>
                            <a:srgbClr val="FBFBFB"/>
                          </a:solidFill>
                          <a:latin typeface="Arial"/>
                          <a:ea typeface="+mn-ea"/>
                          <a:cs typeface="Arial"/>
                        </a:rPr>
                        <a:t>    </a:t>
                      </a:r>
                    </a:p>
                  </a:txBody>
                  <a:tcPr anchor="ctr">
                    <a:lnL w="9525" cmpd="sng">
                      <a:solidFill>
                        <a:srgbClr val="DAE4EA"/>
                      </a:solidFill>
                    </a:lnL>
                    <a:lnR w="9525" cmpd="sng">
                      <a:solidFill>
                        <a:srgbClr val="DAE4EA"/>
                      </a:solidFill>
                    </a:lnR>
                    <a:lnT w="9525" cmpd="sng">
                      <a:solidFill>
                        <a:srgbClr val="DAE4EA"/>
                      </a:solidFill>
                    </a:lnT>
                    <a:lnB w="9525" cmpd="sng">
                      <a:solidFill>
                        <a:srgbClr val="DAE4EA"/>
                      </a:solidFill>
                    </a:lnB>
                    <a:solidFill>
                      <a:srgbClr val="5C5C5C"/>
                    </a:solidFill>
                  </a:tcPr>
                </a:tc>
                <a:tc>
                  <a:txBody>
                    <a:bodyPr/>
                    <a:lstStyle/>
                    <a:p>
                      <a:pPr algn="ctr" hangingPunct="0">
                        <a:lnSpc>
                          <a:spcPct val="100000"/>
                        </a:lnSpc>
                      </a:pPr>
                      <a:r>
                        <a:rPr sz="1200">
                          <a:solidFill>
                            <a:srgbClr val="FBFBFB"/>
                          </a:solidFill>
                          <a:latin typeface="Arial"/>
                          <a:ea typeface="+mn-ea"/>
                          <a:cs typeface="Arial"/>
                        </a:rPr>
                        <a:t>- $42,542  </a:t>
                      </a:r>
                    </a:p>
                  </a:txBody>
                  <a:tcPr anchor="ctr">
                    <a:lnL w="9525" cmpd="sng">
                      <a:solidFill>
                        <a:srgbClr val="DAE4EA"/>
                      </a:solidFill>
                    </a:lnL>
                    <a:lnR w="9525" cmpd="sng">
                      <a:solidFill>
                        <a:srgbClr val="DAE4EA"/>
                      </a:solidFill>
                    </a:lnR>
                    <a:lnT w="9525" cmpd="sng">
                      <a:solidFill>
                        <a:srgbClr val="DAE4EA"/>
                      </a:solidFill>
                    </a:lnT>
                    <a:lnB w="9525" cmpd="sng">
                      <a:solidFill>
                        <a:srgbClr val="DAE4EA"/>
                      </a:solidFill>
                    </a:lnB>
                    <a:solidFill>
                      <a:srgbClr val="5C5C5C"/>
                    </a:solidFill>
                  </a:tcPr>
                </a:tc>
                <a:tc>
                  <a:txBody>
                    <a:bodyPr/>
                    <a:lstStyle/>
                    <a:p>
                      <a:pPr algn="ctr" hangingPunct="0">
                        <a:lnSpc>
                          <a:spcPct val="100000"/>
                        </a:lnSpc>
                      </a:pPr>
                      <a:r>
                        <a:rPr sz="1200">
                          <a:solidFill>
                            <a:srgbClr val="FBFBFB"/>
                          </a:solidFill>
                          <a:latin typeface="Arial"/>
                          <a:ea typeface="+mn-ea"/>
                          <a:cs typeface="Arial"/>
                        </a:rPr>
                        <a:t>- $51,288 </a:t>
                      </a:r>
                    </a:p>
                  </a:txBody>
                  <a:tcPr anchor="ctr">
                    <a:lnL w="9525" cmpd="sng">
                      <a:solidFill>
                        <a:srgbClr val="DAE4EA"/>
                      </a:solidFill>
                    </a:lnL>
                    <a:lnR w="9525" cmpd="sng">
                      <a:solidFill>
                        <a:srgbClr val="DAE4EA"/>
                      </a:solidFill>
                    </a:lnR>
                    <a:lnT w="9525" cmpd="sng">
                      <a:solidFill>
                        <a:srgbClr val="DAE4EA"/>
                      </a:solidFill>
                    </a:lnT>
                    <a:lnB w="9525" cmpd="sng">
                      <a:solidFill>
                        <a:srgbClr val="DAE4EA"/>
                      </a:solidFill>
                    </a:lnB>
                    <a:solidFill>
                      <a:srgbClr val="5C5C5C"/>
                    </a:solidFill>
                  </a:tcPr>
                </a:tc>
                <a:extLst>
                  <a:ext uri="{0D108BD9-81ED-4DB2-BD59-A6C34878D82A}">
                    <a16:rowId xmlns:a16="http://schemas.microsoft.com/office/drawing/2014/main" val="10003"/>
                  </a:ext>
                </a:extLst>
              </a:tr>
              <a:tr h="485775">
                <a:tc>
                  <a:txBody>
                    <a:bodyPr/>
                    <a:lstStyle/>
                    <a:p>
                      <a:pPr algn="l" hangingPunct="0">
                        <a:lnSpc>
                          <a:spcPct val="100000"/>
                        </a:lnSpc>
                      </a:pPr>
                      <a:r>
                        <a:rPr sz="1200" b="1">
                          <a:solidFill>
                            <a:srgbClr val="0A0908"/>
                          </a:solidFill>
                          <a:latin typeface="Arial"/>
                          <a:ea typeface="+mn-ea"/>
                          <a:cs typeface="Arial"/>
                        </a:rPr>
                        <a:t>Total</a:t>
                      </a:r>
                    </a:p>
                    <a:p>
                      <a:pPr algn="l" hangingPunct="0">
                        <a:lnSpc>
                          <a:spcPct val="100000"/>
                        </a:lnSpc>
                      </a:pPr>
                      <a:r>
                        <a:rPr sz="1200">
                          <a:solidFill>
                            <a:srgbClr val="0A0908"/>
                          </a:solidFill>
                          <a:latin typeface="Arial"/>
                          <a:ea typeface="+mn-ea"/>
                          <a:cs typeface="Arial"/>
                        </a:rPr>
                        <a:t>    </a:t>
                      </a:r>
                    </a:p>
                  </a:txBody>
                  <a:tcPr anchor="ctr">
                    <a:lnL w="9525" cmpd="sng">
                      <a:solidFill>
                        <a:srgbClr val="DAE4EA"/>
                      </a:solidFill>
                    </a:lnL>
                    <a:lnR w="9525" cmpd="sng">
                      <a:solidFill>
                        <a:srgbClr val="DAE4EA"/>
                      </a:solidFill>
                    </a:lnR>
                    <a:lnT w="9525" cmpd="sng">
                      <a:solidFill>
                        <a:srgbClr val="DAE4EA"/>
                      </a:solidFill>
                    </a:lnT>
                    <a:lnB w="9525" cmpd="sng">
                      <a:solidFill>
                        <a:srgbClr val="DAE4EA"/>
                      </a:solidFill>
                    </a:lnB>
                    <a:solidFill>
                      <a:srgbClr val="EDEDED"/>
                    </a:solidFill>
                  </a:tcPr>
                </a:tc>
                <a:tc>
                  <a:txBody>
                    <a:bodyPr/>
                    <a:lstStyle/>
                    <a:p>
                      <a:pPr algn="ctr" hangingPunct="0">
                        <a:lnSpc>
                          <a:spcPct val="100000"/>
                        </a:lnSpc>
                      </a:pPr>
                      <a:r>
                        <a:rPr sz="1200" b="1">
                          <a:solidFill>
                            <a:srgbClr val="0A0908"/>
                          </a:solidFill>
                          <a:latin typeface="Arial"/>
                          <a:ea typeface="+mn-ea"/>
                          <a:cs typeface="Arial"/>
                        </a:rPr>
                        <a:t>- $521,107  </a:t>
                      </a:r>
                    </a:p>
                  </a:txBody>
                  <a:tcPr anchor="ctr">
                    <a:lnL w="9525" cmpd="sng">
                      <a:solidFill>
                        <a:srgbClr val="DAE4EA"/>
                      </a:solidFill>
                    </a:lnL>
                    <a:lnR w="9525" cmpd="sng">
                      <a:solidFill>
                        <a:srgbClr val="DAE4EA"/>
                      </a:solidFill>
                    </a:lnR>
                    <a:lnT w="9525" cmpd="sng">
                      <a:solidFill>
                        <a:srgbClr val="DAE4EA"/>
                      </a:solidFill>
                    </a:lnT>
                    <a:lnB w="9525" cmpd="sng">
                      <a:solidFill>
                        <a:srgbClr val="DAE4EA"/>
                      </a:solidFill>
                    </a:lnB>
                    <a:solidFill>
                      <a:srgbClr val="EDEDED"/>
                    </a:solidFill>
                  </a:tcPr>
                </a:tc>
                <a:tc>
                  <a:txBody>
                    <a:bodyPr/>
                    <a:lstStyle/>
                    <a:p>
                      <a:pPr algn="ctr" hangingPunct="0">
                        <a:lnSpc>
                          <a:spcPct val="100000"/>
                        </a:lnSpc>
                      </a:pPr>
                      <a:r>
                        <a:rPr sz="1200" b="1" dirty="0">
                          <a:solidFill>
                            <a:srgbClr val="0A0908"/>
                          </a:solidFill>
                          <a:latin typeface="Arial"/>
                          <a:ea typeface="+mn-ea"/>
                          <a:cs typeface="Arial"/>
                        </a:rPr>
                        <a:t>- $694,809 </a:t>
                      </a:r>
                    </a:p>
                  </a:txBody>
                  <a:tcPr anchor="ctr">
                    <a:lnL w="9525" cmpd="sng">
                      <a:solidFill>
                        <a:srgbClr val="DAE4EA"/>
                      </a:solidFill>
                    </a:lnL>
                    <a:lnR w="9525" cmpd="sng">
                      <a:solidFill>
                        <a:srgbClr val="DAE4EA"/>
                      </a:solidFill>
                    </a:lnR>
                    <a:lnT w="9525" cmpd="sng">
                      <a:solidFill>
                        <a:srgbClr val="DAE4EA"/>
                      </a:solidFill>
                    </a:lnT>
                    <a:lnB w="9525" cmpd="sng">
                      <a:solidFill>
                        <a:srgbClr val="DAE4EA"/>
                      </a:solidFill>
                    </a:lnB>
                    <a:solidFill>
                      <a:srgbClr val="EDEDED"/>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9300242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Slide 6"/>
        <p:cNvGrpSpPr/>
        <p:nvPr/>
      </p:nvGrpSpPr>
      <p:grpSpPr>
        <a:xfrm>
          <a:off x="0" y="0"/>
          <a:ext cx="0" cy="0"/>
          <a:chOff x="0" y="0"/>
          <a:chExt cx="0" cy="0"/>
        </a:xfrm>
      </p:grpSpPr>
      <p:sp>
        <p:nvSpPr>
          <p:cNvPr id="2" name="Text Placeholder 2"/>
          <p:cNvSpPr/>
          <p:nvPr/>
        </p:nvSpPr>
        <p:spPr>
          <a:xfrm>
            <a:off x="466725" y="438150"/>
            <a:ext cx="8220075" cy="1447800"/>
          </a:xfrm>
          <a:prstGeom prst="rect">
            <a:avLst/>
          </a:prstGeom>
        </p:spPr>
        <p:txBody>
          <a:bodyPr spcFirstLastPara="0" lIns="0" tIns="0" rIns="0" bIns="0" anchor="t"/>
          <a:lstStyle/>
          <a:p>
            <a:pPr algn="l" hangingPunct="0">
              <a:lnSpc>
                <a:spcPct val="100000"/>
              </a:lnSpc>
            </a:pPr>
            <a:r>
              <a:rPr sz="2400">
                <a:solidFill>
                  <a:srgbClr val="000000"/>
                </a:solidFill>
                <a:latin typeface="Arial"/>
                <a:ea typeface="+mn-ea"/>
                <a:cs typeface="Arial"/>
              </a:rPr>
              <a:t> </a:t>
            </a:r>
          </a:p>
          <a:p>
            <a:pPr algn="l" hangingPunct="0">
              <a:lnSpc>
                <a:spcPct val="100000"/>
              </a:lnSpc>
            </a:pPr>
            <a:r>
              <a:rPr sz="2400">
                <a:solidFill>
                  <a:srgbClr val="000000"/>
                </a:solidFill>
                <a:latin typeface="Arial"/>
                <a:ea typeface="+mn-ea"/>
                <a:cs typeface="Arial"/>
              </a:rPr>
              <a:t> </a:t>
            </a:r>
          </a:p>
          <a:p>
            <a:pPr algn="l" hangingPunct="0">
              <a:lnSpc>
                <a:spcPct val="100000"/>
              </a:lnSpc>
            </a:pPr>
            <a:r>
              <a:rPr sz="2400">
                <a:solidFill>
                  <a:srgbClr val="000000"/>
                </a:solidFill>
                <a:latin typeface="Arial"/>
                <a:ea typeface="+mn-ea"/>
                <a:cs typeface="Arial"/>
              </a:rPr>
              <a:t> </a:t>
            </a:r>
          </a:p>
          <a:p>
            <a:pPr algn="l" hangingPunct="0">
              <a:lnSpc>
                <a:spcPct val="100000"/>
              </a:lnSpc>
            </a:pPr>
            <a:r>
              <a:rPr sz="2400">
                <a:solidFill>
                  <a:srgbClr val="000000"/>
                </a:solidFill>
                <a:latin typeface="Arial"/>
                <a:ea typeface="+mn-ea"/>
                <a:cs typeface="Arial"/>
              </a:rPr>
              <a:t> </a:t>
            </a:r>
          </a:p>
        </p:txBody>
      </p:sp>
      <p:sp>
        <p:nvSpPr>
          <p:cNvPr id="3" name="Text Placeholder 1"/>
          <p:cNvSpPr/>
          <p:nvPr/>
        </p:nvSpPr>
        <p:spPr>
          <a:xfrm>
            <a:off x="466725" y="619125"/>
            <a:ext cx="8220075" cy="1257300"/>
          </a:xfrm>
          <a:prstGeom prst="rect">
            <a:avLst/>
          </a:prstGeom>
        </p:spPr>
        <p:txBody>
          <a:bodyPr spcFirstLastPara="0" lIns="0" tIns="0" rIns="0" bIns="0" anchor="t"/>
          <a:lstStyle/>
          <a:p>
            <a:pPr algn="l" hangingPunct="0">
              <a:lnSpc>
                <a:spcPct val="100000"/>
              </a:lnSpc>
            </a:pPr>
            <a:r>
              <a:rPr sz="2775" b="1">
                <a:solidFill>
                  <a:srgbClr val="C00000"/>
                </a:solidFill>
                <a:latin typeface="Arial"/>
                <a:ea typeface="+mn-ea"/>
                <a:cs typeface="Arial"/>
              </a:rPr>
              <a:t>Reduction Impact</a:t>
            </a:r>
          </a:p>
          <a:p>
            <a:pPr algn="l" hangingPunct="0">
              <a:lnSpc>
                <a:spcPct val="100000"/>
              </a:lnSpc>
            </a:pPr>
            <a:r>
              <a:rPr sz="2775">
                <a:solidFill>
                  <a:srgbClr val="C00000"/>
                </a:solidFill>
                <a:latin typeface="Arial"/>
                <a:ea typeface="+mn-ea"/>
                <a:cs typeface="Arial"/>
              </a:rPr>
              <a:t> </a:t>
            </a:r>
          </a:p>
          <a:p>
            <a:pPr algn="l" hangingPunct="0">
              <a:lnSpc>
                <a:spcPct val="100000"/>
              </a:lnSpc>
            </a:pPr>
            <a:r>
              <a:rPr sz="2775">
                <a:solidFill>
                  <a:srgbClr val="C00000"/>
                </a:solidFill>
                <a:latin typeface="Arial"/>
                <a:ea typeface="+mn-ea"/>
                <a:cs typeface="Arial"/>
              </a:rPr>
              <a:t> </a:t>
            </a:r>
          </a:p>
        </p:txBody>
      </p:sp>
      <p:sp>
        <p:nvSpPr>
          <p:cNvPr id="4" name="Text Placeholder 12"/>
          <p:cNvSpPr/>
          <p:nvPr/>
        </p:nvSpPr>
        <p:spPr>
          <a:xfrm>
            <a:off x="473334" y="1162050"/>
            <a:ext cx="8380441" cy="3619500"/>
          </a:xfrm>
          <a:prstGeom prst="rect">
            <a:avLst/>
          </a:prstGeom>
        </p:spPr>
        <p:txBody>
          <a:bodyPr spcFirstLastPara="0" lIns="0" tIns="0" rIns="0" bIns="0" anchor="t"/>
          <a:lstStyle/>
          <a:p>
            <a:pPr marL="323850" indent="-323850" algn="l" hangingPunct="0">
              <a:lnSpc>
                <a:spcPct val="108333"/>
              </a:lnSpc>
              <a:buClr>
                <a:srgbClr val="1E1E1E"/>
              </a:buClr>
              <a:buFont typeface="Courier New" panose="020B0604020202020204" pitchFamily="34" charset="0"/>
              <a:buChar char="o"/>
            </a:pPr>
            <a:r>
              <a:rPr sz="1200">
                <a:solidFill>
                  <a:srgbClr val="1E1E1E"/>
                </a:solidFill>
                <a:latin typeface="Arial"/>
                <a:ea typeface="+mn-ea"/>
                <a:cs typeface="Arial"/>
              </a:rPr>
              <a:t>The DPA is witnessing increasing numbers of annual complaints. Currently, investigator caseloads are almost double the Controller’s recommended level.*</a:t>
            </a:r>
          </a:p>
          <a:p>
            <a:pPr marL="171450" indent="-171450" algn="l" hangingPunct="0">
              <a:lnSpc>
                <a:spcPct val="108333"/>
              </a:lnSpc>
            </a:pPr>
            <a:r>
              <a:rPr sz="1200">
                <a:solidFill>
                  <a:srgbClr val="1E1E1E"/>
                </a:solidFill>
                <a:latin typeface="Arial"/>
                <a:ea typeface="+mn-ea"/>
                <a:cs typeface="Arial"/>
              </a:rPr>
              <a:t>     * Controller’s Office 2007 OCC Audit</a:t>
            </a:r>
          </a:p>
          <a:p>
            <a:pPr marL="171450" indent="-171450" algn="l" hangingPunct="0">
              <a:lnSpc>
                <a:spcPct val="108333"/>
              </a:lnSpc>
            </a:pPr>
            <a:endParaRPr sz="1200">
              <a:solidFill>
                <a:srgbClr val="1E1E1E"/>
              </a:solidFill>
              <a:latin typeface="Arial"/>
              <a:ea typeface="+mn-ea"/>
              <a:cs typeface="Arial"/>
            </a:endParaRPr>
          </a:p>
          <a:p>
            <a:pPr marL="323850" indent="-323850" algn="l" hangingPunct="0">
              <a:lnSpc>
                <a:spcPct val="108333"/>
              </a:lnSpc>
              <a:buClr>
                <a:srgbClr val="1E1E1E"/>
              </a:buClr>
              <a:buFont typeface="Courier New" panose="020B0604020202020204" pitchFamily="34" charset="0"/>
              <a:buChar char="o"/>
            </a:pPr>
            <a:r>
              <a:rPr sz="1200" b="1">
                <a:solidFill>
                  <a:srgbClr val="1E1E1E"/>
                </a:solidFill>
                <a:latin typeface="Arial"/>
                <a:ea typeface="+mn-ea"/>
                <a:cs typeface="Arial"/>
              </a:rPr>
              <a:t>The DPA will continue to investigate complaints against the Sheriff’s Office. </a:t>
            </a:r>
            <a:r>
              <a:rPr sz="1200">
                <a:solidFill>
                  <a:srgbClr val="1E1E1E"/>
                </a:solidFill>
                <a:latin typeface="Arial"/>
                <a:ea typeface="+mn-ea"/>
                <a:cs typeface="Arial"/>
              </a:rPr>
              <a:t>Under a proposed revised Letter of Agreement, the DPA will not only accept investigative referrals from the Sheriff’s Office but will also increase jurisdiction by receiving complaints directly from the public and outside agencies. The DPA will support this expanded scope of work with existing staffing and resources, which will further stress increased caseloads.</a:t>
            </a:r>
          </a:p>
          <a:p>
            <a:pPr algn="l" hangingPunct="0">
              <a:lnSpc>
                <a:spcPct val="108333"/>
              </a:lnSpc>
            </a:pPr>
            <a:endParaRPr sz="1200">
              <a:solidFill>
                <a:srgbClr val="1E1E1E"/>
              </a:solidFill>
              <a:latin typeface="Arial"/>
              <a:ea typeface="+mn-ea"/>
              <a:cs typeface="Arial"/>
            </a:endParaRPr>
          </a:p>
          <a:p>
            <a:pPr marL="323850" indent="-323850" algn="l" hangingPunct="0">
              <a:lnSpc>
                <a:spcPct val="108333"/>
              </a:lnSpc>
              <a:buClr>
                <a:srgbClr val="1E1E1E"/>
              </a:buClr>
              <a:buFont typeface="Courier New" panose="020B0604020202020204" pitchFamily="34" charset="0"/>
              <a:buChar char="o"/>
            </a:pPr>
            <a:r>
              <a:rPr sz="1200" b="1">
                <a:solidFill>
                  <a:srgbClr val="1E1E1E"/>
                </a:solidFill>
                <a:latin typeface="Arial"/>
                <a:ea typeface="+mn-ea"/>
                <a:cs typeface="Arial"/>
              </a:rPr>
              <a:t>The DPA will continue to face the significant administrative needs required by SB1421, a landmark police accountability transparency law. </a:t>
            </a:r>
            <a:r>
              <a:rPr sz="1200">
                <a:solidFill>
                  <a:srgbClr val="1E1E1E"/>
                </a:solidFill>
                <a:latin typeface="Arial"/>
                <a:ea typeface="+mn-ea"/>
                <a:cs typeface="Arial"/>
              </a:rPr>
              <a:t>To satisfy disclosure requests already received and new requests, the DPA projects completion after 9 years using existing staff assigned to this function. Additionally, the adoption of proposed SB776, which broadens the categories of disclosable cases, would further increase the administrative work required to disclose qualifying files. Temporary positions were added in last year’s budget. These positions are critical to support this ongoing and expanding workload.</a:t>
            </a:r>
          </a:p>
          <a:p>
            <a:pPr algn="l" hangingPunct="0">
              <a:lnSpc>
                <a:spcPct val="108333"/>
              </a:lnSpc>
            </a:pPr>
            <a:endParaRPr sz="1200">
              <a:solidFill>
                <a:srgbClr val="1E1E1E"/>
              </a:solidFill>
              <a:latin typeface="Arial"/>
              <a:ea typeface="+mn-ea"/>
              <a:cs typeface="Arial"/>
            </a:endParaRPr>
          </a:p>
          <a:p>
            <a:pPr marL="323850" indent="-323850" algn="l" hangingPunct="0">
              <a:lnSpc>
                <a:spcPct val="108333"/>
              </a:lnSpc>
              <a:buClr>
                <a:srgbClr val="1E1E1E"/>
              </a:buClr>
              <a:buFont typeface="Courier New" panose="020B0604020202020204" pitchFamily="34" charset="0"/>
              <a:buChar char="o"/>
            </a:pPr>
            <a:r>
              <a:rPr sz="1200" b="1">
                <a:solidFill>
                  <a:srgbClr val="1E1E1E"/>
                </a:solidFill>
                <a:latin typeface="Arial"/>
                <a:ea typeface="+mn-ea"/>
                <a:cs typeface="Arial"/>
              </a:rPr>
              <a:t>The DPA endeavors to conduct a biased policing audit </a:t>
            </a:r>
            <a:r>
              <a:rPr sz="1200">
                <a:solidFill>
                  <a:srgbClr val="1E1E1E"/>
                </a:solidFill>
                <a:latin typeface="Arial"/>
                <a:ea typeface="+mn-ea"/>
                <a:cs typeface="Arial"/>
              </a:rPr>
              <a:t>under its charter-mandated authority to conduct periodic audits of the San Francisco Police Department. The DPA will leverage existing department and City resources to perform this project to support the Mayor’s budget reduction requests.</a:t>
            </a:r>
          </a:p>
        </p:txBody>
      </p:sp>
    </p:spTree>
    <p:extLst>
      <p:ext uri="{BB962C8B-B14F-4D97-AF65-F5344CB8AC3E}">
        <p14:creationId xmlns:p14="http://schemas.microsoft.com/office/powerpoint/2010/main" val="39300242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lide 7"/>
        <p:cNvGrpSpPr/>
        <p:nvPr/>
      </p:nvGrpSpPr>
      <p:grpSpPr>
        <a:xfrm>
          <a:off x="0" y="0"/>
          <a:ext cx="0" cy="0"/>
          <a:chOff x="0" y="0"/>
          <a:chExt cx="0" cy="0"/>
        </a:xfrm>
      </p:grpSpPr>
      <p:sp>
        <p:nvSpPr>
          <p:cNvPr id="2" name="Text Placeholder 1"/>
          <p:cNvSpPr/>
          <p:nvPr/>
        </p:nvSpPr>
        <p:spPr>
          <a:xfrm>
            <a:off x="152400" y="276225"/>
            <a:ext cx="4258408" cy="723900"/>
          </a:xfrm>
          <a:prstGeom prst="rect">
            <a:avLst/>
          </a:prstGeom>
        </p:spPr>
        <p:txBody>
          <a:bodyPr spcFirstLastPara="0" lIns="0" tIns="0" rIns="0" bIns="0" anchor="t"/>
          <a:lstStyle/>
          <a:p>
            <a:pPr algn="l" hangingPunct="0">
              <a:lnSpc>
                <a:spcPct val="100000"/>
              </a:lnSpc>
            </a:pPr>
            <a:r>
              <a:rPr sz="2400">
                <a:solidFill>
                  <a:srgbClr val="1E1E1E"/>
                </a:solidFill>
                <a:latin typeface="Arial"/>
                <a:ea typeface="+mn-ea"/>
                <a:cs typeface="Arial"/>
              </a:rPr>
              <a:t>Equity in </a:t>
            </a:r>
            <a:r>
              <a:rPr sz="2400" b="1">
                <a:solidFill>
                  <a:srgbClr val="1E1E1E"/>
                </a:solidFill>
                <a:latin typeface="Arial"/>
                <a:ea typeface="+mn-ea"/>
                <a:cs typeface="Arial"/>
              </a:rPr>
              <a:t>DPA Staff by Gender</a:t>
            </a:r>
          </a:p>
          <a:p>
            <a:pPr algn="l" hangingPunct="0">
              <a:lnSpc>
                <a:spcPct val="100000"/>
              </a:lnSpc>
            </a:pPr>
            <a:r>
              <a:rPr sz="2400" b="1">
                <a:solidFill>
                  <a:srgbClr val="1E1E1E"/>
                </a:solidFill>
                <a:latin typeface="Arial"/>
                <a:ea typeface="+mn-ea"/>
                <a:cs typeface="Arial"/>
              </a:rPr>
              <a:t> </a:t>
            </a:r>
          </a:p>
        </p:txBody>
      </p:sp>
      <p:pic>
        <p:nvPicPr>
          <p:cNvPr id="3" name="Chart 1"/>
          <p:cNvPicPr/>
          <p:nvPr/>
        </p:nvPicPr>
        <p:blipFill rotWithShape="1">
          <a:blip r:embed="rId3"/>
          <a:stretch>
            <a:fillRect/>
          </a:stretch>
        </p:blipFill>
        <p:spPr>
          <a:xfrm>
            <a:off x="1278666" y="1260231"/>
            <a:ext cx="7477008" cy="3540369"/>
          </a:xfrm>
          <a:prstGeom prst="rect">
            <a:avLst/>
          </a:prstGeom>
        </p:spPr>
      </p:pic>
      <p:sp>
        <p:nvSpPr>
          <p:cNvPr id="4" name="Rectangle 3"/>
          <p:cNvSpPr/>
          <p:nvPr/>
        </p:nvSpPr>
        <p:spPr>
          <a:xfrm>
            <a:off x="7905750" y="4819650"/>
            <a:ext cx="2476500" cy="323850"/>
          </a:xfrm>
          <a:prstGeom prst="rect">
            <a:avLst/>
          </a:prstGeom>
        </p:spPr>
        <p:txBody>
          <a:bodyPr spcFirstLastPara="0" lIns="95250" tIns="95250" rIns="95250" bIns="0" anchor="t"/>
          <a:lstStyle/>
          <a:p>
            <a:pPr algn="l" hangingPunct="0">
              <a:lnSpc>
                <a:spcPct val="100000"/>
              </a:lnSpc>
            </a:pPr>
            <a:r>
              <a:rPr sz="900">
                <a:solidFill>
                  <a:srgbClr val="C00000"/>
                </a:solidFill>
                <a:latin typeface="Lato"/>
                <a:ea typeface="+mn-ea"/>
                <a:cs typeface="Lato"/>
              </a:rPr>
              <a:t> *Data from CY 2020</a:t>
            </a:r>
          </a:p>
        </p:txBody>
      </p:sp>
    </p:spTree>
    <p:extLst>
      <p:ext uri="{BB962C8B-B14F-4D97-AF65-F5344CB8AC3E}">
        <p14:creationId xmlns:p14="http://schemas.microsoft.com/office/powerpoint/2010/main" val="39300242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lide 7 copy 2"/>
        <p:cNvGrpSpPr/>
        <p:nvPr/>
      </p:nvGrpSpPr>
      <p:grpSpPr>
        <a:xfrm>
          <a:off x="0" y="0"/>
          <a:ext cx="0" cy="0"/>
          <a:chOff x="0" y="0"/>
          <a:chExt cx="0" cy="0"/>
        </a:xfrm>
      </p:grpSpPr>
      <p:sp>
        <p:nvSpPr>
          <p:cNvPr id="2" name="Text Placeholder 1"/>
          <p:cNvSpPr/>
          <p:nvPr/>
        </p:nvSpPr>
        <p:spPr>
          <a:xfrm>
            <a:off x="152400" y="276225"/>
            <a:ext cx="4258408" cy="1085850"/>
          </a:xfrm>
          <a:prstGeom prst="rect">
            <a:avLst/>
          </a:prstGeom>
        </p:spPr>
        <p:txBody>
          <a:bodyPr spcFirstLastPara="0" lIns="0" tIns="0" rIns="0" bIns="0" anchor="t"/>
          <a:lstStyle/>
          <a:p>
            <a:pPr algn="l" hangingPunct="0">
              <a:lnSpc>
                <a:spcPct val="100000"/>
              </a:lnSpc>
            </a:pPr>
            <a:r>
              <a:rPr sz="2400" b="1">
                <a:solidFill>
                  <a:srgbClr val="1E1E1E"/>
                </a:solidFill>
                <a:latin typeface="Arial"/>
                <a:ea typeface="+mn-ea"/>
                <a:cs typeface="Arial"/>
              </a:rPr>
              <a:t>Equity in DPA Staff by Race/Ethnicity</a:t>
            </a:r>
          </a:p>
          <a:p>
            <a:pPr algn="l" hangingPunct="0">
              <a:lnSpc>
                <a:spcPct val="100000"/>
              </a:lnSpc>
            </a:pPr>
            <a:r>
              <a:rPr sz="2400" b="1">
                <a:solidFill>
                  <a:srgbClr val="1E1E1E"/>
                </a:solidFill>
                <a:latin typeface="Arial"/>
                <a:ea typeface="+mn-ea"/>
                <a:cs typeface="Arial"/>
              </a:rPr>
              <a:t> </a:t>
            </a:r>
          </a:p>
        </p:txBody>
      </p:sp>
      <p:pic>
        <p:nvPicPr>
          <p:cNvPr id="3" name="Chart 1 copy 1"/>
          <p:cNvPicPr/>
          <p:nvPr/>
        </p:nvPicPr>
        <p:blipFill rotWithShape="1">
          <a:blip r:embed="rId3"/>
          <a:stretch>
            <a:fillRect/>
          </a:stretch>
        </p:blipFill>
        <p:spPr>
          <a:xfrm>
            <a:off x="-104775" y="1208942"/>
            <a:ext cx="9087583" cy="3502269"/>
          </a:xfrm>
          <a:prstGeom prst="rect">
            <a:avLst/>
          </a:prstGeom>
        </p:spPr>
      </p:pic>
      <p:sp>
        <p:nvSpPr>
          <p:cNvPr id="4" name="Rectangle 3"/>
          <p:cNvSpPr/>
          <p:nvPr/>
        </p:nvSpPr>
        <p:spPr>
          <a:xfrm>
            <a:off x="7905750" y="4819650"/>
            <a:ext cx="2476500" cy="323850"/>
          </a:xfrm>
          <a:prstGeom prst="rect">
            <a:avLst/>
          </a:prstGeom>
        </p:spPr>
        <p:txBody>
          <a:bodyPr spcFirstLastPara="0" lIns="95250" tIns="95250" rIns="95250" bIns="0" anchor="t"/>
          <a:lstStyle/>
          <a:p>
            <a:pPr algn="l" hangingPunct="0">
              <a:lnSpc>
                <a:spcPct val="100000"/>
              </a:lnSpc>
            </a:pPr>
            <a:r>
              <a:rPr sz="900">
                <a:solidFill>
                  <a:srgbClr val="C00000"/>
                </a:solidFill>
                <a:latin typeface="Lato"/>
                <a:ea typeface="+mn-ea"/>
                <a:cs typeface="Lato"/>
              </a:rPr>
              <a:t> *Data from CY 2020</a:t>
            </a:r>
          </a:p>
        </p:txBody>
      </p:sp>
    </p:spTree>
    <p:extLst>
      <p:ext uri="{BB962C8B-B14F-4D97-AF65-F5344CB8AC3E}">
        <p14:creationId xmlns:p14="http://schemas.microsoft.com/office/powerpoint/2010/main" val="39300242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lide 7 copy 3"/>
        <p:cNvGrpSpPr/>
        <p:nvPr/>
      </p:nvGrpSpPr>
      <p:grpSpPr>
        <a:xfrm>
          <a:off x="0" y="0"/>
          <a:ext cx="0" cy="0"/>
          <a:chOff x="0" y="0"/>
          <a:chExt cx="0" cy="0"/>
        </a:xfrm>
      </p:grpSpPr>
      <p:sp>
        <p:nvSpPr>
          <p:cNvPr id="2" name="Text Placeholder 1"/>
          <p:cNvSpPr/>
          <p:nvPr/>
        </p:nvSpPr>
        <p:spPr>
          <a:xfrm>
            <a:off x="152400" y="276225"/>
            <a:ext cx="4258408" cy="1085850"/>
          </a:xfrm>
          <a:prstGeom prst="rect">
            <a:avLst/>
          </a:prstGeom>
        </p:spPr>
        <p:txBody>
          <a:bodyPr spcFirstLastPara="0" lIns="0" tIns="0" rIns="0" bIns="0" anchor="t"/>
          <a:lstStyle/>
          <a:p>
            <a:pPr algn="l" hangingPunct="0">
              <a:lnSpc>
                <a:spcPct val="100000"/>
              </a:lnSpc>
            </a:pPr>
            <a:r>
              <a:rPr sz="2400" b="1">
                <a:solidFill>
                  <a:srgbClr val="1E1E1E"/>
                </a:solidFill>
                <a:latin typeface="Arial"/>
                <a:ea typeface="+mn-ea"/>
                <a:cs typeface="Arial"/>
              </a:rPr>
              <a:t>Equity in DPA Staff by Gender Across Positions</a:t>
            </a:r>
          </a:p>
          <a:p>
            <a:pPr algn="l" hangingPunct="0">
              <a:lnSpc>
                <a:spcPct val="100000"/>
              </a:lnSpc>
            </a:pPr>
            <a:r>
              <a:rPr sz="2400" b="1">
                <a:solidFill>
                  <a:srgbClr val="1E1E1E"/>
                </a:solidFill>
                <a:latin typeface="Arial"/>
                <a:ea typeface="+mn-ea"/>
                <a:cs typeface="Arial"/>
              </a:rPr>
              <a:t> </a:t>
            </a:r>
          </a:p>
        </p:txBody>
      </p:sp>
      <p:pic>
        <p:nvPicPr>
          <p:cNvPr id="3" name="Chart 1 copy 1"/>
          <p:cNvPicPr/>
          <p:nvPr/>
        </p:nvPicPr>
        <p:blipFill rotWithShape="1">
          <a:blip r:embed="rId3"/>
          <a:stretch>
            <a:fillRect/>
          </a:stretch>
        </p:blipFill>
        <p:spPr>
          <a:xfrm>
            <a:off x="228600" y="828675"/>
            <a:ext cx="8535865" cy="4228367"/>
          </a:xfrm>
          <a:prstGeom prst="rect">
            <a:avLst/>
          </a:prstGeom>
        </p:spPr>
      </p:pic>
      <p:sp>
        <p:nvSpPr>
          <p:cNvPr id="4" name="Rectangle 3"/>
          <p:cNvSpPr/>
          <p:nvPr/>
        </p:nvSpPr>
        <p:spPr>
          <a:xfrm>
            <a:off x="7905750" y="4819650"/>
            <a:ext cx="2476500" cy="323850"/>
          </a:xfrm>
          <a:prstGeom prst="rect">
            <a:avLst/>
          </a:prstGeom>
        </p:spPr>
        <p:txBody>
          <a:bodyPr spcFirstLastPara="0" lIns="95250" tIns="95250" rIns="95250" bIns="0" anchor="t"/>
          <a:lstStyle/>
          <a:p>
            <a:pPr algn="l" hangingPunct="0">
              <a:lnSpc>
                <a:spcPct val="100000"/>
              </a:lnSpc>
            </a:pPr>
            <a:r>
              <a:rPr sz="900">
                <a:solidFill>
                  <a:srgbClr val="C00000"/>
                </a:solidFill>
                <a:latin typeface="Lato"/>
                <a:ea typeface="+mn-ea"/>
                <a:cs typeface="Lato"/>
              </a:rPr>
              <a:t> *Data from CY 2020</a:t>
            </a:r>
          </a:p>
        </p:txBody>
      </p:sp>
    </p:spTree>
    <p:extLst>
      <p:ext uri="{BB962C8B-B14F-4D97-AF65-F5344CB8AC3E}">
        <p14:creationId xmlns:p14="http://schemas.microsoft.com/office/powerpoint/2010/main" val="3930024240"/>
      </p:ext>
    </p:extLst>
  </p:cSld>
  <p:clrMapOvr>
    <a:masterClrMapping/>
  </p:clrMapOvr>
</p:sld>
</file>

<file path=ppt/theme/theme1.xml><?xml version="1.0" encoding="utf-8"?>
<a:theme xmlns:a="http://schemas.openxmlformats.org/drawingml/2006/main" name="Тема Office">
  <a:themeElements>
    <a:clrScheme name="Стандартна">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666666"/>
      </a:hlink>
      <a:folHlink>
        <a:srgbClr val="666666"/>
      </a:folHlink>
    </a:clrScheme>
    <a:fontScheme name="Стандартна">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666666"/>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763</Words>
  <Application>Microsoft Office PowerPoint</Application>
  <PresentationFormat>On-screen Show (16:9)</PresentationFormat>
  <Paragraphs>144</Paragraphs>
  <Slides>11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Courier New</vt:lpstr>
      <vt:lpstr>Lato</vt:lpstr>
      <vt:lpstr>Calibri Light</vt:lpstr>
      <vt:lpstr>Calibri</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Visme Presentation</dc:title>
  <dc:creator/>
  <cp:lastModifiedBy/>
  <cp:revision>5</cp:revision>
  <dcterms:created xsi:type="dcterms:W3CDTF">2021-01-19T22:18:05Z</dcterms:created>
  <dcterms:modified xsi:type="dcterms:W3CDTF">2021-01-19T23:03:48Z</dcterms:modified>
</cp:coreProperties>
</file>