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59" r:id="rId5"/>
    <p:sldId id="258" r:id="rId6"/>
    <p:sldId id="260" r:id="rId7"/>
    <p:sldId id="263" r:id="rId8"/>
    <p:sldId id="265" r:id="rId9"/>
    <p:sldId id="261" r:id="rId10"/>
    <p:sldId id="262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786" autoAdjust="0"/>
  </p:normalViewPr>
  <p:slideViewPr>
    <p:cSldViewPr>
      <p:cViewPr varScale="1">
        <p:scale>
          <a:sx n="85" d="100"/>
          <a:sy n="85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ie%20allen\AppData\Local\Temp\Domino%20Web%20Access\87\asthma%20copd%20pts%20PHHC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tie%20allen\AppData\Local\Temp\Domino%20Web%20Access\87\asthma%20copd%20pts%20PHH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PHHC 2013</a:t>
            </a:r>
            <a:endParaRPr lang="en-US" dirty="0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Sheet1!$A$2:$A$4</c:f>
              <c:strCache>
                <c:ptCount val="3"/>
                <c:pt idx="0">
                  <c:v>Asthma</c:v>
                </c:pt>
                <c:pt idx="1">
                  <c:v>COPD</c:v>
                </c:pt>
                <c:pt idx="2">
                  <c:v>Smoking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163</c:v>
                </c:pt>
                <c:pt idx="1">
                  <c:v>82</c:v>
                </c:pt>
                <c:pt idx="2">
                  <c:v>670</c:v>
                </c:pt>
              </c:numCache>
            </c:numRef>
          </c:val>
        </c:ser>
        <c:gapWidth val="75"/>
        <c:shape val="cylinder"/>
        <c:axId val="76908032"/>
        <c:axId val="76909568"/>
        <c:axId val="0"/>
      </c:bar3DChart>
      <c:catAx>
        <c:axId val="76908032"/>
        <c:scaling>
          <c:orientation val="minMax"/>
        </c:scaling>
        <c:axPos val="b"/>
        <c:majorTickMark val="none"/>
        <c:tickLblPos val="nextTo"/>
        <c:crossAx val="76909568"/>
        <c:crosses val="autoZero"/>
        <c:auto val="1"/>
        <c:lblAlgn val="ctr"/>
        <c:lblOffset val="100"/>
      </c:catAx>
      <c:valAx>
        <c:axId val="7690956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769080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Smokers Age</c:v>
                </c:pt>
              </c:strCache>
            </c:strRef>
          </c:tx>
          <c:dLbls>
            <c:dLbl>
              <c:idx val="0"/>
              <c:layout>
                <c:manualLayout>
                  <c:x val="-0.23131246719160128"/>
                  <c:y val="6.6705803825616833E-2"/>
                </c:manualLayout>
              </c:layout>
              <c:showPercent val="1"/>
            </c:dLbl>
            <c:dLbl>
              <c:idx val="1"/>
              <c:layout>
                <c:manualLayout>
                  <c:x val="0.15855826771653544"/>
                  <c:y val="-6.744885011211979E-2"/>
                </c:manualLayout>
              </c:layout>
              <c:showPercent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50&gt;</c:v>
                </c:pt>
                <c:pt idx="1">
                  <c:v>50&lt;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340</c:v>
                </c:pt>
                <c:pt idx="1">
                  <c:v>330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72002493438320303"/>
          <c:y val="0.78881731909871999"/>
          <c:w val="0.17664173228346472"/>
          <c:h val="0.15576397774352121"/>
        </c:manualLayout>
      </c:layout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2.6570048309178768E-2"/>
          <c:y val="9.9104297144957013E-2"/>
          <c:w val="0.97342995169082136"/>
          <c:h val="0.80977530356673011"/>
        </c:manualLayout>
      </c:layout>
      <c:bar3DChart>
        <c:barDir val="col"/>
        <c:grouping val="clustered"/>
        <c:ser>
          <c:idx val="0"/>
          <c:order val="0"/>
          <c:tx>
            <c:strRef>
              <c:f>Sheet1!$A$3</c:f>
              <c:strCache>
                <c:ptCount val="1"/>
                <c:pt idx="0">
                  <c:v>Total Patients Scheduled from referrals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numRef>
              <c:f>Sheet1!$B$2:$L$2</c:f>
              <c:numCache>
                <c:formatCode>mmm\-yy</c:formatCode>
                <c:ptCount val="11"/>
                <c:pt idx="0">
                  <c:v>41091</c:v>
                </c:pt>
                <c:pt idx="1">
                  <c:v>41122</c:v>
                </c:pt>
                <c:pt idx="2">
                  <c:v>41153</c:v>
                </c:pt>
                <c:pt idx="3">
                  <c:v>41183</c:v>
                </c:pt>
                <c:pt idx="4">
                  <c:v>41214</c:v>
                </c:pt>
                <c:pt idx="5">
                  <c:v>41244</c:v>
                </c:pt>
                <c:pt idx="6">
                  <c:v>41275</c:v>
                </c:pt>
                <c:pt idx="7">
                  <c:v>41306</c:v>
                </c:pt>
                <c:pt idx="8">
                  <c:v>41334</c:v>
                </c:pt>
                <c:pt idx="9" formatCode="d\-mmm">
                  <c:v>41365</c:v>
                </c:pt>
                <c:pt idx="10" formatCode="d\-mmm">
                  <c:v>41395</c:v>
                </c:pt>
              </c:numCache>
            </c:numRef>
          </c:cat>
          <c:val>
            <c:numRef>
              <c:f>Sheet1!$B$3:$L$3</c:f>
              <c:numCache>
                <c:formatCode>General</c:formatCode>
                <c:ptCount val="11"/>
                <c:pt idx="0">
                  <c:v>6</c:v>
                </c:pt>
                <c:pt idx="1">
                  <c:v>14</c:v>
                </c:pt>
                <c:pt idx="2">
                  <c:v>13</c:v>
                </c:pt>
                <c:pt idx="3">
                  <c:v>23</c:v>
                </c:pt>
                <c:pt idx="4">
                  <c:v>12</c:v>
                </c:pt>
                <c:pt idx="5">
                  <c:v>20</c:v>
                </c:pt>
                <c:pt idx="6">
                  <c:v>12</c:v>
                </c:pt>
                <c:pt idx="7">
                  <c:v>19</c:v>
                </c:pt>
                <c:pt idx="8">
                  <c:v>32</c:v>
                </c:pt>
                <c:pt idx="9">
                  <c:v>37</c:v>
                </c:pt>
                <c:pt idx="10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Total Patients Seen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numRef>
              <c:f>Sheet1!$B$2:$L$2</c:f>
              <c:numCache>
                <c:formatCode>mmm\-yy</c:formatCode>
                <c:ptCount val="11"/>
                <c:pt idx="0">
                  <c:v>41091</c:v>
                </c:pt>
                <c:pt idx="1">
                  <c:v>41122</c:v>
                </c:pt>
                <c:pt idx="2">
                  <c:v>41153</c:v>
                </c:pt>
                <c:pt idx="3">
                  <c:v>41183</c:v>
                </c:pt>
                <c:pt idx="4">
                  <c:v>41214</c:v>
                </c:pt>
                <c:pt idx="5">
                  <c:v>41244</c:v>
                </c:pt>
                <c:pt idx="6">
                  <c:v>41275</c:v>
                </c:pt>
                <c:pt idx="7">
                  <c:v>41306</c:v>
                </c:pt>
                <c:pt idx="8">
                  <c:v>41334</c:v>
                </c:pt>
                <c:pt idx="9" formatCode="d\-mmm">
                  <c:v>41365</c:v>
                </c:pt>
                <c:pt idx="10" formatCode="d\-mmm">
                  <c:v>41395</c:v>
                </c:pt>
              </c:numCache>
            </c:numRef>
          </c:cat>
          <c:val>
            <c:numRef>
              <c:f>Sheet1!$B$4:$L$4</c:f>
              <c:numCache>
                <c:formatCode>General</c:formatCode>
                <c:ptCount val="11"/>
                <c:pt idx="0">
                  <c:v>4</c:v>
                </c:pt>
                <c:pt idx="1">
                  <c:v>5</c:v>
                </c:pt>
                <c:pt idx="2">
                  <c:v>4</c:v>
                </c:pt>
                <c:pt idx="3">
                  <c:v>12</c:v>
                </c:pt>
                <c:pt idx="4">
                  <c:v>9</c:v>
                </c:pt>
                <c:pt idx="5">
                  <c:v>6</c:v>
                </c:pt>
                <c:pt idx="6">
                  <c:v>4</c:v>
                </c:pt>
                <c:pt idx="7">
                  <c:v>7</c:v>
                </c:pt>
                <c:pt idx="8">
                  <c:v>14</c:v>
                </c:pt>
                <c:pt idx="9">
                  <c:v>8</c:v>
                </c:pt>
                <c:pt idx="10">
                  <c:v>9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Total Follow up apts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numRef>
              <c:f>Sheet1!$B$2:$L$2</c:f>
              <c:numCache>
                <c:formatCode>mmm\-yy</c:formatCode>
                <c:ptCount val="11"/>
                <c:pt idx="0">
                  <c:v>41091</c:v>
                </c:pt>
                <c:pt idx="1">
                  <c:v>41122</c:v>
                </c:pt>
                <c:pt idx="2">
                  <c:v>41153</c:v>
                </c:pt>
                <c:pt idx="3">
                  <c:v>41183</c:v>
                </c:pt>
                <c:pt idx="4">
                  <c:v>41214</c:v>
                </c:pt>
                <c:pt idx="5">
                  <c:v>41244</c:v>
                </c:pt>
                <c:pt idx="6">
                  <c:v>41275</c:v>
                </c:pt>
                <c:pt idx="7">
                  <c:v>41306</c:v>
                </c:pt>
                <c:pt idx="8">
                  <c:v>41334</c:v>
                </c:pt>
                <c:pt idx="9" formatCode="d\-mmm">
                  <c:v>41365</c:v>
                </c:pt>
                <c:pt idx="10" formatCode="d\-mmm">
                  <c:v>41395</c:v>
                </c:pt>
              </c:numCache>
            </c:numRef>
          </c:cat>
          <c:val>
            <c:numRef>
              <c:f>Sheet1!$B$5:$L$5</c:f>
              <c:numCache>
                <c:formatCode>General</c:formatCode>
                <c:ptCount val="11"/>
                <c:pt idx="0">
                  <c:v>3</c:v>
                </c:pt>
                <c:pt idx="1">
                  <c:v>1</c:v>
                </c:pt>
                <c:pt idx="3">
                  <c:v>4</c:v>
                </c:pt>
                <c:pt idx="4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7</c:v>
                </c:pt>
                <c:pt idx="9">
                  <c:v>10</c:v>
                </c:pt>
                <c:pt idx="10">
                  <c:v>12</c:v>
                </c:pt>
              </c:numCache>
            </c:numRef>
          </c:val>
        </c:ser>
        <c:dLbls>
          <c:showVal val="1"/>
        </c:dLbls>
        <c:shape val="cylinder"/>
        <c:axId val="104695296"/>
        <c:axId val="109784448"/>
        <c:axId val="0"/>
      </c:bar3DChart>
      <c:dateAx>
        <c:axId val="104695296"/>
        <c:scaling>
          <c:orientation val="minMax"/>
        </c:scaling>
        <c:axPos val="b"/>
        <c:numFmt formatCode="mmm\-yy" sourceLinked="1"/>
        <c:majorTickMark val="none"/>
        <c:tickLblPos val="nextTo"/>
        <c:crossAx val="109784448"/>
        <c:crosses val="autoZero"/>
        <c:auto val="1"/>
        <c:lblOffset val="100"/>
        <c:baseTimeUnit val="months"/>
      </c:dateAx>
      <c:valAx>
        <c:axId val="10978444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46952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7.8777215895609209E-2"/>
          <c:w val="0.44217320491188616"/>
          <c:h val="0.25426737271839756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"/>
          <c:y val="0.12235285930167818"/>
          <c:w val="0.94098632407791039"/>
          <c:h val="0.87764719154705562"/>
        </c:manualLayout>
      </c:layout>
      <c:ofPieChart>
        <c:ofPieType val="bar"/>
        <c:varyColors val="1"/>
        <c:ser>
          <c:idx val="0"/>
          <c:order val="0"/>
          <c:explosion val="25"/>
          <c:dPt>
            <c:idx val="0"/>
            <c:explosion val="8"/>
          </c:dPt>
          <c:dPt>
            <c:idx val="1"/>
            <c:explosion val="9"/>
          </c:dPt>
          <c:dPt>
            <c:idx val="2"/>
            <c:explosion val="8"/>
          </c:dPt>
          <c:dLbls>
            <c:dLbl>
              <c:idx val="0"/>
              <c:layout>
                <c:manualLayout>
                  <c:x val="7.8901425981546133E-2"/>
                  <c:y val="-8.3447069116360531E-2"/>
                </c:manualLayout>
              </c:layout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  <c:dLblPos val="bestFit"/>
              <c:showVal val="1"/>
            </c:dLbl>
            <c:dLbl>
              <c:idx val="1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2400" b="1"/>
                  </a:pPr>
                  <a:endParaRPr lang="en-US"/>
                </a:p>
              </c:txPr>
            </c:dLbl>
            <c:dLbl>
              <c:idx val="4"/>
              <c:layout>
                <c:manualLayout>
                  <c:x val="-8.4717780122845462E-2"/>
                  <c:y val="-2.0027240913067696E-2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/>
                      <a:t>95</a:t>
                    </a:r>
                  </a:p>
                </c:rich>
              </c:tx>
              <c:dLblPos val="bestFit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bestFit"/>
            <c:showVal val="1"/>
          </c:dLbls>
          <c:cat>
            <c:strRef>
              <c:f>Sheet1!$N$8:$N$11</c:f>
              <c:strCache>
                <c:ptCount val="4"/>
                <c:pt idx="0">
                  <c:v>No Shows</c:v>
                </c:pt>
                <c:pt idx="1">
                  <c:v>Follow up</c:v>
                </c:pt>
                <c:pt idx="2">
                  <c:v>Attened</c:v>
                </c:pt>
                <c:pt idx="3">
                  <c:v>Spirometry</c:v>
                </c:pt>
              </c:strCache>
            </c:strRef>
          </c:cat>
          <c:val>
            <c:numRef>
              <c:f>Sheet1!$O$8:$O$11</c:f>
              <c:numCache>
                <c:formatCode>General</c:formatCode>
                <c:ptCount val="4"/>
                <c:pt idx="0">
                  <c:v>121</c:v>
                </c:pt>
                <c:pt idx="1">
                  <c:v>41</c:v>
                </c:pt>
                <c:pt idx="2">
                  <c:v>82</c:v>
                </c:pt>
                <c:pt idx="3">
                  <c:v>13</c:v>
                </c:pt>
              </c:numCache>
            </c:numRef>
          </c:val>
        </c:ser>
        <c:dLbls>
          <c:showPercent val="1"/>
        </c:dLbls>
        <c:gapWidth val="150"/>
        <c:secondPieSize val="75"/>
        <c:serLines/>
      </c:ofPieChart>
    </c:plotArea>
    <c:legend>
      <c:legendPos val="t"/>
      <c:layout>
        <c:manualLayout>
          <c:xMode val="edge"/>
          <c:yMode val="edge"/>
          <c:x val="0.25440596474113303"/>
          <c:y val="6.5883068964205701E-4"/>
          <c:w val="0.55555266931839709"/>
          <c:h val="0.10626998329754236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6227A9-CAC4-4F28-9A2E-C816DF6CD2A6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7E50DC0D-CD23-484B-A794-6171C1053CD9}">
      <dgm:prSet phldrT="[Text]" phldr="1"/>
      <dgm:spPr/>
      <dgm:t>
        <a:bodyPr/>
        <a:lstStyle/>
        <a:p>
          <a:endParaRPr lang="en-US" dirty="0"/>
        </a:p>
      </dgm:t>
    </dgm:pt>
    <dgm:pt modelId="{C3D43C5C-6C55-4E71-A5D2-B66391864B96}" type="parTrans" cxnId="{0357C05A-74EA-44DA-9055-ED08731EE4E6}">
      <dgm:prSet/>
      <dgm:spPr/>
      <dgm:t>
        <a:bodyPr/>
        <a:lstStyle/>
        <a:p>
          <a:endParaRPr lang="en-US"/>
        </a:p>
      </dgm:t>
    </dgm:pt>
    <dgm:pt modelId="{BDEA3761-2AF7-4ECC-BC68-46C36425427C}" type="sibTrans" cxnId="{0357C05A-74EA-44DA-9055-ED08731EE4E6}">
      <dgm:prSet/>
      <dgm:spPr/>
      <dgm:t>
        <a:bodyPr/>
        <a:lstStyle/>
        <a:p>
          <a:endParaRPr lang="en-US"/>
        </a:p>
      </dgm:t>
    </dgm:pt>
    <dgm:pt modelId="{C97337F4-2EC7-4CD6-B6C3-E5962C7B31AA}">
      <dgm:prSet phldrT="[Text]" phldr="1"/>
      <dgm:spPr/>
      <dgm:t>
        <a:bodyPr/>
        <a:lstStyle/>
        <a:p>
          <a:endParaRPr lang="en-US"/>
        </a:p>
      </dgm:t>
    </dgm:pt>
    <dgm:pt modelId="{B0C92B6B-4A2B-40A2-9EEC-2C37DCC3A721}" type="parTrans" cxnId="{D12F7A5E-A9BF-4442-B4C8-4840489D8B5B}">
      <dgm:prSet/>
      <dgm:spPr/>
      <dgm:t>
        <a:bodyPr/>
        <a:lstStyle/>
        <a:p>
          <a:endParaRPr lang="en-US"/>
        </a:p>
      </dgm:t>
    </dgm:pt>
    <dgm:pt modelId="{2784603A-9880-42D2-BC6B-C3B8F2351784}" type="sibTrans" cxnId="{D12F7A5E-A9BF-4442-B4C8-4840489D8B5B}">
      <dgm:prSet/>
      <dgm:spPr/>
      <dgm:t>
        <a:bodyPr/>
        <a:lstStyle/>
        <a:p>
          <a:endParaRPr lang="en-US"/>
        </a:p>
      </dgm:t>
    </dgm:pt>
    <dgm:pt modelId="{D05C185A-481F-46FD-B2AB-42DA4BC13EC7}" type="pres">
      <dgm:prSet presAssocID="{3A6227A9-CAC4-4F28-9A2E-C816DF6CD2A6}" presName="compositeShape" presStyleCnt="0">
        <dgm:presLayoutVars>
          <dgm:chMax val="7"/>
          <dgm:dir/>
          <dgm:resizeHandles val="exact"/>
        </dgm:presLayoutVars>
      </dgm:prSet>
      <dgm:spPr/>
    </dgm:pt>
    <dgm:pt modelId="{DB40799E-5756-43E6-AA3A-A5B36301A6A4}" type="pres">
      <dgm:prSet presAssocID="{7E50DC0D-CD23-484B-A794-6171C1053CD9}" presName="circ1" presStyleLbl="vennNode1" presStyleIdx="0" presStyleCnt="2" custScaleX="119977" custScaleY="115433" custLinFactNeighborX="12316" custLinFactNeighborY="-1900"/>
      <dgm:spPr/>
      <dgm:t>
        <a:bodyPr/>
        <a:lstStyle/>
        <a:p>
          <a:endParaRPr lang="en-US"/>
        </a:p>
      </dgm:t>
    </dgm:pt>
    <dgm:pt modelId="{8D4F09F5-2868-48AF-BB95-38925EBD2700}" type="pres">
      <dgm:prSet presAssocID="{7E50DC0D-CD23-484B-A794-6171C1053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8BB2E0-BBBB-4360-803D-ABAA8C1505AE}" type="pres">
      <dgm:prSet presAssocID="{C97337F4-2EC7-4CD6-B6C3-E5962C7B31AA}" presName="circ2" presStyleLbl="vennNode1" presStyleIdx="1" presStyleCnt="2" custScaleX="122001" custScaleY="115433" custLinFactNeighborX="-17616" custLinFactNeighborY="-1900"/>
      <dgm:spPr/>
      <dgm:t>
        <a:bodyPr/>
        <a:lstStyle/>
        <a:p>
          <a:endParaRPr lang="en-US"/>
        </a:p>
      </dgm:t>
    </dgm:pt>
    <dgm:pt modelId="{FE2FEB8F-9A43-405D-ABBF-D7A5E1485288}" type="pres">
      <dgm:prSet presAssocID="{C97337F4-2EC7-4CD6-B6C3-E5962C7B31A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2140E0-6EF4-46C4-BD7E-170B05ACA815}" type="presOf" srcId="{7E50DC0D-CD23-484B-A794-6171C1053CD9}" destId="{8D4F09F5-2868-48AF-BB95-38925EBD2700}" srcOrd="1" destOrd="0" presId="urn:microsoft.com/office/officeart/2005/8/layout/venn1"/>
    <dgm:cxn modelId="{4EB7406C-83AC-486F-829D-C9BA1C86B106}" type="presOf" srcId="{C97337F4-2EC7-4CD6-B6C3-E5962C7B31AA}" destId="{FE2FEB8F-9A43-405D-ABBF-D7A5E1485288}" srcOrd="1" destOrd="0" presId="urn:microsoft.com/office/officeart/2005/8/layout/venn1"/>
    <dgm:cxn modelId="{4E2ED658-BF52-45AC-8115-07B11302790C}" type="presOf" srcId="{7E50DC0D-CD23-484B-A794-6171C1053CD9}" destId="{DB40799E-5756-43E6-AA3A-A5B36301A6A4}" srcOrd="0" destOrd="0" presId="urn:microsoft.com/office/officeart/2005/8/layout/venn1"/>
    <dgm:cxn modelId="{0357C05A-74EA-44DA-9055-ED08731EE4E6}" srcId="{3A6227A9-CAC4-4F28-9A2E-C816DF6CD2A6}" destId="{7E50DC0D-CD23-484B-A794-6171C1053CD9}" srcOrd="0" destOrd="0" parTransId="{C3D43C5C-6C55-4E71-A5D2-B66391864B96}" sibTransId="{BDEA3761-2AF7-4ECC-BC68-46C36425427C}"/>
    <dgm:cxn modelId="{4A870F00-8A50-4C4C-B372-126586313C23}" type="presOf" srcId="{C97337F4-2EC7-4CD6-B6C3-E5962C7B31AA}" destId="{AE8BB2E0-BBBB-4360-803D-ABAA8C1505AE}" srcOrd="0" destOrd="0" presId="urn:microsoft.com/office/officeart/2005/8/layout/venn1"/>
    <dgm:cxn modelId="{D12F7A5E-A9BF-4442-B4C8-4840489D8B5B}" srcId="{3A6227A9-CAC4-4F28-9A2E-C816DF6CD2A6}" destId="{C97337F4-2EC7-4CD6-B6C3-E5962C7B31AA}" srcOrd="1" destOrd="0" parTransId="{B0C92B6B-4A2B-40A2-9EEC-2C37DCC3A721}" sibTransId="{2784603A-9880-42D2-BC6B-C3B8F2351784}"/>
    <dgm:cxn modelId="{963A30B6-5A7F-494B-AADC-9D8E70BD29D3}" type="presOf" srcId="{3A6227A9-CAC4-4F28-9A2E-C816DF6CD2A6}" destId="{D05C185A-481F-46FD-B2AB-42DA4BC13EC7}" srcOrd="0" destOrd="0" presId="urn:microsoft.com/office/officeart/2005/8/layout/venn1"/>
    <dgm:cxn modelId="{4B81CD79-9FE0-4053-83D4-6D3C087E92EB}" type="presParOf" srcId="{D05C185A-481F-46FD-B2AB-42DA4BC13EC7}" destId="{DB40799E-5756-43E6-AA3A-A5B36301A6A4}" srcOrd="0" destOrd="0" presId="urn:microsoft.com/office/officeart/2005/8/layout/venn1"/>
    <dgm:cxn modelId="{27979D9A-5976-4CA2-88A8-3415B13B3243}" type="presParOf" srcId="{D05C185A-481F-46FD-B2AB-42DA4BC13EC7}" destId="{8D4F09F5-2868-48AF-BB95-38925EBD2700}" srcOrd="1" destOrd="0" presId="urn:microsoft.com/office/officeart/2005/8/layout/venn1"/>
    <dgm:cxn modelId="{4240A68A-786C-449D-9F74-937B9C5A3213}" type="presParOf" srcId="{D05C185A-481F-46FD-B2AB-42DA4BC13EC7}" destId="{AE8BB2E0-BBBB-4360-803D-ABAA8C1505AE}" srcOrd="2" destOrd="0" presId="urn:microsoft.com/office/officeart/2005/8/layout/venn1"/>
    <dgm:cxn modelId="{26672707-A064-42CB-9637-E7B87B37AFC1}" type="presParOf" srcId="{D05C185A-481F-46FD-B2AB-42DA4BC13EC7}" destId="{FE2FEB8F-9A43-405D-ABBF-D7A5E148528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E8837B-1C90-45FD-AB51-650B14E18AC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7C665E-BC5C-482F-A253-D17DAAD11D2E}">
      <dgm:prSet phldrT="[Text]"/>
      <dgm:spPr/>
      <dgm:t>
        <a:bodyPr/>
        <a:lstStyle/>
        <a:p>
          <a:r>
            <a:rPr lang="en-US" dirty="0" smtClean="0"/>
            <a:t>Primary Care Apt</a:t>
          </a:r>
        </a:p>
        <a:p>
          <a:r>
            <a:rPr lang="en-US" dirty="0" smtClean="0"/>
            <a:t>Aug 1</a:t>
          </a:r>
          <a:endParaRPr lang="en-US" dirty="0"/>
        </a:p>
      </dgm:t>
    </dgm:pt>
    <dgm:pt modelId="{0BA89D4C-A1AD-4D74-81DE-BB2004F00B50}" type="parTrans" cxnId="{74FA4540-77E0-45F4-8222-E26DC15EFC55}">
      <dgm:prSet/>
      <dgm:spPr/>
      <dgm:t>
        <a:bodyPr/>
        <a:lstStyle/>
        <a:p>
          <a:endParaRPr lang="en-US"/>
        </a:p>
      </dgm:t>
    </dgm:pt>
    <dgm:pt modelId="{D6CCE961-6982-46CA-A7DE-5075669D543C}" type="sibTrans" cxnId="{74FA4540-77E0-45F4-8222-E26DC15EFC55}">
      <dgm:prSet/>
      <dgm:spPr/>
      <dgm:t>
        <a:bodyPr/>
        <a:lstStyle/>
        <a:p>
          <a:endParaRPr lang="en-US"/>
        </a:p>
      </dgm:t>
    </dgm:pt>
    <dgm:pt modelId="{C84E2001-4FFA-40CB-95AD-40E108F9338B}">
      <dgm:prSet phldrT="[Text]"/>
      <dgm:spPr/>
      <dgm:t>
        <a:bodyPr/>
        <a:lstStyle/>
        <a:p>
          <a:r>
            <a:rPr lang="en-US" dirty="0" smtClean="0"/>
            <a:t>Pt expressed interest in quitting</a:t>
          </a:r>
          <a:endParaRPr lang="en-US" dirty="0"/>
        </a:p>
      </dgm:t>
    </dgm:pt>
    <dgm:pt modelId="{537F0BF9-099D-40F4-B370-8A803E794CDB}" type="parTrans" cxnId="{E92B32FC-5479-4BF5-A3A5-7F1C16238B02}">
      <dgm:prSet/>
      <dgm:spPr/>
      <dgm:t>
        <a:bodyPr/>
        <a:lstStyle/>
        <a:p>
          <a:endParaRPr lang="en-US"/>
        </a:p>
      </dgm:t>
    </dgm:pt>
    <dgm:pt modelId="{01E9F85F-CE11-4A99-B7CD-FA7D7A10CD8B}" type="sibTrans" cxnId="{E92B32FC-5479-4BF5-A3A5-7F1C16238B02}">
      <dgm:prSet/>
      <dgm:spPr/>
      <dgm:t>
        <a:bodyPr/>
        <a:lstStyle/>
        <a:p>
          <a:endParaRPr lang="en-US"/>
        </a:p>
      </dgm:t>
    </dgm:pt>
    <dgm:pt modelId="{BB83CD4C-B994-4C26-A439-482210CABA79}">
      <dgm:prSet phldrT="[Text]"/>
      <dgm:spPr/>
      <dgm:t>
        <a:bodyPr/>
        <a:lstStyle/>
        <a:p>
          <a:r>
            <a:rPr lang="en-US" dirty="0" smtClean="0"/>
            <a:t>Request for office PFT </a:t>
          </a:r>
          <a:endParaRPr lang="en-US" dirty="0"/>
        </a:p>
      </dgm:t>
    </dgm:pt>
    <dgm:pt modelId="{A4CF75ED-E6B5-4DBD-861E-7DC0448F909E}" type="parTrans" cxnId="{3D9998C5-82A8-48F5-A876-02351365659E}">
      <dgm:prSet/>
      <dgm:spPr/>
      <dgm:t>
        <a:bodyPr/>
        <a:lstStyle/>
        <a:p>
          <a:endParaRPr lang="en-US"/>
        </a:p>
      </dgm:t>
    </dgm:pt>
    <dgm:pt modelId="{5FDD47A3-B57C-44C8-8A3A-23CA99AC1F8F}" type="sibTrans" cxnId="{3D9998C5-82A8-48F5-A876-02351365659E}">
      <dgm:prSet/>
      <dgm:spPr/>
      <dgm:t>
        <a:bodyPr/>
        <a:lstStyle/>
        <a:p>
          <a:endParaRPr lang="en-US"/>
        </a:p>
      </dgm:t>
    </dgm:pt>
    <dgm:pt modelId="{8D0D34D0-BB0B-4D98-B82F-A78B586F1D15}">
      <dgm:prSet phldrT="[Text]"/>
      <dgm:spPr/>
      <dgm:t>
        <a:bodyPr/>
        <a:lstStyle/>
        <a:p>
          <a:r>
            <a:rPr lang="en-US" dirty="0" smtClean="0"/>
            <a:t>Lung Health apt</a:t>
          </a:r>
        </a:p>
        <a:p>
          <a:r>
            <a:rPr lang="en-US" dirty="0" smtClean="0"/>
            <a:t>Aug 6</a:t>
          </a:r>
          <a:endParaRPr lang="en-US" dirty="0"/>
        </a:p>
      </dgm:t>
    </dgm:pt>
    <dgm:pt modelId="{D20C37A3-5CCA-4911-85DB-F837D10F0122}" type="parTrans" cxnId="{82FAC1AD-2A91-4A3D-AA1A-AFEF32A149FE}">
      <dgm:prSet/>
      <dgm:spPr/>
      <dgm:t>
        <a:bodyPr/>
        <a:lstStyle/>
        <a:p>
          <a:endParaRPr lang="en-US"/>
        </a:p>
      </dgm:t>
    </dgm:pt>
    <dgm:pt modelId="{0C97EE6C-E359-411A-982E-F4BB55DDD4F5}" type="sibTrans" cxnId="{82FAC1AD-2A91-4A3D-AA1A-AFEF32A149FE}">
      <dgm:prSet/>
      <dgm:spPr/>
      <dgm:t>
        <a:bodyPr/>
        <a:lstStyle/>
        <a:p>
          <a:endParaRPr lang="en-US"/>
        </a:p>
      </dgm:t>
    </dgm:pt>
    <dgm:pt modelId="{D3B18240-5FDA-409B-88E1-6E6F232BAE86}">
      <dgm:prSet phldrT="[Text]"/>
      <dgm:spPr/>
      <dgm:t>
        <a:bodyPr/>
        <a:lstStyle/>
        <a:p>
          <a:r>
            <a:rPr lang="en-US" dirty="0" smtClean="0"/>
            <a:t>Office </a:t>
          </a:r>
          <a:r>
            <a:rPr lang="en-US" dirty="0" err="1" smtClean="0"/>
            <a:t>Spirometry</a:t>
          </a:r>
          <a:endParaRPr lang="en-US" dirty="0"/>
        </a:p>
      </dgm:t>
    </dgm:pt>
    <dgm:pt modelId="{E488BF22-6681-4DAD-82E1-57597DF13615}" type="parTrans" cxnId="{F36918D2-E407-4DC0-A99E-C7301BFC5821}">
      <dgm:prSet/>
      <dgm:spPr/>
      <dgm:t>
        <a:bodyPr/>
        <a:lstStyle/>
        <a:p>
          <a:endParaRPr lang="en-US"/>
        </a:p>
      </dgm:t>
    </dgm:pt>
    <dgm:pt modelId="{3B85D851-13BD-4FD6-89A2-9139BC617727}" type="sibTrans" cxnId="{F36918D2-E407-4DC0-A99E-C7301BFC5821}">
      <dgm:prSet/>
      <dgm:spPr/>
      <dgm:t>
        <a:bodyPr/>
        <a:lstStyle/>
        <a:p>
          <a:endParaRPr lang="en-US"/>
        </a:p>
      </dgm:t>
    </dgm:pt>
    <dgm:pt modelId="{4B5C2FE4-0FF4-4B3F-8C10-CD147ABE0C74}">
      <dgm:prSet phldrT="[Text]"/>
      <dgm:spPr/>
      <dgm:t>
        <a:bodyPr/>
        <a:lstStyle/>
        <a:p>
          <a:r>
            <a:rPr lang="en-US" dirty="0" smtClean="0"/>
            <a:t>Smoking Cessation</a:t>
          </a:r>
          <a:endParaRPr lang="en-US" dirty="0"/>
        </a:p>
      </dgm:t>
    </dgm:pt>
    <dgm:pt modelId="{9AA7A475-065B-4325-B8EE-D0FA915C1216}" type="parTrans" cxnId="{734C3E3E-A09A-4E2C-AE5D-383859E3B6C1}">
      <dgm:prSet/>
      <dgm:spPr/>
      <dgm:t>
        <a:bodyPr/>
        <a:lstStyle/>
        <a:p>
          <a:endParaRPr lang="en-US"/>
        </a:p>
      </dgm:t>
    </dgm:pt>
    <dgm:pt modelId="{A25241A2-2933-4724-B8ED-1CE676FA7D7D}" type="sibTrans" cxnId="{734C3E3E-A09A-4E2C-AE5D-383859E3B6C1}">
      <dgm:prSet/>
      <dgm:spPr/>
      <dgm:t>
        <a:bodyPr/>
        <a:lstStyle/>
        <a:p>
          <a:endParaRPr lang="en-US"/>
        </a:p>
      </dgm:t>
    </dgm:pt>
    <dgm:pt modelId="{6D95B924-8B6F-47D7-98DA-F7FD53DDE305}">
      <dgm:prSet phldrT="[Text]"/>
      <dgm:spPr/>
      <dgm:t>
        <a:bodyPr/>
        <a:lstStyle/>
        <a:p>
          <a:r>
            <a:rPr lang="en-US" dirty="0" smtClean="0"/>
            <a:t>PFT SFGH</a:t>
          </a:r>
        </a:p>
        <a:p>
          <a:r>
            <a:rPr lang="en-US" dirty="0" smtClean="0"/>
            <a:t>Nov 21</a:t>
          </a:r>
          <a:endParaRPr lang="en-US" dirty="0"/>
        </a:p>
      </dgm:t>
    </dgm:pt>
    <dgm:pt modelId="{A80FED38-5337-478C-966F-628FF67C8B24}" type="parTrans" cxnId="{BCCE9EC7-48F6-4CB5-BF21-714AD9A83679}">
      <dgm:prSet/>
      <dgm:spPr/>
      <dgm:t>
        <a:bodyPr/>
        <a:lstStyle/>
        <a:p>
          <a:endParaRPr lang="en-US"/>
        </a:p>
      </dgm:t>
    </dgm:pt>
    <dgm:pt modelId="{D57F5C5F-F46C-4F4B-8EEC-BA4AAF0B505D}" type="sibTrans" cxnId="{BCCE9EC7-48F6-4CB5-BF21-714AD9A83679}">
      <dgm:prSet/>
      <dgm:spPr/>
      <dgm:t>
        <a:bodyPr/>
        <a:lstStyle/>
        <a:p>
          <a:endParaRPr lang="en-US"/>
        </a:p>
      </dgm:t>
    </dgm:pt>
    <dgm:pt modelId="{44399DFA-EAEC-4BE8-9422-B33CAA547757}">
      <dgm:prSet phldrT="[Text]"/>
      <dgm:spPr/>
      <dgm:t>
        <a:bodyPr/>
        <a:lstStyle/>
        <a:p>
          <a:r>
            <a:rPr lang="en-US" dirty="0" smtClean="0"/>
            <a:t>Based on PFT </a:t>
          </a:r>
          <a:r>
            <a:rPr lang="en-US" dirty="0" err="1" smtClean="0"/>
            <a:t>Qvar</a:t>
          </a:r>
          <a:r>
            <a:rPr lang="en-US" dirty="0" smtClean="0"/>
            <a:t> dose was increased </a:t>
          </a:r>
          <a:endParaRPr lang="en-US" dirty="0"/>
        </a:p>
      </dgm:t>
    </dgm:pt>
    <dgm:pt modelId="{0F9F970E-C9E4-41D3-B42D-95C58E626161}" type="parTrans" cxnId="{F8924762-FE55-458B-B70D-AE87A80A2FB9}">
      <dgm:prSet/>
      <dgm:spPr/>
      <dgm:t>
        <a:bodyPr/>
        <a:lstStyle/>
        <a:p>
          <a:endParaRPr lang="en-US"/>
        </a:p>
      </dgm:t>
    </dgm:pt>
    <dgm:pt modelId="{DF6BEB56-34FD-4092-B065-2B63E44305F7}" type="sibTrans" cxnId="{F8924762-FE55-458B-B70D-AE87A80A2FB9}">
      <dgm:prSet/>
      <dgm:spPr/>
      <dgm:t>
        <a:bodyPr/>
        <a:lstStyle/>
        <a:p>
          <a:endParaRPr lang="en-US"/>
        </a:p>
      </dgm:t>
    </dgm:pt>
    <dgm:pt modelId="{665725ED-846F-40C5-99B2-0DB4F97C97CC}">
      <dgm:prSet phldrT="[Text]"/>
      <dgm:spPr/>
      <dgm:t>
        <a:bodyPr/>
        <a:lstStyle/>
        <a:p>
          <a:r>
            <a:rPr lang="en-US" dirty="0" smtClean="0"/>
            <a:t>Asthma Education</a:t>
          </a:r>
          <a:endParaRPr lang="en-US" dirty="0"/>
        </a:p>
      </dgm:t>
    </dgm:pt>
    <dgm:pt modelId="{01BC2272-69E6-41E3-A815-7ABD2C82066D}" type="parTrans" cxnId="{084B58A7-AD00-413B-8D37-1AB797C49CF4}">
      <dgm:prSet/>
      <dgm:spPr/>
    </dgm:pt>
    <dgm:pt modelId="{F3F62EE4-E9CD-479F-8E3E-A19A6B047E05}" type="sibTrans" cxnId="{084B58A7-AD00-413B-8D37-1AB797C49CF4}">
      <dgm:prSet/>
      <dgm:spPr/>
    </dgm:pt>
    <dgm:pt modelId="{0FCFCBA9-4815-4A5B-A99B-86E1A1F1447E}" type="pres">
      <dgm:prSet presAssocID="{FFE8837B-1C90-45FD-AB51-650B14E18AC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6DA1AB-F610-4583-BEC2-0922CBE744B2}" type="pres">
      <dgm:prSet presAssocID="{E77C665E-BC5C-482F-A253-D17DAAD11D2E}" presName="composite" presStyleCnt="0"/>
      <dgm:spPr/>
    </dgm:pt>
    <dgm:pt modelId="{3A193F66-A517-4997-BB88-73BE4312ACB8}" type="pres">
      <dgm:prSet presAssocID="{E77C665E-BC5C-482F-A253-D17DAAD11D2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AC5C21-7076-4486-B5A9-AA00EAC9D630}" type="pres">
      <dgm:prSet presAssocID="{E77C665E-BC5C-482F-A253-D17DAAD11D2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29EBB5-3687-47E3-AAAD-60EAE10E560B}" type="pres">
      <dgm:prSet presAssocID="{D6CCE961-6982-46CA-A7DE-5075669D543C}" presName="sp" presStyleCnt="0"/>
      <dgm:spPr/>
    </dgm:pt>
    <dgm:pt modelId="{0B59CF2C-2FD6-45A7-A693-F7EF9008BCFB}" type="pres">
      <dgm:prSet presAssocID="{8D0D34D0-BB0B-4D98-B82F-A78B586F1D15}" presName="composite" presStyleCnt="0"/>
      <dgm:spPr/>
    </dgm:pt>
    <dgm:pt modelId="{719147B9-8C58-442D-B95A-F982BE3366C4}" type="pres">
      <dgm:prSet presAssocID="{8D0D34D0-BB0B-4D98-B82F-A78B586F1D1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D80618-1CEE-44A4-96F1-06B597082D7B}" type="pres">
      <dgm:prSet presAssocID="{8D0D34D0-BB0B-4D98-B82F-A78B586F1D1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39E543-4F20-4241-800E-36F873D8ED98}" type="pres">
      <dgm:prSet presAssocID="{0C97EE6C-E359-411A-982E-F4BB55DDD4F5}" presName="sp" presStyleCnt="0"/>
      <dgm:spPr/>
    </dgm:pt>
    <dgm:pt modelId="{3C9593B4-1134-4860-8B97-7FDB15AC0E9C}" type="pres">
      <dgm:prSet presAssocID="{6D95B924-8B6F-47D7-98DA-F7FD53DDE305}" presName="composite" presStyleCnt="0"/>
      <dgm:spPr/>
    </dgm:pt>
    <dgm:pt modelId="{96331F90-7BCB-45C9-9677-B816648C6A32}" type="pres">
      <dgm:prSet presAssocID="{6D95B924-8B6F-47D7-98DA-F7FD53DDE30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828169-E053-4988-BAA2-823014D5EB50}" type="pres">
      <dgm:prSet presAssocID="{6D95B924-8B6F-47D7-98DA-F7FD53DDE30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487391-6EF7-4785-9CD0-E080876BDECA}" type="presOf" srcId="{E77C665E-BC5C-482F-A253-D17DAAD11D2E}" destId="{3A193F66-A517-4997-BB88-73BE4312ACB8}" srcOrd="0" destOrd="0" presId="urn:microsoft.com/office/officeart/2005/8/layout/chevron2"/>
    <dgm:cxn modelId="{45E1C7EE-CEEF-4D0B-88D9-102DC1A76C9B}" type="presOf" srcId="{D3B18240-5FDA-409B-88E1-6E6F232BAE86}" destId="{76D80618-1CEE-44A4-96F1-06B597082D7B}" srcOrd="0" destOrd="0" presId="urn:microsoft.com/office/officeart/2005/8/layout/chevron2"/>
    <dgm:cxn modelId="{E92B32FC-5479-4BF5-A3A5-7F1C16238B02}" srcId="{E77C665E-BC5C-482F-A253-D17DAAD11D2E}" destId="{C84E2001-4FFA-40CB-95AD-40E108F9338B}" srcOrd="0" destOrd="0" parTransId="{537F0BF9-099D-40F4-B370-8A803E794CDB}" sibTransId="{01E9F85F-CE11-4A99-B7CD-FA7D7A10CD8B}"/>
    <dgm:cxn modelId="{BCCE9EC7-48F6-4CB5-BF21-714AD9A83679}" srcId="{FFE8837B-1C90-45FD-AB51-650B14E18AC7}" destId="{6D95B924-8B6F-47D7-98DA-F7FD53DDE305}" srcOrd="2" destOrd="0" parTransId="{A80FED38-5337-478C-966F-628FF67C8B24}" sibTransId="{D57F5C5F-F46C-4F4B-8EEC-BA4AAF0B505D}"/>
    <dgm:cxn modelId="{827C1E4F-B94F-49DC-845D-A844A4C3807B}" type="presOf" srcId="{BB83CD4C-B994-4C26-A439-482210CABA79}" destId="{DCAC5C21-7076-4486-B5A9-AA00EAC9D630}" srcOrd="0" destOrd="1" presId="urn:microsoft.com/office/officeart/2005/8/layout/chevron2"/>
    <dgm:cxn modelId="{74FA4540-77E0-45F4-8222-E26DC15EFC55}" srcId="{FFE8837B-1C90-45FD-AB51-650B14E18AC7}" destId="{E77C665E-BC5C-482F-A253-D17DAAD11D2E}" srcOrd="0" destOrd="0" parTransId="{0BA89D4C-A1AD-4D74-81DE-BB2004F00B50}" sibTransId="{D6CCE961-6982-46CA-A7DE-5075669D543C}"/>
    <dgm:cxn modelId="{7D74855E-3C0E-4B04-9F9E-E65B83EE5197}" type="presOf" srcId="{4B5C2FE4-0FF4-4B3F-8C10-CD147ABE0C74}" destId="{76D80618-1CEE-44A4-96F1-06B597082D7B}" srcOrd="0" destOrd="2" presId="urn:microsoft.com/office/officeart/2005/8/layout/chevron2"/>
    <dgm:cxn modelId="{E55BE989-120D-4A6F-83CF-C71A1CE3A956}" type="presOf" srcId="{8D0D34D0-BB0B-4D98-B82F-A78B586F1D15}" destId="{719147B9-8C58-442D-B95A-F982BE3366C4}" srcOrd="0" destOrd="0" presId="urn:microsoft.com/office/officeart/2005/8/layout/chevron2"/>
    <dgm:cxn modelId="{B7D5A6FC-9442-42C1-9E95-E21D11560078}" type="presOf" srcId="{C84E2001-4FFA-40CB-95AD-40E108F9338B}" destId="{DCAC5C21-7076-4486-B5A9-AA00EAC9D630}" srcOrd="0" destOrd="0" presId="urn:microsoft.com/office/officeart/2005/8/layout/chevron2"/>
    <dgm:cxn modelId="{33DF013E-54B1-44DD-93F7-7FB1AE473BF2}" type="presOf" srcId="{FFE8837B-1C90-45FD-AB51-650B14E18AC7}" destId="{0FCFCBA9-4815-4A5B-A99B-86E1A1F1447E}" srcOrd="0" destOrd="0" presId="urn:microsoft.com/office/officeart/2005/8/layout/chevron2"/>
    <dgm:cxn modelId="{084B58A7-AD00-413B-8D37-1AB797C49CF4}" srcId="{8D0D34D0-BB0B-4D98-B82F-A78B586F1D15}" destId="{665725ED-846F-40C5-99B2-0DB4F97C97CC}" srcOrd="1" destOrd="0" parTransId="{01BC2272-69E6-41E3-A815-7ABD2C82066D}" sibTransId="{F3F62EE4-E9CD-479F-8E3E-A19A6B047E05}"/>
    <dgm:cxn modelId="{F8924762-FE55-458B-B70D-AE87A80A2FB9}" srcId="{6D95B924-8B6F-47D7-98DA-F7FD53DDE305}" destId="{44399DFA-EAEC-4BE8-9422-B33CAA547757}" srcOrd="0" destOrd="0" parTransId="{0F9F970E-C9E4-41D3-B42D-95C58E626161}" sibTransId="{DF6BEB56-34FD-4092-B065-2B63E44305F7}"/>
    <dgm:cxn modelId="{3B63B152-E77B-4BCB-ABF8-01CD8A48D2F7}" type="presOf" srcId="{665725ED-846F-40C5-99B2-0DB4F97C97CC}" destId="{76D80618-1CEE-44A4-96F1-06B597082D7B}" srcOrd="0" destOrd="1" presId="urn:microsoft.com/office/officeart/2005/8/layout/chevron2"/>
    <dgm:cxn modelId="{6CE42DE0-2FDD-4313-A360-CCBA51C4BA61}" type="presOf" srcId="{6D95B924-8B6F-47D7-98DA-F7FD53DDE305}" destId="{96331F90-7BCB-45C9-9677-B816648C6A32}" srcOrd="0" destOrd="0" presId="urn:microsoft.com/office/officeart/2005/8/layout/chevron2"/>
    <dgm:cxn modelId="{F666FCB7-CA0F-4FD1-8B07-396CADE6B409}" type="presOf" srcId="{44399DFA-EAEC-4BE8-9422-B33CAA547757}" destId="{DB828169-E053-4988-BAA2-823014D5EB50}" srcOrd="0" destOrd="0" presId="urn:microsoft.com/office/officeart/2005/8/layout/chevron2"/>
    <dgm:cxn modelId="{82FAC1AD-2A91-4A3D-AA1A-AFEF32A149FE}" srcId="{FFE8837B-1C90-45FD-AB51-650B14E18AC7}" destId="{8D0D34D0-BB0B-4D98-B82F-A78B586F1D15}" srcOrd="1" destOrd="0" parTransId="{D20C37A3-5CCA-4911-85DB-F837D10F0122}" sibTransId="{0C97EE6C-E359-411A-982E-F4BB55DDD4F5}"/>
    <dgm:cxn modelId="{3D9998C5-82A8-48F5-A876-02351365659E}" srcId="{E77C665E-BC5C-482F-A253-D17DAAD11D2E}" destId="{BB83CD4C-B994-4C26-A439-482210CABA79}" srcOrd="1" destOrd="0" parTransId="{A4CF75ED-E6B5-4DBD-861E-7DC0448F909E}" sibTransId="{5FDD47A3-B57C-44C8-8A3A-23CA99AC1F8F}"/>
    <dgm:cxn modelId="{734C3E3E-A09A-4E2C-AE5D-383859E3B6C1}" srcId="{8D0D34D0-BB0B-4D98-B82F-A78B586F1D15}" destId="{4B5C2FE4-0FF4-4B3F-8C10-CD147ABE0C74}" srcOrd="2" destOrd="0" parTransId="{9AA7A475-065B-4325-B8EE-D0FA915C1216}" sibTransId="{A25241A2-2933-4724-B8ED-1CE676FA7D7D}"/>
    <dgm:cxn modelId="{F36918D2-E407-4DC0-A99E-C7301BFC5821}" srcId="{8D0D34D0-BB0B-4D98-B82F-A78B586F1D15}" destId="{D3B18240-5FDA-409B-88E1-6E6F232BAE86}" srcOrd="0" destOrd="0" parTransId="{E488BF22-6681-4DAD-82E1-57597DF13615}" sibTransId="{3B85D851-13BD-4FD6-89A2-9139BC617727}"/>
    <dgm:cxn modelId="{C84FB017-0D46-454D-95BA-2328C2781C88}" type="presParOf" srcId="{0FCFCBA9-4815-4A5B-A99B-86E1A1F1447E}" destId="{FD6DA1AB-F610-4583-BEC2-0922CBE744B2}" srcOrd="0" destOrd="0" presId="urn:microsoft.com/office/officeart/2005/8/layout/chevron2"/>
    <dgm:cxn modelId="{00D24DA4-51A4-4F21-8617-D556C5AD10D9}" type="presParOf" srcId="{FD6DA1AB-F610-4583-BEC2-0922CBE744B2}" destId="{3A193F66-A517-4997-BB88-73BE4312ACB8}" srcOrd="0" destOrd="0" presId="urn:microsoft.com/office/officeart/2005/8/layout/chevron2"/>
    <dgm:cxn modelId="{01EF6AFC-E4D2-436F-9C4F-B1E8CF9C833D}" type="presParOf" srcId="{FD6DA1AB-F610-4583-BEC2-0922CBE744B2}" destId="{DCAC5C21-7076-4486-B5A9-AA00EAC9D630}" srcOrd="1" destOrd="0" presId="urn:microsoft.com/office/officeart/2005/8/layout/chevron2"/>
    <dgm:cxn modelId="{E74D2317-8AC0-4514-BE32-B0575DB04DDD}" type="presParOf" srcId="{0FCFCBA9-4815-4A5B-A99B-86E1A1F1447E}" destId="{6529EBB5-3687-47E3-AAAD-60EAE10E560B}" srcOrd="1" destOrd="0" presId="urn:microsoft.com/office/officeart/2005/8/layout/chevron2"/>
    <dgm:cxn modelId="{E0D26B26-ADE0-4472-92BB-849D0DE2BF77}" type="presParOf" srcId="{0FCFCBA9-4815-4A5B-A99B-86E1A1F1447E}" destId="{0B59CF2C-2FD6-45A7-A693-F7EF9008BCFB}" srcOrd="2" destOrd="0" presId="urn:microsoft.com/office/officeart/2005/8/layout/chevron2"/>
    <dgm:cxn modelId="{4CDB6965-268C-4E45-9EC3-B8F085EDB0E8}" type="presParOf" srcId="{0B59CF2C-2FD6-45A7-A693-F7EF9008BCFB}" destId="{719147B9-8C58-442D-B95A-F982BE3366C4}" srcOrd="0" destOrd="0" presId="urn:microsoft.com/office/officeart/2005/8/layout/chevron2"/>
    <dgm:cxn modelId="{22CCBA84-DDE2-4013-AA7F-B24B62B30230}" type="presParOf" srcId="{0B59CF2C-2FD6-45A7-A693-F7EF9008BCFB}" destId="{76D80618-1CEE-44A4-96F1-06B597082D7B}" srcOrd="1" destOrd="0" presId="urn:microsoft.com/office/officeart/2005/8/layout/chevron2"/>
    <dgm:cxn modelId="{8CB0CA94-9DB8-4F1B-9477-3DD10A043DE8}" type="presParOf" srcId="{0FCFCBA9-4815-4A5B-A99B-86E1A1F1447E}" destId="{7D39E543-4F20-4241-800E-36F873D8ED98}" srcOrd="3" destOrd="0" presId="urn:microsoft.com/office/officeart/2005/8/layout/chevron2"/>
    <dgm:cxn modelId="{B4148B41-5E9B-4304-ABF4-9E09D64E4D88}" type="presParOf" srcId="{0FCFCBA9-4815-4A5B-A99B-86E1A1F1447E}" destId="{3C9593B4-1134-4860-8B97-7FDB15AC0E9C}" srcOrd="4" destOrd="0" presId="urn:microsoft.com/office/officeart/2005/8/layout/chevron2"/>
    <dgm:cxn modelId="{B4A465CE-9494-4426-943E-A0161FAD5219}" type="presParOf" srcId="{3C9593B4-1134-4860-8B97-7FDB15AC0E9C}" destId="{96331F90-7BCB-45C9-9677-B816648C6A32}" srcOrd="0" destOrd="0" presId="urn:microsoft.com/office/officeart/2005/8/layout/chevron2"/>
    <dgm:cxn modelId="{82C338BF-A310-4E85-A7C8-2A273D174E9B}" type="presParOf" srcId="{3C9593B4-1134-4860-8B97-7FDB15AC0E9C}" destId="{DB828169-E053-4988-BAA2-823014D5EB5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40799E-5756-43E6-AA3A-A5B36301A6A4}">
      <dsp:nvSpPr>
        <dsp:cNvPr id="0" name=""/>
        <dsp:cNvSpPr/>
      </dsp:nvSpPr>
      <dsp:spPr>
        <a:xfrm>
          <a:off x="228604" y="309357"/>
          <a:ext cx="4668031" cy="449123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880446" y="838971"/>
        <a:ext cx="2691477" cy="3432008"/>
      </dsp:txXfrm>
    </dsp:sp>
    <dsp:sp modelId="{AE8BB2E0-BBBB-4360-803D-ABAA8C1505AE}">
      <dsp:nvSpPr>
        <dsp:cNvPr id="0" name=""/>
        <dsp:cNvSpPr/>
      </dsp:nvSpPr>
      <dsp:spPr>
        <a:xfrm>
          <a:off x="1828803" y="309357"/>
          <a:ext cx="4746780" cy="449123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3175863" y="838971"/>
        <a:ext cx="2736882" cy="343200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193F66-A517-4997-BB88-73BE4312ACB8}">
      <dsp:nvSpPr>
        <dsp:cNvPr id="0" name=""/>
        <dsp:cNvSpPr/>
      </dsp:nvSpPr>
      <dsp:spPr>
        <a:xfrm rot="5400000">
          <a:off x="-266634" y="269034"/>
          <a:ext cx="1777565" cy="1244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Primary Care Apt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Aug 1</a:t>
          </a:r>
          <a:endParaRPr lang="en-US" sz="1300" kern="1200" dirty="0"/>
        </a:p>
      </dsp:txBody>
      <dsp:txXfrm rot="5400000">
        <a:off x="-266634" y="269034"/>
        <a:ext cx="1777565" cy="1244296"/>
      </dsp:txXfrm>
    </dsp:sp>
    <dsp:sp modelId="{DCAC5C21-7076-4486-B5A9-AA00EAC9D630}">
      <dsp:nvSpPr>
        <dsp:cNvPr id="0" name=""/>
        <dsp:cNvSpPr/>
      </dsp:nvSpPr>
      <dsp:spPr>
        <a:xfrm rot="5400000">
          <a:off x="2330439" y="-1083743"/>
          <a:ext cx="1155417" cy="33277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Pt expressed interest in quitting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Request for office PFT </a:t>
          </a:r>
          <a:endParaRPr lang="en-US" sz="2100" kern="1200" dirty="0"/>
        </a:p>
      </dsp:txBody>
      <dsp:txXfrm rot="5400000">
        <a:off x="2330439" y="-1083743"/>
        <a:ext cx="1155417" cy="3327703"/>
      </dsp:txXfrm>
    </dsp:sp>
    <dsp:sp modelId="{719147B9-8C58-442D-B95A-F982BE3366C4}">
      <dsp:nvSpPr>
        <dsp:cNvPr id="0" name=""/>
        <dsp:cNvSpPr/>
      </dsp:nvSpPr>
      <dsp:spPr>
        <a:xfrm rot="5400000">
          <a:off x="-266634" y="1854351"/>
          <a:ext cx="1777565" cy="1244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Lung Health apt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Aug 6</a:t>
          </a:r>
          <a:endParaRPr lang="en-US" sz="1300" kern="1200" dirty="0"/>
        </a:p>
      </dsp:txBody>
      <dsp:txXfrm rot="5400000">
        <a:off x="-266634" y="1854351"/>
        <a:ext cx="1777565" cy="1244296"/>
      </dsp:txXfrm>
    </dsp:sp>
    <dsp:sp modelId="{76D80618-1CEE-44A4-96F1-06B597082D7B}">
      <dsp:nvSpPr>
        <dsp:cNvPr id="0" name=""/>
        <dsp:cNvSpPr/>
      </dsp:nvSpPr>
      <dsp:spPr>
        <a:xfrm rot="5400000">
          <a:off x="2330439" y="501574"/>
          <a:ext cx="1155417" cy="33277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Office </a:t>
          </a:r>
          <a:r>
            <a:rPr lang="en-US" sz="2100" kern="1200" dirty="0" err="1" smtClean="0"/>
            <a:t>Spirometry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Asthma Education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Smoking Cessation</a:t>
          </a:r>
          <a:endParaRPr lang="en-US" sz="2100" kern="1200" dirty="0"/>
        </a:p>
      </dsp:txBody>
      <dsp:txXfrm rot="5400000">
        <a:off x="2330439" y="501574"/>
        <a:ext cx="1155417" cy="3327703"/>
      </dsp:txXfrm>
    </dsp:sp>
    <dsp:sp modelId="{96331F90-7BCB-45C9-9677-B816648C6A32}">
      <dsp:nvSpPr>
        <dsp:cNvPr id="0" name=""/>
        <dsp:cNvSpPr/>
      </dsp:nvSpPr>
      <dsp:spPr>
        <a:xfrm rot="5400000">
          <a:off x="-266634" y="3439669"/>
          <a:ext cx="1777565" cy="12442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PFT SFGH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Nov 21</a:t>
          </a:r>
          <a:endParaRPr lang="en-US" sz="1300" kern="1200" dirty="0"/>
        </a:p>
      </dsp:txBody>
      <dsp:txXfrm rot="5400000">
        <a:off x="-266634" y="3439669"/>
        <a:ext cx="1777565" cy="1244296"/>
      </dsp:txXfrm>
    </dsp:sp>
    <dsp:sp modelId="{DB828169-E053-4988-BAA2-823014D5EB50}">
      <dsp:nvSpPr>
        <dsp:cNvPr id="0" name=""/>
        <dsp:cNvSpPr/>
      </dsp:nvSpPr>
      <dsp:spPr>
        <a:xfrm rot="5400000">
          <a:off x="2330439" y="2086891"/>
          <a:ext cx="1155417" cy="33277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Based on PFT </a:t>
          </a:r>
          <a:r>
            <a:rPr lang="en-US" sz="2100" kern="1200" dirty="0" err="1" smtClean="0"/>
            <a:t>Qvar</a:t>
          </a:r>
          <a:r>
            <a:rPr lang="en-US" sz="2100" kern="1200" dirty="0" smtClean="0"/>
            <a:t> dose was increased </a:t>
          </a:r>
          <a:endParaRPr lang="en-US" sz="2100" kern="1200" dirty="0"/>
        </a:p>
      </dsp:txBody>
      <dsp:txXfrm rot="5400000">
        <a:off x="2330439" y="2086891"/>
        <a:ext cx="1155417" cy="33277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6F7BA-12E7-47B2-AEC3-946FCA225140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DD7F2-2B79-44C0-A6F7-F1B05F8D33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Asthma = 163</a:t>
            </a:r>
          </a:p>
          <a:p>
            <a:r>
              <a:rPr lang="en-US" dirty="0" smtClean="0"/>
              <a:t>COPD = 82</a:t>
            </a:r>
          </a:p>
          <a:p>
            <a:r>
              <a:rPr lang="en-US" dirty="0" smtClean="0"/>
              <a:t>Smoking=  670</a:t>
            </a:r>
          </a:p>
          <a:p>
            <a:r>
              <a:rPr lang="en-US" dirty="0" smtClean="0"/>
              <a:t>About half our smokers are 50 and above with 30 years + of smoking history ( increased chance of identifying early COPD with office </a:t>
            </a:r>
            <a:r>
              <a:rPr lang="en-US" dirty="0" err="1" smtClean="0"/>
              <a:t>spirometry</a:t>
            </a:r>
            <a:r>
              <a:rPr lang="en-US" dirty="0" smtClean="0"/>
              <a:t>)</a:t>
            </a:r>
          </a:p>
          <a:p>
            <a:r>
              <a:rPr lang="en-US" dirty="0" smtClean="0"/>
              <a:t>-Have used </a:t>
            </a:r>
            <a:r>
              <a:rPr lang="en-US" dirty="0" err="1" smtClean="0"/>
              <a:t>spirometry</a:t>
            </a:r>
            <a:r>
              <a:rPr lang="en-US" dirty="0" smtClean="0"/>
              <a:t> as a tool for smokers to show lung age</a:t>
            </a:r>
            <a:r>
              <a:rPr lang="en-US" baseline="0" dirty="0" smtClean="0"/>
              <a:t> and discuss possibility of living with a lung disease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DD7F2-2B79-44C0-A6F7-F1B05F8D33F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Total Patients 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DD7F2-2B79-44C0-A6F7-F1B05F8D33F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DD7F2-2B79-44C0-A6F7-F1B05F8D33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½ </a:t>
            </a:r>
            <a:r>
              <a:rPr lang="en-US" dirty="0" err="1" smtClean="0"/>
              <a:t>ppd</a:t>
            </a:r>
            <a:r>
              <a:rPr lang="en-US" dirty="0" smtClean="0"/>
              <a:t> of cigarettes MJ use several times a wk</a:t>
            </a:r>
          </a:p>
          <a:p>
            <a:r>
              <a:rPr lang="en-US" dirty="0" smtClean="0"/>
              <a:t>-pt has</a:t>
            </a:r>
            <a:r>
              <a:rPr lang="en-US" baseline="0" dirty="0" smtClean="0"/>
              <a:t> clubbing present on all digits</a:t>
            </a:r>
          </a:p>
          <a:p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referral to chest specialty practice clinic </a:t>
            </a:r>
          </a:p>
          <a:p>
            <a:pPr>
              <a:buFontTx/>
              <a:buChar char="-"/>
            </a:pPr>
            <a:r>
              <a:rPr lang="en-US" baseline="0" dirty="0" smtClean="0"/>
              <a:t>-scheduled 11/21/2012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-</a:t>
            </a:r>
            <a:r>
              <a:rPr lang="en-US" baseline="0" dirty="0" err="1" smtClean="0"/>
              <a:t>nov</a:t>
            </a:r>
            <a:r>
              <a:rPr lang="en-US" baseline="0" dirty="0" smtClean="0"/>
              <a:t> 14 2012 increased </a:t>
            </a:r>
            <a:r>
              <a:rPr lang="en-US" baseline="0" dirty="0" err="1" smtClean="0"/>
              <a:t>Qvar</a:t>
            </a:r>
            <a:r>
              <a:rPr lang="en-US" baseline="0" dirty="0" smtClean="0"/>
              <a:t> 40- to 80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Follow up in Jan pt reported being under better control on current regime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DD7F2-2B79-44C0-A6F7-F1B05F8D33F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DD7F2-2B79-44C0-A6F7-F1B05F8D33F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EB67D-B28C-4C4E-9962-AED8F3FD0E5D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E2E98-D414-4F64-B610-AD3C1B50D8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8763000" cy="2590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Office Spirometry at </a:t>
            </a:r>
            <a:r>
              <a:rPr lang="en-US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Potrero</a:t>
            </a:r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Hill Health Center</a:t>
            </a: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Peter Berman Medical Director</a:t>
            </a:r>
          </a:p>
          <a:p>
            <a:r>
              <a:rPr lang="en-US" sz="2800" dirty="0" smtClean="0"/>
              <a:t>Katie Allen Asthma/COPD Health Educator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228600" y="1447800"/>
          <a:ext cx="4572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447800"/>
            <a:ext cx="4114799" cy="2209800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44 Year old African American Male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History of asthma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Current smoker both tobacco and marijuana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Previous occupation: Worked in the shipyard as a painter </a:t>
            </a:r>
            <a:endParaRPr lang="en-US" dirty="0"/>
          </a:p>
        </p:txBody>
      </p:sp>
      <p:pic>
        <p:nvPicPr>
          <p:cNvPr id="1026" name="Picture 2" descr="C:\Users\katie allen\AppData\Local\Microsoft\Windows\Temporary Internet Files\Content.IE5\TSQXPFU1\MC900217126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62600" y="3810000"/>
            <a:ext cx="2854852" cy="28548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Provider’s prospective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Public Health Nurse to implement a new and important resource</a:t>
            </a:r>
          </a:p>
          <a:p>
            <a:pPr lvl="1"/>
            <a:r>
              <a:rPr lang="en-US" dirty="0" smtClean="0"/>
              <a:t>In house PFTS</a:t>
            </a:r>
          </a:p>
          <a:p>
            <a:pPr lvl="1"/>
            <a:r>
              <a:rPr lang="en-US" dirty="0" smtClean="0"/>
              <a:t>Timely</a:t>
            </a:r>
          </a:p>
          <a:p>
            <a:pPr lvl="1"/>
            <a:r>
              <a:rPr lang="en-US" dirty="0" smtClean="0"/>
              <a:t>Asthma/COPD/Smoking Education</a:t>
            </a:r>
          </a:p>
          <a:p>
            <a:r>
              <a:rPr lang="en-US" dirty="0" smtClean="0"/>
              <a:t>One Stop Shopping</a:t>
            </a:r>
          </a:p>
          <a:p>
            <a:r>
              <a:rPr lang="en-US" dirty="0" smtClean="0"/>
              <a:t>Registry development all asthma/COPD &amp; smokers</a:t>
            </a:r>
          </a:p>
          <a:p>
            <a:pPr lvl="1"/>
            <a:r>
              <a:rPr lang="en-US" dirty="0" smtClean="0"/>
              <a:t>Focus:  Education </a:t>
            </a:r>
          </a:p>
          <a:p>
            <a:r>
              <a:rPr lang="en-US" dirty="0" smtClean="0"/>
              <a:t>Referral generated from entire clinic staff, not just PCP</a:t>
            </a:r>
          </a:p>
          <a:p>
            <a:r>
              <a:rPr lang="en-US" dirty="0" smtClean="0"/>
              <a:t>Using current systems in place for providers to make referral</a:t>
            </a:r>
          </a:p>
          <a:p>
            <a:pPr lvl="1"/>
            <a:r>
              <a:rPr lang="en-US" dirty="0" smtClean="0"/>
              <a:t>Pink slip</a:t>
            </a:r>
          </a:p>
          <a:p>
            <a:pPr lvl="1"/>
            <a:r>
              <a:rPr lang="en-US" dirty="0" smtClean="0"/>
              <a:t>Warm handoff</a:t>
            </a:r>
          </a:p>
          <a:p>
            <a:r>
              <a:rPr lang="en-US" dirty="0" smtClean="0"/>
              <a:t>Communication—via Notes in LCR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49579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600" b="1" dirty="0" smtClean="0"/>
              <a:t>Challenges….</a:t>
            </a:r>
          </a:p>
          <a:p>
            <a:r>
              <a:rPr lang="en-US" dirty="0" smtClean="0"/>
              <a:t>Allocating space</a:t>
            </a:r>
          </a:p>
          <a:p>
            <a:pPr lvl="1"/>
            <a:r>
              <a:rPr lang="en-US" dirty="0" smtClean="0"/>
              <a:t>Must be flexible</a:t>
            </a:r>
          </a:p>
          <a:p>
            <a:pPr lvl="1"/>
            <a:r>
              <a:rPr lang="en-US" dirty="0" smtClean="0"/>
              <a:t>Know who’s in what room</a:t>
            </a:r>
          </a:p>
          <a:p>
            <a:r>
              <a:rPr lang="en-US" dirty="0" smtClean="0"/>
              <a:t>Getting </a:t>
            </a:r>
            <a:r>
              <a:rPr lang="en-US" dirty="0" err="1" smtClean="0"/>
              <a:t>spirometry</a:t>
            </a:r>
            <a:r>
              <a:rPr lang="en-US" dirty="0" smtClean="0"/>
              <a:t> on PCP radar </a:t>
            </a:r>
          </a:p>
          <a:p>
            <a:pPr lvl="1"/>
            <a:r>
              <a:rPr lang="en-US" dirty="0" smtClean="0"/>
              <a:t>In terms of any new service</a:t>
            </a:r>
          </a:p>
          <a:p>
            <a:pPr lvl="1"/>
            <a:r>
              <a:rPr lang="en-US" dirty="0" smtClean="0"/>
              <a:t>Staff remembering to order</a:t>
            </a:r>
          </a:p>
          <a:p>
            <a:pPr lvl="1"/>
            <a:r>
              <a:rPr lang="en-US" dirty="0" smtClean="0"/>
              <a:t>Need ongoing education/in-services</a:t>
            </a:r>
          </a:p>
          <a:p>
            <a:pPr lvl="1"/>
            <a:r>
              <a:rPr lang="en-US" dirty="0" smtClean="0"/>
              <a:t>Improved Registry</a:t>
            </a:r>
          </a:p>
          <a:p>
            <a:r>
              <a:rPr lang="en-US" dirty="0" smtClean="0"/>
              <a:t>Sustainability</a:t>
            </a:r>
          </a:p>
          <a:p>
            <a:pPr lvl="1"/>
            <a:r>
              <a:rPr lang="en-US" dirty="0" smtClean="0"/>
              <a:t>MEAs trained on </a:t>
            </a:r>
            <a:r>
              <a:rPr lang="en-US" dirty="0" err="1" smtClean="0"/>
              <a:t>spirometry</a:t>
            </a:r>
            <a:endParaRPr lang="en-US" dirty="0"/>
          </a:p>
        </p:txBody>
      </p:sp>
      <p:pic>
        <p:nvPicPr>
          <p:cNvPr id="2052" name="Picture 4" descr="C:\Users\katie allen\AppData\Local\Microsoft\Windows\Temporary Internet Files\Content.IE5\TSQXPFU1\MC90021656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5105400"/>
            <a:ext cx="1828800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Financial Disclosure Statement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Dr. Peter Berman and Katie Allen have no </a:t>
            </a:r>
            <a:r>
              <a:rPr lang="en-US" dirty="0" smtClean="0"/>
              <a:t>financial relationships with commercial interests relevant to this CME activity.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2514600"/>
            <a:ext cx="8763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2590800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July  August  September October  November  December January February  March  April  May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716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146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2484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4864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4196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3528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8486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1628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382000" y="2514600"/>
            <a:ext cx="0" cy="4572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Down Arrow Callout 18"/>
          <p:cNvSpPr/>
          <p:nvPr/>
        </p:nvSpPr>
        <p:spPr>
          <a:xfrm>
            <a:off x="457200" y="457200"/>
            <a:ext cx="1676400" cy="1828800"/>
          </a:xfrm>
          <a:prstGeom prst="downArrowCallout">
            <a:avLst>
              <a:gd name="adj1" fmla="val 11378"/>
              <a:gd name="adj2" fmla="val 25000"/>
              <a:gd name="adj3" fmla="val 25000"/>
              <a:gd name="adj4" fmla="val 6889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Callout 19"/>
          <p:cNvSpPr/>
          <p:nvPr/>
        </p:nvSpPr>
        <p:spPr>
          <a:xfrm>
            <a:off x="2590800" y="457200"/>
            <a:ext cx="1524000" cy="1828800"/>
          </a:xfrm>
          <a:prstGeom prst="downArrowCallout">
            <a:avLst>
              <a:gd name="adj1" fmla="val 14412"/>
              <a:gd name="adj2" fmla="val 25000"/>
              <a:gd name="adj3" fmla="val 25000"/>
              <a:gd name="adj4" fmla="val 6840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Callout 21"/>
          <p:cNvSpPr/>
          <p:nvPr/>
        </p:nvSpPr>
        <p:spPr>
          <a:xfrm>
            <a:off x="7391400" y="464569"/>
            <a:ext cx="1600200" cy="1905000"/>
          </a:xfrm>
          <a:prstGeom prst="downArrowCallout">
            <a:avLst>
              <a:gd name="adj1" fmla="val 10605"/>
              <a:gd name="adj2" fmla="val 25000"/>
              <a:gd name="adj3" fmla="val 25000"/>
              <a:gd name="adj4" fmla="val 68899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 Arrow Callout 23"/>
          <p:cNvSpPr/>
          <p:nvPr/>
        </p:nvSpPr>
        <p:spPr>
          <a:xfrm>
            <a:off x="1905000" y="3276600"/>
            <a:ext cx="1524000" cy="1752600"/>
          </a:xfrm>
          <a:prstGeom prst="upArrowCallout">
            <a:avLst>
              <a:gd name="adj1" fmla="val 12981"/>
              <a:gd name="adj2" fmla="val 25000"/>
              <a:gd name="adj3" fmla="val 25000"/>
              <a:gd name="adj4" fmla="val 680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Callout 24"/>
          <p:cNvSpPr/>
          <p:nvPr/>
        </p:nvSpPr>
        <p:spPr>
          <a:xfrm>
            <a:off x="3886200" y="3276600"/>
            <a:ext cx="1371600" cy="1752600"/>
          </a:xfrm>
          <a:prstGeom prst="upArrowCallout">
            <a:avLst>
              <a:gd name="adj1" fmla="val 11928"/>
              <a:gd name="adj2" fmla="val 25000"/>
              <a:gd name="adj3" fmla="val 25000"/>
              <a:gd name="adj4" fmla="val 6855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Callout 25"/>
          <p:cNvSpPr/>
          <p:nvPr/>
        </p:nvSpPr>
        <p:spPr>
          <a:xfrm>
            <a:off x="5410200" y="3276600"/>
            <a:ext cx="1295400" cy="1752600"/>
          </a:xfrm>
          <a:prstGeom prst="upArrowCallout">
            <a:avLst>
              <a:gd name="adj1" fmla="val 14966"/>
              <a:gd name="adj2" fmla="val 25000"/>
              <a:gd name="adj3" fmla="val 25000"/>
              <a:gd name="adj4" fmla="val 6753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81000" y="457200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Partnership ARC &amp;PHHC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Asthma/COPD &amp; smoking cessation education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81200" y="2209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2012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867400" y="2209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1200" y="3886200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Participated in the Spirometry 360 program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14600" y="6096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Asthma/COPD registry development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10000" y="3962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chemeClr val="bg1"/>
                </a:solidFill>
              </a:rPr>
              <a:t>Spirometry</a:t>
            </a:r>
            <a:r>
              <a:rPr lang="en-US" sz="1600" dirty="0" smtClean="0">
                <a:solidFill>
                  <a:schemeClr val="bg1"/>
                </a:solidFill>
              </a:rPr>
              <a:t> in-service for PHHC providers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10200" y="3886200"/>
            <a:ext cx="137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Providers begin making spirometry referrals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15200" y="457200"/>
            <a:ext cx="167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SFGH spirometry program agrees to over-read PHHC spirometry tests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Potrero</a:t>
            </a:r>
            <a:r>
              <a:rPr lang="en-US" dirty="0" smtClean="0"/>
              <a:t> Hill Health Center distribution of patients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495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5181600" y="1600200"/>
          <a:ext cx="381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641350"/>
          </a:xfrm>
        </p:spPr>
        <p:txBody>
          <a:bodyPr/>
          <a:lstStyle/>
          <a:p>
            <a:r>
              <a:rPr lang="en-US" dirty="0" smtClean="0"/>
              <a:t>Lung Health Appointment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66800"/>
            <a:ext cx="3008313" cy="505936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800" dirty="0" smtClean="0"/>
              <a:t>Referral from provider (practitioner, RN, MEA), asthma/COPD registry, or drop-in 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Appointment is scheduled and reminder calls made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At the apt: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 Asthma COPD education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 err="1" smtClean="0"/>
              <a:t>Spirometry</a:t>
            </a:r>
            <a:endParaRPr lang="en-US" sz="1800" dirty="0" smtClean="0"/>
          </a:p>
          <a:p>
            <a:pPr lvl="1">
              <a:buFont typeface="Arial" pitchFamily="34" charset="0"/>
              <a:buChar char="•"/>
            </a:pPr>
            <a:r>
              <a:rPr lang="en-US" sz="1800" dirty="0" smtClean="0"/>
              <a:t>Smoking cessation 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Report is entered into LCR and chart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Follow up as needed</a:t>
            </a:r>
          </a:p>
          <a:p>
            <a:pPr lvl="1"/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410200" y="228600"/>
            <a:ext cx="1905000" cy="17526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886200" y="2438400"/>
            <a:ext cx="1752600" cy="1676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162800" y="2590800"/>
            <a:ext cx="1752600" cy="16764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410200" y="4191000"/>
            <a:ext cx="1828800" cy="1828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486400" y="609600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Lung Health Apt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86400" y="4648200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Smoking Cessation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4800" y="2971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Asthma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00" y="3124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COPD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5334000" y="1905000"/>
            <a:ext cx="6096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324600" y="1981200"/>
            <a:ext cx="0" cy="1905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781800" y="1905000"/>
            <a:ext cx="5334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5105400" y="4038600"/>
            <a:ext cx="332863" cy="3979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9" idx="3"/>
          </p:cNvCxnSpPr>
          <p:nvPr/>
        </p:nvCxnSpPr>
        <p:spPr>
          <a:xfrm flipH="1">
            <a:off x="7010401" y="4021697"/>
            <a:ext cx="409062" cy="3979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838200" y="685800"/>
          <a:ext cx="7010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609600"/>
            <a:ext cx="2133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accent3"/>
                </a:solidFill>
              </a:rPr>
              <a:t>Asthma</a:t>
            </a:r>
            <a:endParaRPr lang="en-US" sz="4400" b="1" dirty="0">
              <a:ln>
                <a:solidFill>
                  <a:schemeClr val="tx1"/>
                </a:solidFill>
              </a:ln>
              <a:solidFill>
                <a:schemeClr val="accent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0" y="1981200"/>
            <a:ext cx="2362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Lung disease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Symptom evaluation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Inhaler teaching with spacer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Peak flow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Office </a:t>
            </a:r>
            <a:r>
              <a:rPr lang="en-US" dirty="0" err="1" smtClean="0"/>
              <a:t>spirometry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Controlling triggers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Home visit referral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Smoking cessation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67400" y="2438400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Oxygen therapy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Pulmonary rehabilitation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19200" y="24384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Asthma action plan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43600" y="609600"/>
            <a:ext cx="2133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400" b="1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COPD</a:t>
            </a:r>
            <a:endParaRPr lang="en-US" sz="4400" b="1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PHHC Lung Health Clinic</a:t>
            </a:r>
            <a:br>
              <a:rPr lang="en-US" dirty="0" smtClean="0"/>
            </a:br>
            <a:r>
              <a:rPr lang="en-US" sz="2400" dirty="0" smtClean="0"/>
              <a:t>2012-2013</a:t>
            </a:r>
            <a:endParaRPr lang="en-US" sz="2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0" y="1371600"/>
          <a:ext cx="8991600" cy="5029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9"/>
          <p:cNvGraphicFramePr>
            <a:graphicFrameLocks/>
          </p:cNvGraphicFramePr>
          <p:nvPr/>
        </p:nvGraphicFramePr>
        <p:xfrm>
          <a:off x="228600" y="1600200"/>
          <a:ext cx="8610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32556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PHHC Lung Health Clinic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(cont.)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2012-2013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Number of patients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Office </a:t>
            </a:r>
            <a:r>
              <a:rPr lang="en-U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Spirometry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Quality Improvement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Early identification of obstruction for smoking population</a:t>
            </a:r>
          </a:p>
          <a:p>
            <a:r>
              <a:rPr lang="en-US" dirty="0" smtClean="0"/>
              <a:t>Improved medical management of asthma and COPD patients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Sustainability  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Practical application of </a:t>
            </a:r>
            <a:r>
              <a:rPr lang="en-US" dirty="0" err="1" smtClean="0"/>
              <a:t>spriometry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n-service for medical providers by Pulmonologist (Dr. George Su)</a:t>
            </a:r>
          </a:p>
          <a:p>
            <a:r>
              <a:rPr lang="en-US" dirty="0" smtClean="0"/>
              <a:t>In-service for all nursing and support staff for on how to use </a:t>
            </a:r>
            <a:r>
              <a:rPr lang="en-US" dirty="0" err="1" smtClean="0"/>
              <a:t>spirometry</a:t>
            </a:r>
            <a:r>
              <a:rPr lang="en-US" dirty="0" smtClean="0"/>
              <a:t> software and coach a patient</a:t>
            </a:r>
            <a:endParaRPr lang="en-US" dirty="0"/>
          </a:p>
        </p:txBody>
      </p:sp>
      <p:pic>
        <p:nvPicPr>
          <p:cNvPr id="1026" name="Picture 2" descr="C:\Users\Katie Allen\AppData\Local\Microsoft\Windows\Temporary Internet Files\Content.IE5\171X7B04\MC9000887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19600"/>
            <a:ext cx="1043330" cy="18534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527</Words>
  <Application>Microsoft Office PowerPoint</Application>
  <PresentationFormat>On-screen Show (4:3)</PresentationFormat>
  <Paragraphs>120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Office Spirometry at Potrero Hill Health Center</vt:lpstr>
      <vt:lpstr>Financial Disclosure Statement  </vt:lpstr>
      <vt:lpstr>Slide 3</vt:lpstr>
      <vt:lpstr>Potrero Hill Health Center distribution of patients</vt:lpstr>
      <vt:lpstr>Lung Health Appointment</vt:lpstr>
      <vt:lpstr>Slide 6</vt:lpstr>
      <vt:lpstr>PHHC Lung Health Clinic 2012-2013</vt:lpstr>
      <vt:lpstr>Slide 8</vt:lpstr>
      <vt:lpstr>Office Spirometry</vt:lpstr>
      <vt:lpstr>Case study</vt:lpstr>
      <vt:lpstr>Provider’s prospective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Spirometry at Potrero Hill Health Center</dc:title>
  <dc:creator>user1</dc:creator>
  <cp:lastModifiedBy>user1</cp:lastModifiedBy>
  <cp:revision>90</cp:revision>
  <dcterms:created xsi:type="dcterms:W3CDTF">2013-05-13T18:09:00Z</dcterms:created>
  <dcterms:modified xsi:type="dcterms:W3CDTF">2013-06-05T22:35:01Z</dcterms:modified>
</cp:coreProperties>
</file>