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0"/>
  </p:notesMasterIdLst>
  <p:sldIdLst>
    <p:sldId id="256" r:id="rId2"/>
    <p:sldId id="297" r:id="rId3"/>
    <p:sldId id="291" r:id="rId4"/>
    <p:sldId id="295" r:id="rId5"/>
    <p:sldId id="262" r:id="rId6"/>
    <p:sldId id="258" r:id="rId7"/>
    <p:sldId id="259" r:id="rId8"/>
    <p:sldId id="260" r:id="rId9"/>
    <p:sldId id="290" r:id="rId10"/>
    <p:sldId id="264" r:id="rId11"/>
    <p:sldId id="265" r:id="rId12"/>
    <p:sldId id="292" r:id="rId13"/>
    <p:sldId id="293" r:id="rId14"/>
    <p:sldId id="294" r:id="rId15"/>
    <p:sldId id="272" r:id="rId16"/>
    <p:sldId id="268" r:id="rId17"/>
    <p:sldId id="274" r:id="rId18"/>
    <p:sldId id="278" r:id="rId19"/>
    <p:sldId id="270" r:id="rId20"/>
    <p:sldId id="296" r:id="rId21"/>
    <p:sldId id="271" r:id="rId22"/>
    <p:sldId id="273" r:id="rId23"/>
    <p:sldId id="269" r:id="rId24"/>
    <p:sldId id="275" r:id="rId25"/>
    <p:sldId id="276" r:id="rId26"/>
    <p:sldId id="279" r:id="rId27"/>
    <p:sldId id="277" r:id="rId28"/>
    <p:sldId id="280" r:id="rId29"/>
    <p:sldId id="281" r:id="rId30"/>
    <p:sldId id="282" r:id="rId31"/>
    <p:sldId id="285" r:id="rId32"/>
    <p:sldId id="283" r:id="rId33"/>
    <p:sldId id="284" r:id="rId34"/>
    <p:sldId id="287" r:id="rId35"/>
    <p:sldId id="288" r:id="rId36"/>
    <p:sldId id="289" r:id="rId37"/>
    <p:sldId id="286" r:id="rId38"/>
    <p:sldId id="298"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tjargal" initials="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FF"/>
    <a:srgbClr val="009900"/>
    <a:srgbClr val="1B0A4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9" autoAdjust="0"/>
    <p:restoredTop sz="94660"/>
  </p:normalViewPr>
  <p:slideViewPr>
    <p:cSldViewPr>
      <p:cViewPr>
        <p:scale>
          <a:sx n="76" d="100"/>
          <a:sy n="76" d="100"/>
        </p:scale>
        <p:origin x="-300"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C51966-7BE9-49E7-B538-E1729B9316F0}" type="datetimeFigureOut">
              <a:rPr lang="en-US" smtClean="0"/>
              <a:t>6/6/2013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6A7F5-8AC8-4CD9-82DF-51C2B5461C7B}" type="slidenum">
              <a:rPr lang="en-US" smtClean="0"/>
              <a:t>‹#›</a:t>
            </a:fld>
            <a:endParaRPr lang="en-US"/>
          </a:p>
        </p:txBody>
      </p:sp>
    </p:spTree>
    <p:extLst>
      <p:ext uri="{BB962C8B-B14F-4D97-AF65-F5344CB8AC3E}">
        <p14:creationId xmlns:p14="http://schemas.microsoft.com/office/powerpoint/2010/main" val="136282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6A7F5-8AC8-4CD9-82DF-51C2B5461C7B}" type="slidenum">
              <a:rPr lang="en-US" smtClean="0"/>
              <a:t>2</a:t>
            </a:fld>
            <a:endParaRPr lang="en-US"/>
          </a:p>
        </p:txBody>
      </p:sp>
    </p:spTree>
    <p:extLst>
      <p:ext uri="{BB962C8B-B14F-4D97-AF65-F5344CB8AC3E}">
        <p14:creationId xmlns:p14="http://schemas.microsoft.com/office/powerpoint/2010/main" val="207795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6A7F5-8AC8-4CD9-82DF-51C2B5461C7B}" type="slidenum">
              <a:rPr lang="en-US" smtClean="0"/>
              <a:t>15</a:t>
            </a:fld>
            <a:endParaRPr lang="en-US"/>
          </a:p>
        </p:txBody>
      </p:sp>
    </p:spTree>
    <p:extLst>
      <p:ext uri="{BB962C8B-B14F-4D97-AF65-F5344CB8AC3E}">
        <p14:creationId xmlns:p14="http://schemas.microsoft.com/office/powerpoint/2010/main" val="415565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6A7F5-8AC8-4CD9-82DF-51C2B5461C7B}" type="slidenum">
              <a:rPr lang="en-US" smtClean="0"/>
              <a:t>29</a:t>
            </a:fld>
            <a:endParaRPr lang="en-US"/>
          </a:p>
        </p:txBody>
      </p:sp>
    </p:spTree>
    <p:extLst>
      <p:ext uri="{BB962C8B-B14F-4D97-AF65-F5344CB8AC3E}">
        <p14:creationId xmlns:p14="http://schemas.microsoft.com/office/powerpoint/2010/main" val="136445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2ABBD2C9-D4CE-4F8C-8E7C-8EA030ACF1B8}"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A749D11B-D8DD-4592-B08F-CA27F8CD0454}" type="datetimeFigureOut">
              <a:rPr lang="en-US"/>
              <a:pPr>
                <a:defRPr/>
              </a:pPr>
              <a:t>6/6/2013</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0A8E49A-BC10-42F5-9BA8-B25BB7DF7FE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92625C5F-578E-4FE6-9AD0-3BA4886FE54C}" type="datetimeFigureOut">
              <a:rPr lang="en-US"/>
              <a:pPr>
                <a:defRPr/>
              </a:pPr>
              <a:t>6/6/2013</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09F31D5-4246-47A0-988B-A92B53AEC379}"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13AAB152-9E7E-44CA-962D-EFA6480F430E}" type="datetimeFigureOut">
              <a:rPr lang="en-US"/>
              <a:pPr>
                <a:defRPr/>
              </a:pPr>
              <a:t>6/6/2013</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7620000" cy="6126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p:cNvSpPr>
            <a:spLocks noGrp="1"/>
          </p:cNvSpPr>
          <p:nvPr>
            <p:ph type="sldNum" sz="quarter" idx="10"/>
          </p:nvPr>
        </p:nvSpPr>
        <p:spPr>
          <a:ln/>
        </p:spPr>
        <p:txBody>
          <a:bodyPr/>
          <a:lstStyle>
            <a:lvl1pPr>
              <a:defRPr/>
            </a:lvl1pPr>
          </a:lstStyle>
          <a:p>
            <a:pPr>
              <a:defRPr/>
            </a:pPr>
            <a:fld id="{7DA85B07-20D4-4F75-8301-F03280ADD543}"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F0B7250A-3E52-4E5C-8678-6211C9513F18}" type="datetimeFigureOut">
              <a:rPr lang="en-US"/>
              <a:pPr>
                <a:defRPr/>
              </a:pPr>
              <a:t>6/6/2013</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7620000" cy="4800600"/>
          </a:xfrm>
        </p:spPr>
        <p:txBody>
          <a:bodyPr/>
          <a:lstStyle/>
          <a:p>
            <a:pPr lvl="0"/>
            <a:endParaRPr lang="en-US" noProof="0"/>
          </a:p>
        </p:txBody>
      </p:sp>
      <p:sp>
        <p:nvSpPr>
          <p:cNvPr id="4" name="Slide Number Placeholder 5"/>
          <p:cNvSpPr>
            <a:spLocks noGrp="1"/>
          </p:cNvSpPr>
          <p:nvPr>
            <p:ph type="sldNum" sz="quarter" idx="10"/>
          </p:nvPr>
        </p:nvSpPr>
        <p:spPr>
          <a:ln/>
        </p:spPr>
        <p:txBody>
          <a:bodyPr/>
          <a:lstStyle>
            <a:lvl1pPr>
              <a:defRPr/>
            </a:lvl1pPr>
          </a:lstStyle>
          <a:p>
            <a:pPr>
              <a:defRPr/>
            </a:pPr>
            <a:fld id="{29CF6EAD-A53B-4994-A4E3-113AA9817B6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D8277F89-3780-40ED-B9F4-D53365AD6113}" type="datetimeFigureOut">
              <a:rPr lang="en-US"/>
              <a:pPr>
                <a:defRPr/>
              </a:pPr>
              <a:t>6/6/2013</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A042367-711E-4243-9EB6-B1014F94298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EA0DD114-A087-44FF-A303-E6E9F606E093}" type="datetimeFigureOut">
              <a:rPr lang="en-US"/>
              <a:pPr>
                <a:defRPr/>
              </a:pPr>
              <a:t>6/6/2013</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DC740C6B-9F6E-4F81-8F1E-D4399BC54C9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637CCA57-6216-4EBE-AFD6-B19E226C123F}" type="datetimeFigureOut">
              <a:rPr lang="en-US"/>
              <a:pPr>
                <a:defRPr/>
              </a:pPr>
              <a:t>6/6/2013</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705FA0E6-E985-4423-9708-FED1E4ED83CD}"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0A7D1A19-778C-49D8-A669-A707268C5806}" type="datetimeFigureOut">
              <a:rPr lang="en-US"/>
              <a:pPr>
                <a:defRPr/>
              </a:pPr>
              <a:t>6/6/2013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628E997F-29F6-400C-85AA-ADCA21D6546A}"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A80C2EC9-F27A-4EA5-94C6-A8654064EB4A}" type="datetimeFigureOut">
              <a:rPr lang="en-US"/>
              <a:pPr>
                <a:defRPr/>
              </a:pPr>
              <a:t>6/6/2013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679FBDF0-7E0D-4BE2-B0A0-E15314778C14}"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0D110088-3390-4CE3-9B79-59A86CE3DBF5}" type="datetimeFigureOut">
              <a:rPr lang="en-US"/>
              <a:pPr>
                <a:defRPr/>
              </a:pPr>
              <a:t>6/6/2013</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2A0ABFB7-B354-460F-B5AD-FE03AB534646}"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2C9D2695-C707-41C0-8F1F-B56882D6538B}" type="datetimeFigureOut">
              <a:rPr lang="en-US"/>
              <a:pPr>
                <a:defRPr/>
              </a:pPr>
              <a:t>6/6/2013</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45209996-A0E4-46C7-8B4B-F816896F6ACC}"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8FB44D18-90F7-4FF6-B5E2-D49E9EB04A01}" type="datetimeFigureOut">
              <a:rPr lang="en-US"/>
              <a:pPr>
                <a:defRPr/>
              </a:pPr>
              <a:t>6/6/2013</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8B4FD521-69F2-41D4-A4B5-5D7CE428AF10}"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AD7F24FB-2BC1-4E76-BF9A-42815AF73175}" type="datetimeFigureOut">
              <a:rPr lang="en-US"/>
              <a:pPr>
                <a:defRPr/>
              </a:pPr>
              <a:t>6/6/2013</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2813" y="5648325"/>
            <a:ext cx="547687"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defRPr>
            </a:lvl1pPr>
          </a:lstStyle>
          <a:p>
            <a:pPr>
              <a:defRPr/>
            </a:pPr>
            <a:fld id="{43F13BA5-0FA8-4CB8-9C1C-3B68DCF8D94B}" type="slidenum">
              <a:rPr lang="en-US"/>
              <a:pPr>
                <a:defRPr/>
              </a:pPr>
              <a:t>‹#›</a:t>
            </a:fld>
            <a:endParaRPr lang="en-US"/>
          </a:p>
        </p:txBody>
      </p:sp>
      <p:sp>
        <p:nvSpPr>
          <p:cNvPr id="5" name="Footer Placeholder 4"/>
          <p:cNvSpPr>
            <a:spLocks noGrp="1"/>
          </p:cNvSpPr>
          <p:nvPr>
            <p:ph type="ftr" sz="quarter" idx="3"/>
          </p:nvPr>
        </p:nvSpPr>
        <p:spPr>
          <a:xfrm rot="16200000">
            <a:off x="7588250" y="4049713"/>
            <a:ext cx="2366963" cy="363537"/>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en-US"/>
          </a:p>
        </p:txBody>
      </p:sp>
      <p:sp>
        <p:nvSpPr>
          <p:cNvPr id="4" name="Date Placeholder 3"/>
          <p:cNvSpPr>
            <a:spLocks noGrp="1"/>
          </p:cNvSpPr>
          <p:nvPr>
            <p:ph type="dt" sz="half" idx="2"/>
          </p:nvPr>
        </p:nvSpPr>
        <p:spPr>
          <a:xfrm rot="16200000">
            <a:off x="7552532" y="1647031"/>
            <a:ext cx="2438400" cy="363537"/>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defRPr>
            </a:lvl1pPr>
          </a:lstStyle>
          <a:p>
            <a:pPr>
              <a:defRPr/>
            </a:pPr>
            <a:fld id="{F84C1449-7E82-4B9E-AE39-FE5655333F53}" type="datetimeFigureOut">
              <a:rPr lang="en-US"/>
              <a:pPr>
                <a:defRPr/>
              </a:pPr>
              <a:t>6/6/2013</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0" r:id="rId2"/>
    <p:sldLayoutId id="2147483719" r:id="rId3"/>
    <p:sldLayoutId id="2147483718" r:id="rId4"/>
    <p:sldLayoutId id="2147483717" r:id="rId5"/>
    <p:sldLayoutId id="2147483716" r:id="rId6"/>
    <p:sldLayoutId id="2147483715" r:id="rId7"/>
    <p:sldLayoutId id="2147483714" r:id="rId8"/>
    <p:sldLayoutId id="2147483713" r:id="rId9"/>
    <p:sldLayoutId id="2147483712" r:id="rId10"/>
    <p:sldLayoutId id="2147483711" r:id="rId11"/>
    <p:sldLayoutId id="2147483710" r:id="rId12"/>
    <p:sldLayoutId id="2147483709" r:id="rId13"/>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467600" cy="2593975"/>
          </a:xfrm>
        </p:spPr>
        <p:txBody>
          <a:bodyPr/>
          <a:lstStyle/>
          <a:p>
            <a:pPr eaLnBrk="1" fontAlgn="auto" hangingPunct="1">
              <a:spcAft>
                <a:spcPts val="0"/>
              </a:spcAft>
              <a:defRPr/>
            </a:pPr>
            <a:r>
              <a:rPr lang="en-US" sz="6000" b="1" dirty="0" smtClean="0"/>
              <a:t>  St. Anthony Medical </a:t>
            </a:r>
            <a:br>
              <a:rPr lang="en-US" sz="6000" b="1" dirty="0" smtClean="0"/>
            </a:br>
            <a:r>
              <a:rPr lang="en-US" sz="6000" b="1" dirty="0" smtClean="0"/>
              <a:t>               Clinic</a:t>
            </a:r>
            <a:endParaRPr lang="en-US" sz="6000" b="1" dirty="0"/>
          </a:p>
        </p:txBody>
      </p:sp>
      <p:sp>
        <p:nvSpPr>
          <p:cNvPr id="3" name="Subtitle 2"/>
          <p:cNvSpPr>
            <a:spLocks noGrp="1"/>
          </p:cNvSpPr>
          <p:nvPr>
            <p:ph type="subTitle" idx="1"/>
          </p:nvPr>
        </p:nvSpPr>
        <p:spPr>
          <a:xfrm>
            <a:off x="685800" y="4572000"/>
            <a:ext cx="6462713" cy="1066800"/>
          </a:xfrm>
        </p:spPr>
        <p:txBody>
          <a:bodyPr rtlCol="0">
            <a:normAutofit fontScale="25000" lnSpcReduction="20000"/>
          </a:bodyPr>
          <a:lstStyle/>
          <a:p>
            <a:pPr eaLnBrk="1" fontAlgn="auto" hangingPunct="1">
              <a:spcAft>
                <a:spcPts val="0"/>
              </a:spcAft>
              <a:buFont typeface="Arial" pitchFamily="34" charset="0"/>
              <a:buNone/>
              <a:defRPr/>
            </a:pPr>
            <a:r>
              <a:rPr lang="en-US" sz="16000" b="1" dirty="0" smtClean="0">
                <a:solidFill>
                  <a:srgbClr val="FF0000"/>
                </a:solidFill>
              </a:rPr>
              <a:t>Spirometry Implementation </a:t>
            </a:r>
          </a:p>
          <a:p>
            <a:pPr eaLnBrk="1" fontAlgn="auto" hangingPunct="1">
              <a:spcAft>
                <a:spcPts val="0"/>
              </a:spcAft>
              <a:buFont typeface="Arial" pitchFamily="34" charset="0"/>
              <a:buNone/>
              <a:defRPr/>
            </a:pPr>
            <a:endParaRPr lang="en-US" sz="4000" dirty="0"/>
          </a:p>
          <a:p>
            <a:pPr eaLnBrk="1" fontAlgn="auto" hangingPunct="1">
              <a:spcAft>
                <a:spcPts val="0"/>
              </a:spcAft>
              <a:buFont typeface="Arial" pitchFamily="34" charset="0"/>
              <a:buNone/>
              <a:defRPr/>
            </a:pPr>
            <a:endParaRPr lang="en-US" sz="4000" dirty="0" smtClean="0"/>
          </a:p>
          <a:p>
            <a:pPr eaLnBrk="1" fontAlgn="auto" hangingPunct="1">
              <a:spcAft>
                <a:spcPts val="0"/>
              </a:spcAft>
              <a:buFont typeface="Arial" pitchFamily="34" charset="0"/>
              <a:buNone/>
              <a:defRPr/>
            </a:pPr>
            <a:r>
              <a:rPr lang="en-US" sz="8000" dirty="0" smtClean="0"/>
              <a:t> June 07, 2013</a:t>
            </a:r>
            <a:endParaRPr lang="en-US" sz="8000"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82563"/>
            <a:ext cx="3840480" cy="1149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xfrm>
            <a:off x="457200" y="274638"/>
            <a:ext cx="7391400" cy="1249362"/>
          </a:xfrm>
        </p:spPr>
        <p:txBody>
          <a:bodyPr wrap="square" numCol="1" anchorCtr="0" compatLnSpc="1">
            <a:prstTxWarp prst="textNoShape">
              <a:avLst/>
            </a:prstTxWarp>
          </a:bodyPr>
          <a:lstStyle/>
          <a:p>
            <a:pPr eaLnBrk="1" hangingPunct="1">
              <a:defRPr/>
            </a:pPr>
            <a:r>
              <a:rPr lang="en-US" sz="2400" dirty="0" smtClean="0"/>
              <a:t>                       San Francisco Community Primary Care </a:t>
            </a:r>
            <a:br>
              <a:rPr lang="en-US" sz="2400" dirty="0" smtClean="0"/>
            </a:br>
            <a:r>
              <a:rPr lang="en-US" sz="2400" dirty="0" smtClean="0"/>
              <a:t>                           Spirometry Program</a:t>
            </a:r>
          </a:p>
        </p:txBody>
      </p:sp>
      <p:sp>
        <p:nvSpPr>
          <p:cNvPr id="23554" name="Rectangle 3"/>
          <p:cNvSpPr>
            <a:spLocks noGrp="1"/>
          </p:cNvSpPr>
          <p:nvPr>
            <p:ph type="body" idx="1"/>
          </p:nvPr>
        </p:nvSpPr>
        <p:spPr>
          <a:xfrm>
            <a:off x="304800" y="1600200"/>
            <a:ext cx="7620000" cy="4800600"/>
          </a:xfrm>
        </p:spPr>
        <p:txBody>
          <a:bodyPr/>
          <a:lstStyle/>
          <a:p>
            <a:pPr eaLnBrk="1" hangingPunct="1">
              <a:lnSpc>
                <a:spcPct val="90000"/>
              </a:lnSpc>
            </a:pPr>
            <a:r>
              <a:rPr lang="en-US" dirty="0" smtClean="0"/>
              <a:t>In March 17, 2011 we enrolled as a member of the San Francisco Community Primary Care Spirometry Program with  Medical Director George Su MD, Eula Lewis Program Director, Stephanie </a:t>
            </a:r>
            <a:r>
              <a:rPr lang="en-US" dirty="0" err="1" smtClean="0"/>
              <a:t>Tsao</a:t>
            </a:r>
            <a:r>
              <a:rPr lang="en-US" dirty="0" smtClean="0"/>
              <a:t>, NP Healthy SF Asthma/COPD Program. </a:t>
            </a:r>
          </a:p>
          <a:p>
            <a:pPr eaLnBrk="1" hangingPunct="1">
              <a:lnSpc>
                <a:spcPct val="90000"/>
              </a:lnSpc>
            </a:pPr>
            <a:endParaRPr lang="en-US" dirty="0" smtClean="0"/>
          </a:p>
          <a:p>
            <a:pPr eaLnBrk="1" hangingPunct="1">
              <a:lnSpc>
                <a:spcPct val="90000"/>
              </a:lnSpc>
            </a:pPr>
            <a:r>
              <a:rPr lang="en-US" dirty="0" smtClean="0"/>
              <a:t>Under the partnership agreement with SFPCSP, SAMC champions adults-Sonia Bledsoe MD, Pediatrics- Katy Broner MD, coaches Jackie Mojigo MA, Asthma care coordinator, and Zoe </a:t>
            </a:r>
            <a:r>
              <a:rPr lang="en-US" dirty="0" err="1" smtClean="0"/>
              <a:t>Arends-Derning</a:t>
            </a:r>
            <a:r>
              <a:rPr lang="en-US" dirty="0" smtClean="0"/>
              <a:t> completed the SPIROMETRY 360 course successfully between 03/2011-07/2011.</a:t>
            </a:r>
          </a:p>
          <a:p>
            <a:pPr marL="114300" indent="0" eaLnBrk="1" hangingPunct="1">
              <a:lnSpc>
                <a:spcPct val="90000"/>
              </a:lnSpc>
              <a:buNone/>
            </a:pPr>
            <a:endParaRPr lang="en-US" dirty="0" smtClean="0"/>
          </a:p>
          <a:p>
            <a:pPr eaLnBrk="1" hangingPunct="1">
              <a:lnSpc>
                <a:spcPct val="90000"/>
              </a:lnSpc>
            </a:pPr>
            <a:r>
              <a:rPr lang="en-US" dirty="0" smtClean="0"/>
              <a:t>Site Champions and coaches received the Certification from  Spirometry 360 course, University of  Washington, Seattle.</a:t>
            </a:r>
          </a:p>
        </p:txBody>
      </p:sp>
      <p:pic>
        <p:nvPicPr>
          <p:cNvPr id="23555" name="Picture 7" descr="50bf7e8ee4b07649f8e84f07?format=500w"/>
          <p:cNvPicPr>
            <a:picLocks noChangeAspect="1" noChangeArrowheads="1"/>
          </p:cNvPicPr>
          <p:nvPr/>
        </p:nvPicPr>
        <p:blipFill>
          <a:blip r:embed="rId2"/>
          <a:srcRect/>
          <a:stretch>
            <a:fillRect/>
          </a:stretch>
        </p:blipFill>
        <p:spPr bwMode="auto">
          <a:xfrm>
            <a:off x="304800" y="228600"/>
            <a:ext cx="1303338" cy="868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bwMode="auto"/>
        <p:txBody>
          <a:bodyPr wrap="square" numCol="1" anchorCtr="0" compatLnSpc="1">
            <a:prstTxWarp prst="textNoShape">
              <a:avLst/>
            </a:prstTxWarp>
          </a:bodyPr>
          <a:lstStyle/>
          <a:p>
            <a:pPr eaLnBrk="1" hangingPunct="1">
              <a:defRPr/>
            </a:pPr>
            <a:r>
              <a:rPr lang="en-US" sz="4200" dirty="0" smtClean="0"/>
              <a:t>V Max  Spirometry Machine Image</a:t>
            </a:r>
          </a:p>
        </p:txBody>
      </p:sp>
      <p:sp>
        <p:nvSpPr>
          <p:cNvPr id="24578" name="Rectangle 3"/>
          <p:cNvSpPr>
            <a:spLocks noGrp="1"/>
          </p:cNvSpPr>
          <p:nvPr>
            <p:ph type="body" idx="1"/>
          </p:nvPr>
        </p:nvSpPr>
        <p:spPr/>
        <p:txBody>
          <a:bodyPr/>
          <a:lstStyle/>
          <a:p>
            <a:pPr eaLnBrk="1" hangingPunct="1"/>
            <a:r>
              <a:rPr lang="en-US" dirty="0" smtClean="0"/>
              <a:t>We start using  the V max in April 2011 </a:t>
            </a:r>
          </a:p>
          <a:p>
            <a:pPr eaLnBrk="1" hangingPunct="1"/>
            <a:endParaRPr lang="en-US" dirty="0" smtClean="0"/>
          </a:p>
          <a:p>
            <a:pPr marL="114300" indent="0" eaLnBrk="1" hangingPunct="1">
              <a:buNone/>
            </a:pPr>
            <a:r>
              <a:rPr lang="en-US" dirty="0" smtClean="0"/>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flipV="1">
            <a:off x="2388870" y="2564131"/>
            <a:ext cx="4663440" cy="34975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max features and use</a:t>
            </a:r>
            <a:endParaRPr lang="en-US" dirty="0"/>
          </a:p>
        </p:txBody>
      </p:sp>
      <p:sp>
        <p:nvSpPr>
          <p:cNvPr id="5" name="Content Placeholder 4"/>
          <p:cNvSpPr>
            <a:spLocks noGrp="1"/>
          </p:cNvSpPr>
          <p:nvPr>
            <p:ph idx="1"/>
          </p:nvPr>
        </p:nvSpPr>
        <p:spPr/>
        <p:txBody>
          <a:bodyPr/>
          <a:lstStyle/>
          <a:p>
            <a:r>
              <a:rPr lang="en-US" dirty="0" smtClean="0"/>
              <a:t>All portions of testing equipment contained in 1 space which can be easily rolled as a unit.</a:t>
            </a:r>
          </a:p>
          <a:p>
            <a:endParaRPr lang="en-US" dirty="0"/>
          </a:p>
          <a:p>
            <a:r>
              <a:rPr lang="en-US" dirty="0" smtClean="0"/>
              <a:t>High quality recording of pulmonary function with flow volume loops and guarantee of accuracy if the spirometry technologist is trained and certified.</a:t>
            </a:r>
          </a:p>
          <a:p>
            <a:endParaRPr lang="en-US" dirty="0"/>
          </a:p>
          <a:p>
            <a:r>
              <a:rPr lang="en-US" dirty="0" smtClean="0"/>
              <a:t>The included laptop records results which then can be downloaded into our electronic medical record or sent via secure line or secure internet e-mail to chest physicians for interpretation.</a:t>
            </a:r>
          </a:p>
          <a:p>
            <a:pPr marL="114300" indent="0">
              <a:buNone/>
            </a:pPr>
            <a:endParaRPr lang="en-US" dirty="0"/>
          </a:p>
          <a:p>
            <a:r>
              <a:rPr lang="en-US" dirty="0" smtClean="0"/>
              <a:t>Secure storage--- area away from possible bumping or theft!</a:t>
            </a:r>
          </a:p>
          <a:p>
            <a:endParaRPr lang="en-US" dirty="0"/>
          </a:p>
          <a:p>
            <a:endParaRPr lang="en-US" dirty="0"/>
          </a:p>
        </p:txBody>
      </p:sp>
    </p:spTree>
    <p:extLst>
      <p:ext uri="{BB962C8B-B14F-4D97-AF65-F5344CB8AC3E}">
        <p14:creationId xmlns:p14="http://schemas.microsoft.com/office/powerpoint/2010/main" val="322825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lstStyle/>
          <a:p>
            <a:pPr marL="114300" indent="0">
              <a:buNone/>
            </a:pPr>
            <a:endParaRPr lang="en-US" dirty="0" smtClean="0"/>
          </a:p>
          <a:p>
            <a:r>
              <a:rPr lang="en-US" dirty="0" smtClean="0"/>
              <a:t>Spirometry 360 essential to learn the concepts about respiratory function.</a:t>
            </a:r>
          </a:p>
          <a:p>
            <a:pPr marL="114300" indent="0">
              <a:buNone/>
            </a:pPr>
            <a:r>
              <a:rPr lang="en-US" dirty="0" smtClean="0"/>
              <a:t> </a:t>
            </a:r>
          </a:p>
          <a:p>
            <a:r>
              <a:rPr lang="en-US" dirty="0" smtClean="0"/>
              <a:t>3 months (3 hours/ week) for Webinars and then practice with equipment and coaching each other. </a:t>
            </a:r>
            <a:r>
              <a:rPr lang="en-US" dirty="0"/>
              <a:t>S</a:t>
            </a:r>
            <a:r>
              <a:rPr lang="en-US" dirty="0" smtClean="0"/>
              <a:t>tart with patients.</a:t>
            </a:r>
          </a:p>
          <a:p>
            <a:pPr marL="114300" indent="0">
              <a:buNone/>
            </a:pPr>
            <a:r>
              <a:rPr lang="en-US" dirty="0" smtClean="0"/>
              <a:t> </a:t>
            </a:r>
          </a:p>
          <a:p>
            <a:r>
              <a:rPr lang="en-US" dirty="0" smtClean="0"/>
              <a:t>Presumably V max training concurrently?</a:t>
            </a:r>
          </a:p>
          <a:p>
            <a:endParaRPr lang="en-US" dirty="0"/>
          </a:p>
          <a:p>
            <a:r>
              <a:rPr lang="en-US" dirty="0" smtClean="0"/>
              <a:t>Coaching education and practice is essential !!</a:t>
            </a:r>
          </a:p>
          <a:p>
            <a:endParaRPr lang="en-US" dirty="0"/>
          </a:p>
        </p:txBody>
      </p:sp>
    </p:spTree>
    <p:extLst>
      <p:ext uri="{BB962C8B-B14F-4D97-AF65-F5344CB8AC3E}">
        <p14:creationId xmlns:p14="http://schemas.microsoft.com/office/powerpoint/2010/main" val="1925963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7"/>
          <p:cNvSpPr>
            <a:spLocks noGrp="1"/>
          </p:cNvSpPr>
          <p:nvPr>
            <p:ph type="title"/>
          </p:nvPr>
        </p:nvSpPr>
        <p:spPr bwMode="auto"/>
        <p:txBody>
          <a:bodyPr wrap="square" numCol="1" anchorCtr="0" compatLnSpc="1">
            <a:prstTxWarp prst="textNoShape">
              <a:avLst/>
            </a:prstTxWarp>
          </a:bodyPr>
          <a:lstStyle/>
          <a:p>
            <a:pPr eaLnBrk="1" hangingPunct="1">
              <a:defRPr/>
            </a:pPr>
            <a:r>
              <a:rPr lang="en-US" sz="4200" dirty="0" smtClean="0"/>
              <a:t>SAMC Spirometry</a:t>
            </a:r>
            <a:r>
              <a:rPr lang="en-US" sz="4200" dirty="0"/>
              <a:t> </a:t>
            </a:r>
            <a:r>
              <a:rPr lang="en-US" sz="4200" dirty="0" smtClean="0"/>
              <a:t>using V max </a:t>
            </a:r>
          </a:p>
        </p:txBody>
      </p:sp>
      <p:graphicFrame>
        <p:nvGraphicFramePr>
          <p:cNvPr id="37898" name="Object 10"/>
          <p:cNvGraphicFramePr>
            <a:graphicFrameLocks noGrp="1" noChangeAspect="1"/>
          </p:cNvGraphicFramePr>
          <p:nvPr>
            <p:ph idx="1"/>
            <p:extLst>
              <p:ext uri="{D42A27DB-BD31-4B8C-83A1-F6EECF244321}">
                <p14:modId xmlns:p14="http://schemas.microsoft.com/office/powerpoint/2010/main" val="3257577460"/>
              </p:ext>
            </p:extLst>
          </p:nvPr>
        </p:nvGraphicFramePr>
        <p:xfrm>
          <a:off x="304800" y="1828800"/>
          <a:ext cx="7600950" cy="4784725"/>
        </p:xfrm>
        <a:graphic>
          <a:graphicData uri="http://schemas.openxmlformats.org/presentationml/2006/ole">
            <mc:AlternateContent xmlns:mc="http://schemas.openxmlformats.org/markup-compatibility/2006">
              <mc:Choice xmlns:v="urn:schemas-microsoft-com:vml" Requires="v">
                <p:oleObj spid="_x0000_s38961" name="Chart" r:id="rId3" imgW="7620000" imgH="4800600" progId="MSGraph.Chart.8">
                  <p:embed followColorScheme="full"/>
                </p:oleObj>
              </mc:Choice>
              <mc:Fallback>
                <p:oleObj name="Chart" r:id="rId3" imgW="7620000" imgH="4800600" progId="MSGraph.Chart.8">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7600950" cy="478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67981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bwMode="auto">
          <a:xfrm>
            <a:off x="0" y="274638"/>
            <a:ext cx="7620000" cy="1143000"/>
          </a:xfrm>
        </p:spPr>
        <p:txBody>
          <a:bodyPr wrap="square" numCol="1" anchorCtr="0" compatLnSpc="1">
            <a:prstTxWarp prst="textNoShape">
              <a:avLst/>
            </a:prstTxWarp>
          </a:bodyPr>
          <a:lstStyle/>
          <a:p>
            <a:pPr>
              <a:defRPr/>
            </a:pPr>
            <a:r>
              <a:rPr lang="en-US" dirty="0" smtClean="0"/>
              <a:t>   SAMC Asthma Care Process</a:t>
            </a:r>
          </a:p>
        </p:txBody>
      </p:sp>
      <p:sp>
        <p:nvSpPr>
          <p:cNvPr id="26626" name="Text Box 4"/>
          <p:cNvSpPr txBox="1">
            <a:spLocks noChangeArrowheads="1"/>
          </p:cNvSpPr>
          <p:nvPr/>
        </p:nvSpPr>
        <p:spPr bwMode="auto">
          <a:xfrm>
            <a:off x="2743200" y="1676400"/>
            <a:ext cx="1905000" cy="404813"/>
          </a:xfrm>
          <a:prstGeom prst="rect">
            <a:avLst/>
          </a:prstGeom>
          <a:noFill/>
          <a:ln w="38100">
            <a:solidFill>
              <a:srgbClr val="009900"/>
            </a:solidFill>
            <a:miter lim="800000"/>
            <a:headEnd/>
            <a:tailEnd/>
          </a:ln>
        </p:spPr>
        <p:txBody>
          <a:bodyPr>
            <a:spAutoFit/>
          </a:bodyPr>
          <a:lstStyle/>
          <a:p>
            <a:pPr algn="ctr">
              <a:spcBef>
                <a:spcPct val="50000"/>
              </a:spcBef>
            </a:pPr>
            <a:r>
              <a:rPr lang="en-US" b="1" dirty="0"/>
              <a:t>FO </a:t>
            </a:r>
          </a:p>
        </p:txBody>
      </p:sp>
      <p:sp>
        <p:nvSpPr>
          <p:cNvPr id="26627" name="Text Box 5"/>
          <p:cNvSpPr txBox="1">
            <a:spLocks noChangeArrowheads="1"/>
          </p:cNvSpPr>
          <p:nvPr/>
        </p:nvSpPr>
        <p:spPr bwMode="auto">
          <a:xfrm>
            <a:off x="2286000" y="2209800"/>
            <a:ext cx="762000" cy="404813"/>
          </a:xfrm>
          <a:prstGeom prst="rect">
            <a:avLst/>
          </a:prstGeom>
          <a:noFill/>
          <a:ln w="38100">
            <a:solidFill>
              <a:srgbClr val="009900"/>
            </a:solidFill>
            <a:miter lim="800000"/>
            <a:headEnd/>
            <a:tailEnd/>
          </a:ln>
        </p:spPr>
        <p:txBody>
          <a:bodyPr>
            <a:spAutoFit/>
          </a:bodyPr>
          <a:lstStyle/>
          <a:p>
            <a:pPr>
              <a:spcBef>
                <a:spcPct val="50000"/>
              </a:spcBef>
            </a:pPr>
            <a:r>
              <a:rPr lang="en-US" b="1" dirty="0"/>
              <a:t>PCP</a:t>
            </a:r>
          </a:p>
        </p:txBody>
      </p:sp>
      <p:sp>
        <p:nvSpPr>
          <p:cNvPr id="26628" name="Text Box 7"/>
          <p:cNvSpPr txBox="1">
            <a:spLocks noChangeArrowheads="1"/>
          </p:cNvSpPr>
          <p:nvPr/>
        </p:nvSpPr>
        <p:spPr bwMode="auto">
          <a:xfrm>
            <a:off x="4267200" y="2209800"/>
            <a:ext cx="914400" cy="404813"/>
          </a:xfrm>
          <a:prstGeom prst="rect">
            <a:avLst/>
          </a:prstGeom>
          <a:noFill/>
          <a:ln w="38100">
            <a:solidFill>
              <a:srgbClr val="009900"/>
            </a:solidFill>
            <a:miter lim="800000"/>
            <a:headEnd/>
            <a:tailEnd/>
          </a:ln>
        </p:spPr>
        <p:txBody>
          <a:bodyPr>
            <a:spAutoFit/>
          </a:bodyPr>
          <a:lstStyle/>
          <a:p>
            <a:pPr>
              <a:spcBef>
                <a:spcPct val="50000"/>
              </a:spcBef>
            </a:pPr>
            <a:r>
              <a:rPr lang="en-US" b="1" dirty="0"/>
              <a:t>PCP</a:t>
            </a:r>
          </a:p>
        </p:txBody>
      </p:sp>
      <p:sp>
        <p:nvSpPr>
          <p:cNvPr id="26629" name="Line 8"/>
          <p:cNvSpPr>
            <a:spLocks noChangeShapeType="1"/>
          </p:cNvSpPr>
          <p:nvPr/>
        </p:nvSpPr>
        <p:spPr bwMode="auto">
          <a:xfrm>
            <a:off x="2819400" y="2057400"/>
            <a:ext cx="0" cy="152400"/>
          </a:xfrm>
          <a:prstGeom prst="line">
            <a:avLst/>
          </a:prstGeom>
          <a:noFill/>
          <a:ln w="28575">
            <a:solidFill>
              <a:srgbClr val="009900"/>
            </a:solidFill>
            <a:round/>
            <a:headEnd/>
            <a:tailEnd type="triangle" w="med" len="med"/>
          </a:ln>
        </p:spPr>
        <p:txBody>
          <a:bodyPr/>
          <a:lstStyle/>
          <a:p>
            <a:endParaRPr lang="en-US" dirty="0"/>
          </a:p>
        </p:txBody>
      </p:sp>
      <p:sp>
        <p:nvSpPr>
          <p:cNvPr id="26630" name="Line 9"/>
          <p:cNvSpPr>
            <a:spLocks noChangeShapeType="1"/>
          </p:cNvSpPr>
          <p:nvPr/>
        </p:nvSpPr>
        <p:spPr bwMode="auto">
          <a:xfrm>
            <a:off x="4572000" y="2057400"/>
            <a:ext cx="0" cy="152400"/>
          </a:xfrm>
          <a:prstGeom prst="line">
            <a:avLst/>
          </a:prstGeom>
          <a:noFill/>
          <a:ln w="28575">
            <a:solidFill>
              <a:srgbClr val="009900"/>
            </a:solidFill>
            <a:round/>
            <a:headEnd/>
            <a:tailEnd type="triangle" w="med" len="med"/>
          </a:ln>
        </p:spPr>
        <p:txBody>
          <a:bodyPr/>
          <a:lstStyle/>
          <a:p>
            <a:endParaRPr lang="en-US" dirty="0"/>
          </a:p>
        </p:txBody>
      </p:sp>
      <p:sp>
        <p:nvSpPr>
          <p:cNvPr id="26631" name="Text Box 10"/>
          <p:cNvSpPr txBox="1">
            <a:spLocks noChangeArrowheads="1"/>
          </p:cNvSpPr>
          <p:nvPr/>
        </p:nvSpPr>
        <p:spPr bwMode="auto">
          <a:xfrm>
            <a:off x="1828800" y="1905000"/>
            <a:ext cx="838200" cy="641350"/>
          </a:xfrm>
          <a:prstGeom prst="rect">
            <a:avLst/>
          </a:prstGeom>
          <a:noFill/>
          <a:ln w="9525">
            <a:noFill/>
            <a:miter lim="800000"/>
            <a:headEnd/>
            <a:tailEnd/>
          </a:ln>
        </p:spPr>
        <p:txBody>
          <a:bodyPr>
            <a:spAutoFit/>
          </a:bodyPr>
          <a:lstStyle/>
          <a:p>
            <a:pPr>
              <a:spcBef>
                <a:spcPct val="50000"/>
              </a:spcBef>
            </a:pPr>
            <a:r>
              <a:rPr lang="en-US" dirty="0"/>
              <a:t>New </a:t>
            </a:r>
            <a:r>
              <a:rPr lang="en-US" dirty="0" err="1"/>
              <a:t>pt</a:t>
            </a:r>
            <a:endParaRPr lang="en-US" dirty="0"/>
          </a:p>
        </p:txBody>
      </p:sp>
      <p:sp>
        <p:nvSpPr>
          <p:cNvPr id="26632" name="Text Box 11"/>
          <p:cNvSpPr txBox="1">
            <a:spLocks noChangeArrowheads="1"/>
          </p:cNvSpPr>
          <p:nvPr/>
        </p:nvSpPr>
        <p:spPr bwMode="auto">
          <a:xfrm>
            <a:off x="4953000" y="1752600"/>
            <a:ext cx="1143000" cy="336550"/>
          </a:xfrm>
          <a:prstGeom prst="rect">
            <a:avLst/>
          </a:prstGeom>
          <a:noFill/>
          <a:ln w="9525">
            <a:noFill/>
            <a:miter lim="800000"/>
            <a:headEnd/>
            <a:tailEnd/>
          </a:ln>
        </p:spPr>
        <p:txBody>
          <a:bodyPr>
            <a:spAutoFit/>
          </a:bodyPr>
          <a:lstStyle/>
          <a:p>
            <a:pPr>
              <a:spcBef>
                <a:spcPct val="50000"/>
              </a:spcBef>
            </a:pPr>
            <a:r>
              <a:rPr lang="en-US" sz="1600"/>
              <a:t>Regular pt</a:t>
            </a:r>
          </a:p>
        </p:txBody>
      </p:sp>
      <p:sp>
        <p:nvSpPr>
          <p:cNvPr id="26633" name="Line 15"/>
          <p:cNvSpPr>
            <a:spLocks noChangeShapeType="1"/>
          </p:cNvSpPr>
          <p:nvPr/>
        </p:nvSpPr>
        <p:spPr bwMode="auto">
          <a:xfrm flipH="1">
            <a:off x="4724400" y="2590800"/>
            <a:ext cx="0" cy="304800"/>
          </a:xfrm>
          <a:prstGeom prst="line">
            <a:avLst/>
          </a:prstGeom>
          <a:noFill/>
          <a:ln w="28575">
            <a:solidFill>
              <a:srgbClr val="009900"/>
            </a:solidFill>
            <a:round/>
            <a:headEnd/>
            <a:tailEnd type="triangle" w="med" len="med"/>
          </a:ln>
        </p:spPr>
        <p:txBody>
          <a:bodyPr/>
          <a:lstStyle/>
          <a:p>
            <a:endParaRPr lang="en-US"/>
          </a:p>
        </p:txBody>
      </p:sp>
      <p:sp>
        <p:nvSpPr>
          <p:cNvPr id="26634" name="Line 16"/>
          <p:cNvSpPr>
            <a:spLocks noChangeShapeType="1"/>
          </p:cNvSpPr>
          <p:nvPr/>
        </p:nvSpPr>
        <p:spPr bwMode="auto">
          <a:xfrm>
            <a:off x="2590800" y="2590800"/>
            <a:ext cx="0" cy="304800"/>
          </a:xfrm>
          <a:prstGeom prst="line">
            <a:avLst/>
          </a:prstGeom>
          <a:noFill/>
          <a:ln w="28575">
            <a:solidFill>
              <a:srgbClr val="009900"/>
            </a:solidFill>
            <a:round/>
            <a:headEnd/>
            <a:tailEnd type="triangle" w="med" len="med"/>
          </a:ln>
        </p:spPr>
        <p:txBody>
          <a:bodyPr/>
          <a:lstStyle/>
          <a:p>
            <a:endParaRPr lang="en-US"/>
          </a:p>
        </p:txBody>
      </p:sp>
      <p:sp>
        <p:nvSpPr>
          <p:cNvPr id="26635" name="Line 17"/>
          <p:cNvSpPr>
            <a:spLocks noChangeShapeType="1"/>
          </p:cNvSpPr>
          <p:nvPr/>
        </p:nvSpPr>
        <p:spPr bwMode="auto">
          <a:xfrm>
            <a:off x="2590800" y="2895600"/>
            <a:ext cx="381000" cy="0"/>
          </a:xfrm>
          <a:prstGeom prst="line">
            <a:avLst/>
          </a:prstGeom>
          <a:noFill/>
          <a:ln w="28575">
            <a:solidFill>
              <a:srgbClr val="009900"/>
            </a:solidFill>
            <a:round/>
            <a:headEnd/>
            <a:tailEnd type="triangle" w="med" len="med"/>
          </a:ln>
        </p:spPr>
        <p:txBody>
          <a:bodyPr/>
          <a:lstStyle/>
          <a:p>
            <a:endParaRPr lang="en-US"/>
          </a:p>
        </p:txBody>
      </p:sp>
      <p:sp>
        <p:nvSpPr>
          <p:cNvPr id="26636" name="Line 18"/>
          <p:cNvSpPr>
            <a:spLocks noChangeShapeType="1"/>
          </p:cNvSpPr>
          <p:nvPr/>
        </p:nvSpPr>
        <p:spPr bwMode="auto">
          <a:xfrm flipH="1">
            <a:off x="4419600" y="2895600"/>
            <a:ext cx="304800" cy="0"/>
          </a:xfrm>
          <a:prstGeom prst="line">
            <a:avLst/>
          </a:prstGeom>
          <a:noFill/>
          <a:ln w="28575">
            <a:solidFill>
              <a:srgbClr val="009900"/>
            </a:solidFill>
            <a:round/>
            <a:headEnd/>
            <a:tailEnd type="triangle" w="med" len="med"/>
          </a:ln>
        </p:spPr>
        <p:txBody>
          <a:bodyPr/>
          <a:lstStyle/>
          <a:p>
            <a:endParaRPr lang="en-US"/>
          </a:p>
        </p:txBody>
      </p:sp>
      <p:sp>
        <p:nvSpPr>
          <p:cNvPr id="26637" name="Text Box 24"/>
          <p:cNvSpPr txBox="1">
            <a:spLocks noChangeArrowheads="1"/>
          </p:cNvSpPr>
          <p:nvPr/>
        </p:nvSpPr>
        <p:spPr bwMode="auto">
          <a:xfrm>
            <a:off x="2895600" y="3429000"/>
            <a:ext cx="1600200" cy="954088"/>
          </a:xfrm>
          <a:prstGeom prst="rect">
            <a:avLst/>
          </a:prstGeom>
          <a:noFill/>
          <a:ln w="38100">
            <a:solidFill>
              <a:srgbClr val="FF0000"/>
            </a:solidFill>
            <a:miter lim="800000"/>
            <a:headEnd/>
            <a:tailEnd/>
          </a:ln>
        </p:spPr>
        <p:txBody>
          <a:bodyPr>
            <a:spAutoFit/>
          </a:bodyPr>
          <a:lstStyle/>
          <a:p>
            <a:pPr>
              <a:spcBef>
                <a:spcPct val="50000"/>
              </a:spcBef>
            </a:pPr>
            <a:r>
              <a:rPr lang="en-US" i="1"/>
              <a:t>Interpretation SFGH/LCR Final Rpt</a:t>
            </a:r>
            <a:r>
              <a:rPr lang="en-US"/>
              <a:t> </a:t>
            </a:r>
          </a:p>
        </p:txBody>
      </p:sp>
      <p:sp>
        <p:nvSpPr>
          <p:cNvPr id="26638" name="Line 25"/>
          <p:cNvSpPr>
            <a:spLocks noChangeShapeType="1"/>
          </p:cNvSpPr>
          <p:nvPr/>
        </p:nvSpPr>
        <p:spPr bwMode="auto">
          <a:xfrm>
            <a:off x="3657600" y="3200400"/>
            <a:ext cx="0" cy="228600"/>
          </a:xfrm>
          <a:prstGeom prst="line">
            <a:avLst/>
          </a:prstGeom>
          <a:noFill/>
          <a:ln w="28575">
            <a:solidFill>
              <a:srgbClr val="009900"/>
            </a:solidFill>
            <a:round/>
            <a:headEnd/>
            <a:tailEnd type="triangle" w="med" len="med"/>
          </a:ln>
        </p:spPr>
        <p:txBody>
          <a:bodyPr/>
          <a:lstStyle/>
          <a:p>
            <a:endParaRPr lang="en-US"/>
          </a:p>
        </p:txBody>
      </p:sp>
      <p:sp>
        <p:nvSpPr>
          <p:cNvPr id="26639" name="Text Box 26"/>
          <p:cNvSpPr txBox="1">
            <a:spLocks noChangeArrowheads="1"/>
          </p:cNvSpPr>
          <p:nvPr/>
        </p:nvSpPr>
        <p:spPr bwMode="auto">
          <a:xfrm>
            <a:off x="2895600" y="4800600"/>
            <a:ext cx="1676400" cy="954088"/>
          </a:xfrm>
          <a:prstGeom prst="rect">
            <a:avLst/>
          </a:prstGeom>
          <a:noFill/>
          <a:ln w="38100">
            <a:solidFill>
              <a:srgbClr val="009900"/>
            </a:solidFill>
            <a:miter lim="800000"/>
            <a:headEnd/>
            <a:tailEnd/>
          </a:ln>
        </p:spPr>
        <p:txBody>
          <a:bodyPr>
            <a:spAutoFit/>
          </a:bodyPr>
          <a:lstStyle/>
          <a:p>
            <a:pPr>
              <a:spcBef>
                <a:spcPct val="50000"/>
              </a:spcBef>
            </a:pPr>
            <a:r>
              <a:rPr lang="en-US" i="1"/>
              <a:t>SAMC import Rpt to pt Chart</a:t>
            </a:r>
            <a:r>
              <a:rPr lang="en-US"/>
              <a:t> </a:t>
            </a:r>
          </a:p>
        </p:txBody>
      </p:sp>
      <p:sp>
        <p:nvSpPr>
          <p:cNvPr id="26640" name="Line 27"/>
          <p:cNvSpPr>
            <a:spLocks noChangeShapeType="1"/>
          </p:cNvSpPr>
          <p:nvPr/>
        </p:nvSpPr>
        <p:spPr bwMode="auto">
          <a:xfrm>
            <a:off x="3657600" y="4419600"/>
            <a:ext cx="0" cy="304800"/>
          </a:xfrm>
          <a:prstGeom prst="line">
            <a:avLst/>
          </a:prstGeom>
          <a:noFill/>
          <a:ln w="38100">
            <a:solidFill>
              <a:srgbClr val="FF0000"/>
            </a:solidFill>
            <a:round/>
            <a:headEnd/>
            <a:tailEnd type="triangle" w="med" len="med"/>
          </a:ln>
        </p:spPr>
        <p:txBody>
          <a:bodyPr/>
          <a:lstStyle/>
          <a:p>
            <a:endParaRPr lang="en-US"/>
          </a:p>
        </p:txBody>
      </p:sp>
      <p:sp>
        <p:nvSpPr>
          <p:cNvPr id="26641" name="Line 30"/>
          <p:cNvSpPr>
            <a:spLocks noChangeShapeType="1"/>
          </p:cNvSpPr>
          <p:nvPr/>
        </p:nvSpPr>
        <p:spPr bwMode="auto">
          <a:xfrm>
            <a:off x="2057400" y="2514600"/>
            <a:ext cx="228600" cy="0"/>
          </a:xfrm>
          <a:prstGeom prst="line">
            <a:avLst/>
          </a:prstGeom>
          <a:noFill/>
          <a:ln w="38100">
            <a:solidFill>
              <a:srgbClr val="FF3300"/>
            </a:solidFill>
            <a:round/>
            <a:headEnd/>
            <a:tailEnd type="triangle" w="med" len="med"/>
          </a:ln>
        </p:spPr>
        <p:txBody>
          <a:bodyPr/>
          <a:lstStyle/>
          <a:p>
            <a:endParaRPr lang="en-US"/>
          </a:p>
        </p:txBody>
      </p:sp>
      <p:sp>
        <p:nvSpPr>
          <p:cNvPr id="26642" name="Line 32"/>
          <p:cNvSpPr>
            <a:spLocks noChangeShapeType="1"/>
          </p:cNvSpPr>
          <p:nvPr/>
        </p:nvSpPr>
        <p:spPr bwMode="auto">
          <a:xfrm flipH="1">
            <a:off x="2057400" y="5334000"/>
            <a:ext cx="762000" cy="0"/>
          </a:xfrm>
          <a:prstGeom prst="line">
            <a:avLst/>
          </a:prstGeom>
          <a:noFill/>
          <a:ln w="38100">
            <a:solidFill>
              <a:srgbClr val="FF3300"/>
            </a:solidFill>
            <a:round/>
            <a:headEnd/>
            <a:tailEnd type="triangle" w="med" len="med"/>
          </a:ln>
        </p:spPr>
        <p:txBody>
          <a:bodyPr/>
          <a:lstStyle/>
          <a:p>
            <a:endParaRPr lang="en-US"/>
          </a:p>
        </p:txBody>
      </p:sp>
      <p:sp>
        <p:nvSpPr>
          <p:cNvPr id="26643" name="Line 33"/>
          <p:cNvSpPr>
            <a:spLocks noChangeShapeType="1"/>
          </p:cNvSpPr>
          <p:nvPr/>
        </p:nvSpPr>
        <p:spPr bwMode="auto">
          <a:xfrm flipV="1">
            <a:off x="2057400" y="2514600"/>
            <a:ext cx="0" cy="2743200"/>
          </a:xfrm>
          <a:prstGeom prst="line">
            <a:avLst/>
          </a:prstGeom>
          <a:noFill/>
          <a:ln w="38100">
            <a:solidFill>
              <a:srgbClr val="FF3300"/>
            </a:solidFill>
            <a:round/>
            <a:headEnd/>
            <a:tailEnd type="triangle" w="med" len="med"/>
          </a:ln>
        </p:spPr>
        <p:txBody>
          <a:bodyPr/>
          <a:lstStyle/>
          <a:p>
            <a:endParaRPr lang="en-US"/>
          </a:p>
        </p:txBody>
      </p:sp>
      <p:sp>
        <p:nvSpPr>
          <p:cNvPr id="26644" name="Line 34"/>
          <p:cNvSpPr>
            <a:spLocks noChangeShapeType="1"/>
          </p:cNvSpPr>
          <p:nvPr/>
        </p:nvSpPr>
        <p:spPr bwMode="auto">
          <a:xfrm>
            <a:off x="4572000" y="5257800"/>
            <a:ext cx="762000" cy="0"/>
          </a:xfrm>
          <a:prstGeom prst="line">
            <a:avLst/>
          </a:prstGeom>
          <a:noFill/>
          <a:ln w="38100">
            <a:solidFill>
              <a:srgbClr val="FF3300"/>
            </a:solidFill>
            <a:round/>
            <a:headEnd/>
            <a:tailEnd type="triangle" w="med" len="med"/>
          </a:ln>
        </p:spPr>
        <p:txBody>
          <a:bodyPr/>
          <a:lstStyle/>
          <a:p>
            <a:endParaRPr lang="en-US"/>
          </a:p>
        </p:txBody>
      </p:sp>
      <p:sp>
        <p:nvSpPr>
          <p:cNvPr id="26645" name="Line 35"/>
          <p:cNvSpPr>
            <a:spLocks noChangeShapeType="1"/>
          </p:cNvSpPr>
          <p:nvPr/>
        </p:nvSpPr>
        <p:spPr bwMode="auto">
          <a:xfrm flipH="1" flipV="1">
            <a:off x="5410200" y="2438400"/>
            <a:ext cx="0" cy="2819400"/>
          </a:xfrm>
          <a:prstGeom prst="line">
            <a:avLst/>
          </a:prstGeom>
          <a:noFill/>
          <a:ln w="38100">
            <a:solidFill>
              <a:srgbClr val="FF3300"/>
            </a:solidFill>
            <a:round/>
            <a:headEnd/>
            <a:tailEnd type="triangle" w="med" len="med"/>
          </a:ln>
        </p:spPr>
        <p:txBody>
          <a:bodyPr/>
          <a:lstStyle/>
          <a:p>
            <a:endParaRPr lang="en-US"/>
          </a:p>
        </p:txBody>
      </p:sp>
      <p:sp>
        <p:nvSpPr>
          <p:cNvPr id="26646" name="Line 36"/>
          <p:cNvSpPr>
            <a:spLocks noChangeShapeType="1"/>
          </p:cNvSpPr>
          <p:nvPr/>
        </p:nvSpPr>
        <p:spPr bwMode="auto">
          <a:xfrm flipH="1">
            <a:off x="5181600" y="2438400"/>
            <a:ext cx="228600" cy="0"/>
          </a:xfrm>
          <a:prstGeom prst="line">
            <a:avLst/>
          </a:prstGeom>
          <a:noFill/>
          <a:ln w="38100">
            <a:solidFill>
              <a:srgbClr val="FF3300"/>
            </a:solidFill>
            <a:round/>
            <a:headEnd/>
            <a:tailEnd type="triangle" w="med" len="med"/>
          </a:ln>
        </p:spPr>
        <p:txBody>
          <a:bodyPr/>
          <a:lstStyle/>
          <a:p>
            <a:endParaRPr lang="en-US"/>
          </a:p>
        </p:txBody>
      </p:sp>
      <p:sp>
        <p:nvSpPr>
          <p:cNvPr id="26647" name="Text Box 38"/>
          <p:cNvSpPr txBox="1">
            <a:spLocks noChangeArrowheads="1"/>
          </p:cNvSpPr>
          <p:nvPr/>
        </p:nvSpPr>
        <p:spPr bwMode="auto">
          <a:xfrm>
            <a:off x="6096000" y="2590800"/>
            <a:ext cx="1828800" cy="669925"/>
          </a:xfrm>
          <a:prstGeom prst="rect">
            <a:avLst/>
          </a:prstGeom>
          <a:noFill/>
          <a:ln w="9525">
            <a:noFill/>
            <a:miter lim="800000"/>
            <a:headEnd/>
            <a:tailEnd/>
          </a:ln>
        </p:spPr>
        <p:txBody>
          <a:bodyPr>
            <a:spAutoFit/>
          </a:bodyPr>
          <a:lstStyle/>
          <a:p>
            <a:pPr>
              <a:spcBef>
                <a:spcPct val="50000"/>
              </a:spcBef>
            </a:pPr>
            <a:r>
              <a:rPr lang="en-US" sz="1400"/>
              <a:t>Pharmacy Doctor</a:t>
            </a:r>
            <a:r>
              <a:rPr lang="en-US" sz="1200"/>
              <a:t> </a:t>
            </a:r>
            <a:r>
              <a:rPr lang="en-US" sz="1200" b="1"/>
              <a:t>visit: Asthma Ed. Med Counseling, AAplan</a:t>
            </a:r>
            <a:r>
              <a:rPr lang="en-US" sz="1200"/>
              <a:t> </a:t>
            </a:r>
          </a:p>
        </p:txBody>
      </p:sp>
      <p:sp>
        <p:nvSpPr>
          <p:cNvPr id="26648" name="AutoShape 41"/>
          <p:cNvSpPr>
            <a:spLocks noChangeArrowheads="1"/>
          </p:cNvSpPr>
          <p:nvPr/>
        </p:nvSpPr>
        <p:spPr bwMode="auto">
          <a:xfrm>
            <a:off x="457200" y="3048000"/>
            <a:ext cx="1371600" cy="1295400"/>
          </a:xfrm>
          <a:prstGeom prst="wave">
            <a:avLst>
              <a:gd name="adj1" fmla="val 13005"/>
              <a:gd name="adj2" fmla="val 0"/>
            </a:avLst>
          </a:prstGeom>
          <a:noFill/>
          <a:ln w="9525">
            <a:solidFill>
              <a:srgbClr val="009900"/>
            </a:solidFill>
            <a:round/>
            <a:headEnd/>
            <a:tailEnd/>
          </a:ln>
        </p:spPr>
        <p:txBody>
          <a:bodyPr wrap="none" anchor="ctr"/>
          <a:lstStyle/>
          <a:p>
            <a:endParaRPr lang="en-US"/>
          </a:p>
        </p:txBody>
      </p:sp>
      <p:sp>
        <p:nvSpPr>
          <p:cNvPr id="26649" name="Text Box 42"/>
          <p:cNvSpPr txBox="1">
            <a:spLocks noChangeArrowheads="1"/>
          </p:cNvSpPr>
          <p:nvPr/>
        </p:nvSpPr>
        <p:spPr bwMode="auto">
          <a:xfrm>
            <a:off x="533400" y="3200400"/>
            <a:ext cx="1219200" cy="611188"/>
          </a:xfrm>
          <a:prstGeom prst="rect">
            <a:avLst/>
          </a:prstGeom>
          <a:noFill/>
          <a:ln w="9525">
            <a:noFill/>
            <a:miter lim="800000"/>
            <a:headEnd/>
            <a:tailEnd/>
          </a:ln>
        </p:spPr>
        <p:txBody>
          <a:bodyPr>
            <a:spAutoFit/>
          </a:bodyPr>
          <a:lstStyle/>
          <a:p>
            <a:pPr>
              <a:spcBef>
                <a:spcPct val="50000"/>
              </a:spcBef>
            </a:pPr>
            <a:r>
              <a:rPr lang="en-US" sz="1600" b="1"/>
              <a:t>Allergy Specialist</a:t>
            </a:r>
            <a:r>
              <a:rPr lang="en-US"/>
              <a:t> </a:t>
            </a:r>
          </a:p>
        </p:txBody>
      </p:sp>
      <p:sp>
        <p:nvSpPr>
          <p:cNvPr id="26650" name="AutoShape 43"/>
          <p:cNvSpPr>
            <a:spLocks noChangeArrowheads="1"/>
          </p:cNvSpPr>
          <p:nvPr/>
        </p:nvSpPr>
        <p:spPr bwMode="auto">
          <a:xfrm>
            <a:off x="6039133" y="3890536"/>
            <a:ext cx="1600200" cy="1295400"/>
          </a:xfrm>
          <a:prstGeom prst="wave">
            <a:avLst>
              <a:gd name="adj1" fmla="val 13005"/>
              <a:gd name="adj2" fmla="val 0"/>
            </a:avLst>
          </a:prstGeom>
          <a:noFill/>
          <a:ln w="9525">
            <a:solidFill>
              <a:srgbClr val="009900"/>
            </a:solidFill>
            <a:round/>
            <a:headEnd/>
            <a:tailEnd/>
          </a:ln>
        </p:spPr>
        <p:txBody>
          <a:bodyPr wrap="none" anchor="ctr"/>
          <a:lstStyle/>
          <a:p>
            <a:endParaRPr lang="en-US"/>
          </a:p>
        </p:txBody>
      </p:sp>
      <p:sp>
        <p:nvSpPr>
          <p:cNvPr id="26651" name="Text Box 44"/>
          <p:cNvSpPr txBox="1">
            <a:spLocks noChangeArrowheads="1"/>
          </p:cNvSpPr>
          <p:nvPr/>
        </p:nvSpPr>
        <p:spPr bwMode="auto">
          <a:xfrm>
            <a:off x="6191533" y="4211211"/>
            <a:ext cx="1295400" cy="641350"/>
          </a:xfrm>
          <a:prstGeom prst="rect">
            <a:avLst/>
          </a:prstGeom>
          <a:noFill/>
          <a:ln w="9525">
            <a:noFill/>
            <a:miter lim="800000"/>
            <a:headEnd/>
            <a:tailEnd/>
          </a:ln>
        </p:spPr>
        <p:txBody>
          <a:bodyPr>
            <a:spAutoFit/>
          </a:bodyPr>
          <a:lstStyle/>
          <a:p>
            <a:r>
              <a:rPr lang="en-US" b="1" dirty="0"/>
              <a:t>Smoking Cessation</a:t>
            </a:r>
            <a:r>
              <a:rPr lang="en-US" dirty="0"/>
              <a:t> </a:t>
            </a:r>
          </a:p>
        </p:txBody>
      </p:sp>
      <p:sp>
        <p:nvSpPr>
          <p:cNvPr id="26652" name="Oval 45"/>
          <p:cNvSpPr>
            <a:spLocks noChangeArrowheads="1"/>
          </p:cNvSpPr>
          <p:nvPr/>
        </p:nvSpPr>
        <p:spPr bwMode="auto">
          <a:xfrm>
            <a:off x="2971800" y="2590800"/>
            <a:ext cx="1447800" cy="609600"/>
          </a:xfrm>
          <a:prstGeom prst="ellipse">
            <a:avLst/>
          </a:prstGeom>
          <a:noFill/>
          <a:ln w="38100">
            <a:solidFill>
              <a:srgbClr val="009900"/>
            </a:solidFill>
            <a:round/>
            <a:headEnd/>
            <a:tailEnd/>
          </a:ln>
        </p:spPr>
        <p:txBody>
          <a:bodyPr wrap="none" anchor="ctr"/>
          <a:lstStyle/>
          <a:p>
            <a:endParaRPr lang="en-US"/>
          </a:p>
        </p:txBody>
      </p:sp>
      <p:sp>
        <p:nvSpPr>
          <p:cNvPr id="26653" name="Text Box 46"/>
          <p:cNvSpPr txBox="1">
            <a:spLocks noChangeArrowheads="1"/>
          </p:cNvSpPr>
          <p:nvPr/>
        </p:nvSpPr>
        <p:spPr bwMode="auto">
          <a:xfrm>
            <a:off x="2971800" y="2743200"/>
            <a:ext cx="1371600" cy="366713"/>
          </a:xfrm>
          <a:prstGeom prst="rect">
            <a:avLst/>
          </a:prstGeom>
          <a:noFill/>
          <a:ln w="9525">
            <a:noFill/>
            <a:miter lim="800000"/>
            <a:headEnd/>
            <a:tailEnd/>
          </a:ln>
        </p:spPr>
        <p:txBody>
          <a:bodyPr>
            <a:spAutoFit/>
          </a:bodyPr>
          <a:lstStyle/>
          <a:p>
            <a:pPr>
              <a:spcBef>
                <a:spcPct val="50000"/>
              </a:spcBef>
            </a:pPr>
            <a:r>
              <a:rPr lang="en-US" i="1" dirty="0"/>
              <a:t>Spirometry</a:t>
            </a:r>
          </a:p>
        </p:txBody>
      </p:sp>
      <p:sp>
        <p:nvSpPr>
          <p:cNvPr id="26654" name="AutoShape 47"/>
          <p:cNvSpPr>
            <a:spLocks noChangeArrowheads="1"/>
          </p:cNvSpPr>
          <p:nvPr/>
        </p:nvSpPr>
        <p:spPr bwMode="auto">
          <a:xfrm>
            <a:off x="6096000" y="2286000"/>
            <a:ext cx="1676400" cy="1295400"/>
          </a:xfrm>
          <a:prstGeom prst="wave">
            <a:avLst>
              <a:gd name="adj1" fmla="val 13005"/>
              <a:gd name="adj2" fmla="val 0"/>
            </a:avLst>
          </a:prstGeom>
          <a:noFill/>
          <a:ln w="9525">
            <a:solidFill>
              <a:srgbClr val="009900"/>
            </a:solidFill>
            <a:round/>
            <a:headEnd/>
            <a:tailEnd/>
          </a:ln>
        </p:spPr>
        <p:txBody>
          <a:bodyPr wrap="none" anchor="ctr"/>
          <a:lstStyle/>
          <a:p>
            <a:endParaRPr lang="en-US"/>
          </a:p>
        </p:txBody>
      </p:sp>
      <p:sp>
        <p:nvSpPr>
          <p:cNvPr id="26655" name="AutoShape 52"/>
          <p:cNvSpPr>
            <a:spLocks noChangeArrowheads="1"/>
          </p:cNvSpPr>
          <p:nvPr/>
        </p:nvSpPr>
        <p:spPr bwMode="auto">
          <a:xfrm>
            <a:off x="914400" y="2667000"/>
            <a:ext cx="76200" cy="457200"/>
          </a:xfrm>
          <a:prstGeom prst="downArrow">
            <a:avLst>
              <a:gd name="adj1" fmla="val 50000"/>
              <a:gd name="adj2" fmla="val 150000"/>
            </a:avLst>
          </a:prstGeom>
          <a:noFill/>
          <a:ln w="9525">
            <a:solidFill>
              <a:srgbClr val="FF0000"/>
            </a:solidFill>
            <a:miter lim="800000"/>
            <a:headEnd/>
            <a:tailEnd/>
          </a:ln>
        </p:spPr>
        <p:txBody>
          <a:bodyPr wrap="none" anchor="ctr"/>
          <a:lstStyle/>
          <a:p>
            <a:endParaRPr lang="en-US"/>
          </a:p>
        </p:txBody>
      </p:sp>
      <p:sp>
        <p:nvSpPr>
          <p:cNvPr id="26656" name="AutoShape 53"/>
          <p:cNvSpPr>
            <a:spLocks noChangeArrowheads="1"/>
          </p:cNvSpPr>
          <p:nvPr/>
        </p:nvSpPr>
        <p:spPr bwMode="auto">
          <a:xfrm>
            <a:off x="6553200" y="1905000"/>
            <a:ext cx="76200" cy="381000"/>
          </a:xfrm>
          <a:prstGeom prst="downArrow">
            <a:avLst>
              <a:gd name="adj1" fmla="val 50000"/>
              <a:gd name="adj2" fmla="val 125000"/>
            </a:avLst>
          </a:prstGeom>
          <a:noFill/>
          <a:ln w="9525">
            <a:solidFill>
              <a:srgbClr val="FF0000"/>
            </a:solidFill>
            <a:miter lim="800000"/>
            <a:headEnd/>
            <a:tailEnd/>
          </a:ln>
        </p:spPr>
        <p:txBody>
          <a:bodyPr wrap="none" anchor="ctr"/>
          <a:lstStyle/>
          <a:p>
            <a:endParaRPr lang="en-US"/>
          </a:p>
        </p:txBody>
      </p:sp>
      <p:sp>
        <p:nvSpPr>
          <p:cNvPr id="26657" name="AutoShape 54"/>
          <p:cNvSpPr>
            <a:spLocks noChangeArrowheads="1"/>
          </p:cNvSpPr>
          <p:nvPr/>
        </p:nvSpPr>
        <p:spPr bwMode="auto">
          <a:xfrm>
            <a:off x="6477000" y="3522592"/>
            <a:ext cx="76200" cy="381000"/>
          </a:xfrm>
          <a:prstGeom prst="downArrow">
            <a:avLst>
              <a:gd name="adj1" fmla="val 50000"/>
              <a:gd name="adj2" fmla="val 125000"/>
            </a:avLst>
          </a:prstGeom>
          <a:noFill/>
          <a:ln w="9525">
            <a:solidFill>
              <a:srgbClr val="FF0000"/>
            </a:solidFill>
            <a:miter lim="800000"/>
            <a:headEnd/>
            <a:tailEnd/>
          </a:ln>
        </p:spPr>
        <p:txBody>
          <a:bodyPr wrap="none" anchor="ctr"/>
          <a:lstStyle/>
          <a:p>
            <a:endParaRPr lang="en-US"/>
          </a:p>
        </p:txBody>
      </p:sp>
      <p:sp>
        <p:nvSpPr>
          <p:cNvPr id="3" name="Down Arrow 2"/>
          <p:cNvSpPr/>
          <p:nvPr/>
        </p:nvSpPr>
        <p:spPr>
          <a:xfrm>
            <a:off x="304800" y="4876800"/>
            <a:ext cx="1866900" cy="18065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Referral </a:t>
            </a:r>
          </a:p>
          <a:p>
            <a:pPr algn="ctr">
              <a:defRPr/>
            </a:pPr>
            <a:r>
              <a:rPr lang="en-US" b="1" dirty="0">
                <a:solidFill>
                  <a:schemeClr val="tx1"/>
                </a:solidFill>
              </a:rPr>
              <a:t>To SFGH</a:t>
            </a:r>
          </a:p>
        </p:txBody>
      </p:sp>
      <p:sp>
        <p:nvSpPr>
          <p:cNvPr id="2" name="Heart 1"/>
          <p:cNvSpPr/>
          <p:nvPr/>
        </p:nvSpPr>
        <p:spPr>
          <a:xfrm>
            <a:off x="6019800" y="5382786"/>
            <a:ext cx="1600200" cy="128694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134442" y="5836219"/>
            <a:ext cx="1798319" cy="369332"/>
          </a:xfrm>
          <a:prstGeom prst="rect">
            <a:avLst/>
          </a:prstGeom>
          <a:noFill/>
        </p:spPr>
        <p:txBody>
          <a:bodyPr wrap="square" rtlCol="0">
            <a:spAutoFit/>
          </a:bodyPr>
          <a:lstStyle/>
          <a:p>
            <a:r>
              <a:rPr lang="en-US" dirty="0" smtClean="0"/>
              <a:t> add to I2I </a:t>
            </a:r>
            <a:endParaRPr lang="en-US" dirty="0"/>
          </a:p>
        </p:txBody>
      </p:sp>
      <p:cxnSp>
        <p:nvCxnSpPr>
          <p:cNvPr id="6" name="Straight Arrow Connector 5"/>
          <p:cNvCxnSpPr/>
          <p:nvPr/>
        </p:nvCxnSpPr>
        <p:spPr>
          <a:xfrm>
            <a:off x="6553200" y="5029200"/>
            <a:ext cx="0" cy="30480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p:txBody>
          <a:bodyPr wrap="square" numCol="1" anchorCtr="0" compatLnSpc="1">
            <a:prstTxWarp prst="textNoShape">
              <a:avLst/>
            </a:prstTxWarp>
          </a:bodyPr>
          <a:lstStyle/>
          <a:p>
            <a:pPr eaLnBrk="1" hangingPunct="1"/>
            <a:r>
              <a:rPr lang="en-US" sz="4200" dirty="0" smtClean="0">
                <a:solidFill>
                  <a:srgbClr val="FF0000"/>
                </a:solidFill>
              </a:rPr>
              <a:t>SAMC </a:t>
            </a:r>
            <a:r>
              <a:rPr lang="en-US" sz="2400" dirty="0" smtClean="0">
                <a:solidFill>
                  <a:srgbClr val="FF0000"/>
                </a:solidFill>
              </a:rPr>
              <a:t>Cases of using Spirometry at Clinic site</a:t>
            </a:r>
            <a:br>
              <a:rPr lang="en-US" sz="2400" dirty="0" smtClean="0">
                <a:solidFill>
                  <a:srgbClr val="FF0000"/>
                </a:solidFill>
              </a:rPr>
            </a:br>
            <a:endParaRPr lang="en-US" sz="4200" dirty="0" smtClean="0">
              <a:solidFill>
                <a:srgbClr val="FF0000"/>
              </a:solidFill>
            </a:endParaRPr>
          </a:p>
        </p:txBody>
      </p:sp>
      <p:sp>
        <p:nvSpPr>
          <p:cNvPr id="38914" name="Rectangle 3"/>
          <p:cNvSpPr>
            <a:spLocks noGrp="1"/>
          </p:cNvSpPr>
          <p:nvPr>
            <p:ph type="body" idx="1"/>
          </p:nvPr>
        </p:nvSpPr>
        <p:spPr>
          <a:xfrm>
            <a:off x="457200" y="1676400"/>
            <a:ext cx="7620000" cy="4800600"/>
          </a:xfrm>
        </p:spPr>
        <p:txBody>
          <a:bodyPr/>
          <a:lstStyle/>
          <a:p>
            <a:pPr algn="ctr" eaLnBrk="1" hangingPunct="1">
              <a:lnSpc>
                <a:spcPct val="80000"/>
              </a:lnSpc>
            </a:pPr>
            <a:endParaRPr lang="en-US" sz="1100" dirty="0" smtClean="0"/>
          </a:p>
          <a:p>
            <a:pPr eaLnBrk="1" hangingPunct="1">
              <a:lnSpc>
                <a:spcPct val="80000"/>
              </a:lnSpc>
            </a:pPr>
            <a:r>
              <a:rPr lang="en-US" sz="1800" dirty="0" smtClean="0"/>
              <a:t> 1.  Ms. Tan  59 years old </a:t>
            </a:r>
            <a:r>
              <a:rPr lang="en-US" sz="1800" dirty="0"/>
              <a:t>a</a:t>
            </a:r>
            <a:r>
              <a:rPr lang="en-US" sz="1800" dirty="0" smtClean="0"/>
              <a:t>sthmatic, a regular pt. in for</a:t>
            </a:r>
          </a:p>
          <a:p>
            <a:pPr marL="114300" indent="0" eaLnBrk="1" hangingPunct="1">
              <a:lnSpc>
                <a:spcPct val="80000"/>
              </a:lnSpc>
              <a:buNone/>
            </a:pPr>
            <a:r>
              <a:rPr lang="en-US" sz="1800" dirty="0" smtClean="0"/>
              <a:t>f/u on </a:t>
            </a:r>
            <a:r>
              <a:rPr lang="en-US" sz="1800" dirty="0"/>
              <a:t>a</a:t>
            </a:r>
            <a:r>
              <a:rPr lang="en-US" sz="1800" dirty="0" smtClean="0"/>
              <a:t>sthma. Major mental health issues so objective criteria key to care. </a:t>
            </a:r>
          </a:p>
          <a:p>
            <a:pPr marL="114300" indent="0" eaLnBrk="1" hangingPunct="1">
              <a:lnSpc>
                <a:spcPct val="80000"/>
              </a:lnSpc>
              <a:buNone/>
            </a:pPr>
            <a:r>
              <a:rPr lang="en-US" sz="1800" dirty="0" smtClean="0"/>
              <a:t>Referred by SB for spirometry. </a:t>
            </a:r>
            <a:r>
              <a:rPr lang="en-US" sz="1800" dirty="0" err="1" smtClean="0"/>
              <a:t>Ms</a:t>
            </a:r>
            <a:r>
              <a:rPr lang="en-US" sz="1800" dirty="0" smtClean="0"/>
              <a:t> Tan has seen Dr. Bledsoe since 2007, </a:t>
            </a:r>
            <a:r>
              <a:rPr lang="en-US" sz="1800" dirty="0" err="1" smtClean="0"/>
              <a:t>pt’s</a:t>
            </a:r>
            <a:r>
              <a:rPr lang="en-US" sz="1800" dirty="0" smtClean="0"/>
              <a:t> last</a:t>
            </a:r>
          </a:p>
          <a:p>
            <a:pPr marL="114300" indent="0" eaLnBrk="1" hangingPunct="1">
              <a:lnSpc>
                <a:spcPct val="80000"/>
              </a:lnSpc>
              <a:buNone/>
            </a:pPr>
            <a:r>
              <a:rPr lang="en-US" sz="1800" dirty="0" smtClean="0"/>
              <a:t> </a:t>
            </a:r>
            <a:r>
              <a:rPr lang="en-US" sz="1800" dirty="0"/>
              <a:t>s</a:t>
            </a:r>
            <a:r>
              <a:rPr lang="en-US" sz="1800" dirty="0" smtClean="0"/>
              <a:t>pirometry was in 2012.</a:t>
            </a:r>
          </a:p>
          <a:p>
            <a:pPr eaLnBrk="1" hangingPunct="1">
              <a:lnSpc>
                <a:spcPct val="80000"/>
              </a:lnSpc>
              <a:buFont typeface="Arial" charset="0"/>
              <a:buNone/>
            </a:pPr>
            <a:endParaRPr lang="en-US" sz="1800" dirty="0" smtClean="0"/>
          </a:p>
          <a:p>
            <a:pPr algn="ctr" eaLnBrk="1" hangingPunct="1">
              <a:lnSpc>
                <a:spcPct val="80000"/>
              </a:lnSpc>
            </a:pPr>
            <a:endParaRPr lang="en-US" sz="1800" dirty="0" smtClean="0"/>
          </a:p>
          <a:p>
            <a:pPr algn="ctr" eaLnBrk="1" hangingPunct="1">
              <a:lnSpc>
                <a:spcPct val="80000"/>
              </a:lnSpc>
            </a:pPr>
            <a:endParaRPr lang="en-US" sz="1800" dirty="0" smtClean="0"/>
          </a:p>
          <a:p>
            <a:pPr algn="ctr" eaLnBrk="1" hangingPunct="1">
              <a:lnSpc>
                <a:spcPct val="80000"/>
              </a:lnSpc>
              <a:buFont typeface="Arial" charset="0"/>
              <a:buNone/>
            </a:pPr>
            <a:r>
              <a:rPr lang="en-US" sz="1800" dirty="0" smtClean="0"/>
              <a:t>                 </a:t>
            </a:r>
          </a:p>
          <a:p>
            <a:pPr algn="ctr" eaLnBrk="1" hangingPunct="1">
              <a:lnSpc>
                <a:spcPct val="80000"/>
              </a:lnSpc>
              <a:buFont typeface="Arial" charset="0"/>
              <a:buNone/>
            </a:pPr>
            <a:r>
              <a:rPr lang="en-US" sz="1800" dirty="0" smtClean="0"/>
              <a:t>      </a:t>
            </a:r>
          </a:p>
          <a:p>
            <a:pPr algn="ctr" eaLnBrk="1" hangingPunct="1">
              <a:lnSpc>
                <a:spcPct val="80000"/>
              </a:lnSpc>
              <a:buFont typeface="Arial" charset="0"/>
              <a:buNone/>
            </a:pPr>
            <a:r>
              <a:rPr lang="en-US" sz="1800" dirty="0" smtClean="0"/>
              <a:t>  </a:t>
            </a:r>
          </a:p>
          <a:p>
            <a:pPr algn="ctr" eaLnBrk="1" hangingPunct="1">
              <a:lnSpc>
                <a:spcPct val="80000"/>
              </a:lnSpc>
            </a:pPr>
            <a:endParaRPr lang="en-US" sz="1800" dirty="0" smtClean="0"/>
          </a:p>
          <a:p>
            <a:pPr eaLnBrk="1" hangingPunct="1">
              <a:lnSpc>
                <a:spcPct val="80000"/>
              </a:lnSpc>
            </a:pPr>
            <a:r>
              <a:rPr lang="en-US" sz="1800" dirty="0" smtClean="0"/>
              <a:t>2. Mr. DJ new patient, 53 years old, smoker </a:t>
            </a:r>
            <a:r>
              <a:rPr lang="en-US" sz="1800" dirty="0"/>
              <a:t>c</a:t>
            </a:r>
            <a:r>
              <a:rPr lang="en-US" sz="1800" dirty="0" smtClean="0"/>
              <a:t>/o SOB,  cough for 2 </a:t>
            </a:r>
            <a:r>
              <a:rPr lang="en-US" sz="1800" dirty="0" err="1" smtClean="0"/>
              <a:t>weeks.On</a:t>
            </a:r>
            <a:r>
              <a:rPr lang="en-US" sz="1800" dirty="0" smtClean="0"/>
              <a:t> medication from an outside provider.  Referred by SB for </a:t>
            </a:r>
            <a:r>
              <a:rPr lang="en-US" sz="1800" dirty="0"/>
              <a:t>s</a:t>
            </a:r>
            <a:r>
              <a:rPr lang="en-US" sz="1800" dirty="0" smtClean="0"/>
              <a:t>pirometry.  No previous </a:t>
            </a:r>
            <a:r>
              <a:rPr lang="en-US" sz="1800" dirty="0"/>
              <a:t>s</a:t>
            </a:r>
            <a:r>
              <a:rPr lang="en-US" sz="1800" dirty="0" smtClean="0"/>
              <a:t>pirometry .</a:t>
            </a:r>
          </a:p>
          <a:p>
            <a:pPr marL="114300" indent="0" algn="ctr" eaLnBrk="1" hangingPunct="1">
              <a:lnSpc>
                <a:spcPct val="80000"/>
              </a:lnSpc>
              <a:buNone/>
            </a:pPr>
            <a:endParaRPr lang="en-US" sz="1800" dirty="0" smtClean="0"/>
          </a:p>
          <a:p>
            <a:pPr algn="ctr" eaLnBrk="1" hangingPunct="1">
              <a:lnSpc>
                <a:spcPct val="80000"/>
              </a:lnSpc>
            </a:pPr>
            <a:endParaRPr lang="en-US" sz="1800" dirty="0" smtClean="0"/>
          </a:p>
          <a:p>
            <a:pPr algn="ctr" eaLnBrk="1" hangingPunct="1">
              <a:lnSpc>
                <a:spcPct val="80000"/>
              </a:lnSpc>
            </a:pPr>
            <a:endParaRPr lang="en-US" sz="1800" dirty="0" smtClean="0"/>
          </a:p>
          <a:p>
            <a:pPr marL="114300" indent="0" algn="ctr" eaLnBrk="1" hangingPunct="1">
              <a:lnSpc>
                <a:spcPct val="80000"/>
              </a:lnSpc>
              <a:buNone/>
            </a:pPr>
            <a:r>
              <a:rPr lang="en-US" sz="1100" dirty="0" smtClean="0"/>
              <a:t>  </a:t>
            </a:r>
          </a:p>
        </p:txBody>
      </p:sp>
      <p:sp>
        <p:nvSpPr>
          <p:cNvPr id="38915" name="AutoShape 5" descr="2Q=="/>
          <p:cNvSpPr>
            <a:spLocks noChangeAspect="1" noChangeArrowheads="1"/>
          </p:cNvSpPr>
          <p:nvPr/>
        </p:nvSpPr>
        <p:spPr bwMode="auto">
          <a:xfrm>
            <a:off x="0" y="0"/>
            <a:ext cx="2286000" cy="2000250"/>
          </a:xfrm>
          <a:prstGeom prst="rect">
            <a:avLst/>
          </a:prstGeom>
          <a:noFill/>
          <a:ln w="9525">
            <a:noFill/>
            <a:miter lim="800000"/>
            <a:headEnd/>
            <a:tailEnd/>
          </a:ln>
        </p:spPr>
        <p:txBody>
          <a:bodyPr/>
          <a:lstStyle/>
          <a:p>
            <a:endParaRPr lang="en-US"/>
          </a:p>
        </p:txBody>
      </p:sp>
      <p:sp>
        <p:nvSpPr>
          <p:cNvPr id="38916" name="AutoShape 7" descr="2Q=="/>
          <p:cNvSpPr>
            <a:spLocks noChangeAspect="1" noChangeArrowheads="1"/>
          </p:cNvSpPr>
          <p:nvPr/>
        </p:nvSpPr>
        <p:spPr bwMode="auto">
          <a:xfrm>
            <a:off x="3429000" y="2428875"/>
            <a:ext cx="2286000" cy="2000250"/>
          </a:xfrm>
          <a:prstGeom prst="rect">
            <a:avLst/>
          </a:prstGeom>
          <a:noFill/>
          <a:ln w="9525">
            <a:noFill/>
            <a:miter lim="800000"/>
            <a:headEnd/>
            <a:tailEnd/>
          </a:ln>
        </p:spPr>
        <p:txBody>
          <a:bodyPr/>
          <a:lstStyle/>
          <a:p>
            <a:endParaRPr lang="en-US"/>
          </a:p>
        </p:txBody>
      </p:sp>
      <p:pic>
        <p:nvPicPr>
          <p:cNvPr id="38917" name="Picture 9" descr="ANd9GcRxyrj4DRgON_ejhCaAENMU6-p0APSjDnv4xBoxCEDWW9wZN8hU"/>
          <p:cNvPicPr>
            <a:picLocks noChangeAspect="1" noChangeArrowheads="1"/>
          </p:cNvPicPr>
          <p:nvPr/>
        </p:nvPicPr>
        <p:blipFill>
          <a:blip r:embed="rId2"/>
          <a:srcRect/>
          <a:stretch>
            <a:fillRect/>
          </a:stretch>
        </p:blipFill>
        <p:spPr bwMode="auto">
          <a:xfrm>
            <a:off x="152400" y="838200"/>
            <a:ext cx="838200" cy="1066800"/>
          </a:xfrm>
          <a:prstGeom prst="rect">
            <a:avLst/>
          </a:prstGeom>
          <a:noFill/>
          <a:ln w="9525">
            <a:noFill/>
            <a:miter lim="800000"/>
            <a:headEnd/>
            <a:tailEnd/>
          </a:ln>
        </p:spPr>
      </p:pic>
      <p:pic>
        <p:nvPicPr>
          <p:cNvPr id="38918" name="Picture 11" descr="ANd9GcQAoKML7EKkbfP5hID8m50-rOM8BrYZOu-B-2Gz2uhiE-vJIgs8"/>
          <p:cNvPicPr>
            <a:picLocks noChangeAspect="1" noChangeArrowheads="1"/>
          </p:cNvPicPr>
          <p:nvPr/>
        </p:nvPicPr>
        <p:blipFill>
          <a:blip r:embed="rId3"/>
          <a:srcRect/>
          <a:stretch>
            <a:fillRect/>
          </a:stretch>
        </p:blipFill>
        <p:spPr bwMode="auto">
          <a:xfrm>
            <a:off x="0" y="3276600"/>
            <a:ext cx="6985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p:cNvSpPr>
          <p:nvPr>
            <p:ph type="title"/>
          </p:nvPr>
        </p:nvSpPr>
        <p:spPr bwMode="auto">
          <a:xfrm>
            <a:off x="457200" y="274638"/>
            <a:ext cx="7696200" cy="6278562"/>
          </a:xfrm>
          <a:noFill/>
        </p:spPr>
        <p:txBody>
          <a:bodyPr wrap="square" numCol="1" anchorCtr="0" compatLnSpc="1">
            <a:prstTxWarp prst="textNoShape">
              <a:avLst/>
            </a:prstTxWarp>
          </a:bodyPr>
          <a:lstStyle/>
          <a:p>
            <a:pPr algn="ctr"/>
            <a:r>
              <a:rPr lang="en-US" smtClean="0"/>
              <a:t>        </a:t>
            </a:r>
            <a:r>
              <a:rPr lang="en-US" sz="2000" smtClean="0"/>
              <a:t/>
            </a:r>
            <a:br>
              <a:rPr lang="en-US" sz="2000" smtClean="0"/>
            </a:br>
            <a:endParaRPr lang="en-US" smtClean="0"/>
          </a:p>
        </p:txBody>
      </p:sp>
      <p:pic>
        <p:nvPicPr>
          <p:cNvPr id="44039" name="Picture 13" descr="ANd9GcS27v8MbhPOsoZQSqrYZqITeOvAMQibBjf2mIyVwESkB51fXrIvVQ"/>
          <p:cNvPicPr>
            <a:picLocks noGrp="1" noChangeAspect="1" noChangeArrowheads="1"/>
          </p:cNvPicPr>
          <p:nvPr>
            <p:ph type="body" idx="1"/>
          </p:nvPr>
        </p:nvPicPr>
        <p:blipFill>
          <a:blip r:embed="rId2"/>
          <a:srcRect/>
          <a:stretch>
            <a:fillRect/>
          </a:stretch>
        </p:blipFill>
        <p:spPr>
          <a:xfrm>
            <a:off x="381000" y="1143000"/>
            <a:ext cx="1138238" cy="1447800"/>
          </a:xfrm>
          <a:noFill/>
          <a:ln/>
        </p:spPr>
      </p:pic>
      <p:sp>
        <p:nvSpPr>
          <p:cNvPr id="44040" name="Rectangle 8"/>
          <p:cNvSpPr>
            <a:spLocks noChangeArrowheads="1"/>
          </p:cNvSpPr>
          <p:nvPr/>
        </p:nvSpPr>
        <p:spPr bwMode="auto">
          <a:xfrm>
            <a:off x="1676400" y="1524000"/>
            <a:ext cx="6172200" cy="1200329"/>
          </a:xfrm>
          <a:prstGeom prst="rect">
            <a:avLst/>
          </a:prstGeom>
          <a:noFill/>
          <a:ln w="9525">
            <a:noFill/>
            <a:miter lim="800000"/>
            <a:headEnd/>
            <a:tailEnd/>
          </a:ln>
          <a:effectLst/>
        </p:spPr>
        <p:txBody>
          <a:bodyPr>
            <a:spAutoFit/>
          </a:bodyPr>
          <a:lstStyle/>
          <a:p>
            <a:r>
              <a:rPr lang="en-US" dirty="0"/>
              <a:t>3</a:t>
            </a:r>
            <a:r>
              <a:rPr lang="en-US" dirty="0" smtClean="0"/>
              <a:t>. </a:t>
            </a:r>
            <a:r>
              <a:rPr lang="en-US" dirty="0" err="1" smtClean="0"/>
              <a:t>Mrs.Dam</a:t>
            </a:r>
            <a:r>
              <a:rPr lang="en-US" dirty="0"/>
              <a:t>, new </a:t>
            </a:r>
            <a:r>
              <a:rPr lang="en-US" dirty="0" smtClean="0"/>
              <a:t>patient</a:t>
            </a:r>
            <a:r>
              <a:rPr lang="en-US" dirty="0"/>
              <a:t>, 40 years old, </a:t>
            </a:r>
            <a:r>
              <a:rPr lang="en-US" dirty="0" smtClean="0"/>
              <a:t>history</a:t>
            </a:r>
            <a:r>
              <a:rPr lang="en-US" dirty="0"/>
              <a:t> </a:t>
            </a:r>
            <a:r>
              <a:rPr lang="en-US" dirty="0" smtClean="0"/>
              <a:t>of childhood</a:t>
            </a:r>
          </a:p>
          <a:p>
            <a:r>
              <a:rPr lang="en-US" dirty="0" smtClean="0"/>
              <a:t> asthma and pollen allergies. </a:t>
            </a:r>
            <a:endParaRPr lang="en-US" dirty="0"/>
          </a:p>
          <a:p>
            <a:r>
              <a:rPr lang="en-US" dirty="0"/>
              <a:t>c</a:t>
            </a:r>
            <a:r>
              <a:rPr lang="en-US" dirty="0" smtClean="0"/>
              <a:t>/o </a:t>
            </a:r>
            <a:r>
              <a:rPr lang="en-US" dirty="0"/>
              <a:t>wheezing, SOB</a:t>
            </a:r>
            <a:r>
              <a:rPr lang="en-US" dirty="0" smtClean="0"/>
              <a:t>, and allergies. </a:t>
            </a:r>
            <a:r>
              <a:rPr lang="en-US" dirty="0"/>
              <a:t>Referred by </a:t>
            </a:r>
            <a:r>
              <a:rPr lang="en-US" dirty="0" err="1"/>
              <a:t>Dr.Rayburn</a:t>
            </a:r>
            <a:r>
              <a:rPr lang="en-US" dirty="0"/>
              <a:t> for </a:t>
            </a:r>
            <a:r>
              <a:rPr lang="en-US" dirty="0" smtClean="0"/>
              <a:t>spirometry. No </a:t>
            </a:r>
            <a:r>
              <a:rPr lang="en-US" dirty="0"/>
              <a:t>previous s</a:t>
            </a:r>
            <a:r>
              <a:rPr lang="en-US" dirty="0" smtClean="0"/>
              <a:t>pirometry </a:t>
            </a:r>
            <a:r>
              <a:rPr lang="en-US" dirty="0"/>
              <a:t>.</a:t>
            </a:r>
          </a:p>
        </p:txBody>
      </p:sp>
      <p:pic>
        <p:nvPicPr>
          <p:cNvPr id="44042" name="Picture 10" descr="ANd9GcRbo5pBja9QGfq1ocRNge4sZUcoRkRyBzFnyQbVO-q6-oe8ektNQQ"/>
          <p:cNvPicPr>
            <a:picLocks noChangeAspect="1" noChangeArrowheads="1"/>
          </p:cNvPicPr>
          <p:nvPr/>
        </p:nvPicPr>
        <p:blipFill>
          <a:blip r:embed="rId3"/>
          <a:srcRect/>
          <a:stretch>
            <a:fillRect/>
          </a:stretch>
        </p:blipFill>
        <p:spPr bwMode="auto">
          <a:xfrm>
            <a:off x="228600" y="3657600"/>
            <a:ext cx="1295400" cy="1381125"/>
          </a:xfrm>
          <a:prstGeom prst="rect">
            <a:avLst/>
          </a:prstGeom>
          <a:noFill/>
        </p:spPr>
      </p:pic>
      <p:sp>
        <p:nvSpPr>
          <p:cNvPr id="44043" name="Text Box 11"/>
          <p:cNvSpPr txBox="1">
            <a:spLocks noChangeArrowheads="1"/>
          </p:cNvSpPr>
          <p:nvPr/>
        </p:nvSpPr>
        <p:spPr bwMode="auto">
          <a:xfrm>
            <a:off x="1905000" y="3886200"/>
            <a:ext cx="6019800" cy="915988"/>
          </a:xfrm>
          <a:prstGeom prst="rect">
            <a:avLst/>
          </a:prstGeom>
          <a:noFill/>
          <a:ln w="9525">
            <a:noFill/>
            <a:miter lim="800000"/>
            <a:headEnd/>
            <a:tailEnd/>
          </a:ln>
          <a:effectLst/>
        </p:spPr>
        <p:txBody>
          <a:bodyPr>
            <a:spAutoFit/>
          </a:bodyPr>
          <a:lstStyle/>
          <a:p>
            <a:pPr>
              <a:spcBef>
                <a:spcPct val="50000"/>
              </a:spcBef>
            </a:pPr>
            <a:r>
              <a:rPr lang="en-US" dirty="0" smtClean="0"/>
              <a:t>4. </a:t>
            </a:r>
            <a:r>
              <a:rPr lang="en-US" dirty="0" err="1" smtClean="0"/>
              <a:t>Mr.WP</a:t>
            </a:r>
            <a:r>
              <a:rPr lang="en-US" dirty="0"/>
              <a:t>, 65 years old </a:t>
            </a:r>
            <a:r>
              <a:rPr lang="en-US" dirty="0" smtClean="0"/>
              <a:t>asthmatic, established patient</a:t>
            </a:r>
            <a:r>
              <a:rPr lang="en-US" dirty="0"/>
              <a:t>. F/u </a:t>
            </a:r>
            <a:r>
              <a:rPr lang="en-US" dirty="0" smtClean="0"/>
              <a:t>asthma</a:t>
            </a:r>
            <a:r>
              <a:rPr lang="en-US" dirty="0"/>
              <a:t>, referred by </a:t>
            </a:r>
            <a:r>
              <a:rPr lang="en-US" dirty="0" err="1"/>
              <a:t>Dr.Rayburn</a:t>
            </a:r>
            <a:r>
              <a:rPr lang="en-US" dirty="0"/>
              <a:t> for s</a:t>
            </a:r>
            <a:r>
              <a:rPr lang="en-US" dirty="0" smtClean="0"/>
              <a:t>pirometry</a:t>
            </a:r>
            <a:r>
              <a:rPr lang="en-US" dirty="0"/>
              <a:t>. Last Spirometry was in 2010.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noFill/>
        </p:spPr>
        <p:txBody>
          <a:bodyPr wrap="square" numCol="1" anchorCtr="0" compatLnSpc="1">
            <a:prstTxWarp prst="textNoShape">
              <a:avLst/>
            </a:prstTxWarp>
          </a:bodyPr>
          <a:lstStyle/>
          <a:p>
            <a:r>
              <a:rPr lang="en-US" sz="2400" dirty="0" smtClean="0">
                <a:solidFill>
                  <a:srgbClr val="FF0000"/>
                </a:solidFill>
              </a:rPr>
              <a:t>Work Flow: Spirometry Internal Referral by PCP to Asthma Desktop</a:t>
            </a:r>
          </a:p>
        </p:txBody>
      </p:sp>
      <p:sp>
        <p:nvSpPr>
          <p:cNvPr id="51203" name="Rectangle 3"/>
          <p:cNvSpPr>
            <a:spLocks noGrp="1"/>
          </p:cNvSpPr>
          <p:nvPr>
            <p:ph type="body" idx="1"/>
          </p:nvPr>
        </p:nvSpPr>
        <p:spPr/>
        <p:txBody>
          <a:bodyPr/>
          <a:lstStyle/>
          <a:p>
            <a:r>
              <a:rPr lang="en-US" sz="2400" dirty="0" smtClean="0"/>
              <a:t>EMR, orders section</a:t>
            </a:r>
            <a:endParaRPr lang="en-US" sz="2400" dirty="0"/>
          </a:p>
          <a:p>
            <a:r>
              <a:rPr lang="en-US" sz="2400" dirty="0" smtClean="0"/>
              <a:t>Internal referral: Spirometry</a:t>
            </a:r>
          </a:p>
          <a:p>
            <a:endParaRPr lang="en-US" sz="2400" dirty="0"/>
          </a:p>
          <a:p>
            <a:r>
              <a:rPr lang="en-US" sz="2400" dirty="0" smtClean="0"/>
              <a:t>After selecting: Instructions:</a:t>
            </a:r>
          </a:p>
          <a:p>
            <a:endParaRPr lang="en-US" sz="2400" dirty="0"/>
          </a:p>
          <a:p>
            <a:r>
              <a:rPr lang="en-US" sz="2400" dirty="0" smtClean="0"/>
              <a:t>Please indicate what test to perform: FVC pre-bronchodilator_________ or FVC Pre/ FVC Post</a:t>
            </a:r>
          </a:p>
          <a:p>
            <a:r>
              <a:rPr lang="en-US" sz="2400" dirty="0" smtClean="0"/>
              <a:t>______x______________.</a:t>
            </a:r>
          </a:p>
          <a:p>
            <a:endParaRPr lang="en-US" sz="2400" dirty="0"/>
          </a:p>
          <a:p>
            <a:r>
              <a:rPr lang="en-US" sz="2400" dirty="0" smtClean="0"/>
              <a:t>Standing orders cover the MA use of Albuterol</a:t>
            </a:r>
          </a:p>
          <a:p>
            <a:pPr marL="114300" indent="0">
              <a:buNone/>
            </a:pPr>
            <a:endParaRPr lang="en-US" sz="2400" dirty="0"/>
          </a:p>
          <a:p>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a:xfrm>
            <a:off x="457200" y="304800"/>
            <a:ext cx="7620000" cy="1143000"/>
          </a:xfrm>
        </p:spPr>
        <p:txBody>
          <a:bodyPr wrap="square" numCol="1" anchorCtr="0" compatLnSpc="1">
            <a:prstTxWarp prst="textNoShape">
              <a:avLst/>
            </a:prstTxWarp>
          </a:bodyPr>
          <a:lstStyle/>
          <a:p>
            <a:pPr>
              <a:defRPr/>
            </a:pPr>
            <a:r>
              <a:rPr lang="en-US" sz="3400" b="1" dirty="0" smtClean="0"/>
              <a:t>Appointment card and instructions  </a:t>
            </a:r>
          </a:p>
        </p:txBody>
      </p:sp>
      <p:sp>
        <p:nvSpPr>
          <p:cNvPr id="40962" name="Rectangle 3"/>
          <p:cNvSpPr>
            <a:spLocks noGrp="1"/>
          </p:cNvSpPr>
          <p:nvPr>
            <p:ph type="body" idx="1"/>
          </p:nvPr>
        </p:nvSpPr>
        <p:spPr>
          <a:ln w="57150">
            <a:solidFill>
              <a:srgbClr val="FF3300">
                <a:alpha val="98038"/>
              </a:srgbClr>
            </a:solidFill>
          </a:ln>
        </p:spPr>
        <p:txBody>
          <a:bodyPr/>
          <a:lstStyle/>
          <a:p>
            <a:r>
              <a:rPr lang="en-US" sz="1600" b="1" u="sng" dirty="0" smtClean="0"/>
              <a:t>SPIROMETRY /PULMONARY FUNCTION TESTING/ ORDERS </a:t>
            </a:r>
          </a:p>
          <a:p>
            <a:endParaRPr lang="en-US" sz="1600" b="1" dirty="0" smtClean="0"/>
          </a:p>
          <a:p>
            <a:r>
              <a:rPr lang="en-US" sz="1600" b="1" dirty="0" smtClean="0"/>
              <a:t>Lab Location: St. Anthony Medical Clinic</a:t>
            </a:r>
          </a:p>
          <a:p>
            <a:r>
              <a:rPr lang="en-US" sz="1600" b="1" dirty="0" smtClean="0"/>
              <a:t> Appointment date. ……………Time…… Instructions:</a:t>
            </a:r>
          </a:p>
          <a:p>
            <a:r>
              <a:rPr lang="en-US" sz="1600" b="1" dirty="0" smtClean="0"/>
              <a:t>Don’t drink caffeine or use Inhalers / bronchodilators / for at least 12 hours before your test </a:t>
            </a:r>
          </a:p>
          <a:p>
            <a:r>
              <a:rPr lang="en-US" sz="1600" b="1" dirty="0" smtClean="0"/>
              <a:t>Don’t smoke for at least 2 hours before your test </a:t>
            </a:r>
          </a:p>
          <a:p>
            <a:r>
              <a:rPr lang="en-US" sz="1600" b="1" dirty="0" smtClean="0"/>
              <a:t>Don’t eat a heavy meal or do vigorous exercise for at least 2 hours before your test</a:t>
            </a:r>
          </a:p>
          <a:p>
            <a:r>
              <a:rPr lang="en-US" sz="1600" b="1" dirty="0" smtClean="0"/>
              <a:t>Wear loose fitting clothes and remove back braces</a:t>
            </a:r>
          </a:p>
          <a:p>
            <a:r>
              <a:rPr lang="en-US" sz="1600" b="1" dirty="0" smtClean="0"/>
              <a:t>Other: If you have an Inhaler / Albuterol/ bring it with you.</a:t>
            </a:r>
          </a:p>
          <a:p>
            <a:r>
              <a:rPr lang="en-US" sz="1600" b="1" dirty="0" smtClean="0"/>
              <a:t> Kids bring their Spacer</a:t>
            </a:r>
            <a:r>
              <a:rPr lang="en-US" b="1" dirty="0" smtClean="0"/>
              <a:t>.</a:t>
            </a:r>
            <a:r>
              <a:rPr lang="en-US" dirty="0" smtClean="0"/>
              <a:t> </a:t>
            </a:r>
          </a:p>
        </p:txBody>
      </p:sp>
      <p:pic>
        <p:nvPicPr>
          <p:cNvPr id="40963" name="image" descr="Optichamber Asthma Spacer for MDI Inhaler"/>
          <p:cNvPicPr>
            <a:picLocks noChangeAspect="1" noChangeArrowheads="1"/>
          </p:cNvPicPr>
          <p:nvPr/>
        </p:nvPicPr>
        <p:blipFill>
          <a:blip r:embed="rId2"/>
          <a:srcRect/>
          <a:stretch>
            <a:fillRect/>
          </a:stretch>
        </p:blipFill>
        <p:spPr bwMode="auto">
          <a:xfrm>
            <a:off x="3429000" y="4724400"/>
            <a:ext cx="1039813" cy="520700"/>
          </a:xfrm>
          <a:prstGeom prst="rect">
            <a:avLst/>
          </a:prstGeom>
          <a:noFill/>
          <a:ln w="9525">
            <a:noFill/>
            <a:miter lim="800000"/>
            <a:headEnd/>
            <a:tailEnd/>
          </a:ln>
        </p:spPr>
      </p:pic>
      <p:pic>
        <p:nvPicPr>
          <p:cNvPr id="40964" name="Picture 6" descr="allergies_montana_inhaler_B"/>
          <p:cNvPicPr>
            <a:picLocks noChangeAspect="1" noChangeArrowheads="1"/>
          </p:cNvPicPr>
          <p:nvPr/>
        </p:nvPicPr>
        <p:blipFill>
          <a:blip r:embed="rId3"/>
          <a:srcRect/>
          <a:stretch>
            <a:fillRect/>
          </a:stretch>
        </p:blipFill>
        <p:spPr bwMode="auto">
          <a:xfrm>
            <a:off x="6172200" y="4038600"/>
            <a:ext cx="1600200" cy="110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Disclosure</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114300" indent="0">
              <a:buNone/>
            </a:pPr>
            <a:r>
              <a:rPr lang="en-US" dirty="0"/>
              <a:t> </a:t>
            </a:r>
            <a:r>
              <a:rPr lang="en-US" dirty="0" smtClean="0"/>
              <a:t>I have no financial disclosures or ties to any company.</a:t>
            </a:r>
          </a:p>
          <a:p>
            <a:pPr marL="114300" indent="0">
              <a:buNone/>
            </a:pPr>
            <a:r>
              <a:rPr lang="en-US" dirty="0"/>
              <a:t> </a:t>
            </a:r>
            <a:r>
              <a:rPr lang="en-US" dirty="0" smtClean="0"/>
              <a:t>                                     S Bledsoe MD</a:t>
            </a:r>
            <a:endParaRPr lang="en-US" dirty="0"/>
          </a:p>
        </p:txBody>
      </p:sp>
    </p:spTree>
    <p:extLst>
      <p:ext uri="{BB962C8B-B14F-4D97-AF65-F5344CB8AC3E}">
        <p14:creationId xmlns:p14="http://schemas.microsoft.com/office/powerpoint/2010/main" val="3736532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 Office work flow</a:t>
            </a:r>
            <a:endParaRPr lang="en-US" dirty="0"/>
          </a:p>
        </p:txBody>
      </p:sp>
      <p:sp>
        <p:nvSpPr>
          <p:cNvPr id="3" name="Content Placeholder 2"/>
          <p:cNvSpPr>
            <a:spLocks noGrp="1"/>
          </p:cNvSpPr>
          <p:nvPr>
            <p:ph idx="1"/>
          </p:nvPr>
        </p:nvSpPr>
        <p:spPr/>
        <p:txBody>
          <a:bodyPr/>
          <a:lstStyle/>
          <a:p>
            <a:endParaRPr lang="en-US" dirty="0" smtClean="0"/>
          </a:p>
          <a:p>
            <a:r>
              <a:rPr lang="en-US" dirty="0" smtClean="0"/>
              <a:t>Take the card and while filling in times, remind the patient that they need to follow the instructions for the testing.</a:t>
            </a:r>
          </a:p>
          <a:p>
            <a:endParaRPr lang="en-US" dirty="0"/>
          </a:p>
          <a:p>
            <a:r>
              <a:rPr lang="en-US" dirty="0" smtClean="0"/>
              <a:t>Make sure there are language appropriate instructions explained and given.  Send flag to translator if not in clinic.</a:t>
            </a:r>
          </a:p>
          <a:p>
            <a:endParaRPr lang="en-US" dirty="0"/>
          </a:p>
          <a:p>
            <a:r>
              <a:rPr lang="en-US" dirty="0" smtClean="0"/>
              <a:t>Just before the appointment call to confirm the appointment and the directions. </a:t>
            </a:r>
          </a:p>
          <a:p>
            <a:endParaRPr lang="en-US" dirty="0"/>
          </a:p>
          <a:p>
            <a:r>
              <a:rPr lang="en-US" dirty="0" smtClean="0"/>
              <a:t>If patients are sick or coughing we generally reschedule.</a:t>
            </a:r>
            <a:endParaRPr lang="en-US" dirty="0"/>
          </a:p>
        </p:txBody>
      </p:sp>
    </p:spTree>
    <p:extLst>
      <p:ext uri="{BB962C8B-B14F-4D97-AF65-F5344CB8AC3E}">
        <p14:creationId xmlns:p14="http://schemas.microsoft.com/office/powerpoint/2010/main" val="389154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p:cNvSpPr>
          <p:nvPr>
            <p:ph type="title"/>
          </p:nvPr>
        </p:nvSpPr>
        <p:spPr bwMode="auto"/>
        <p:txBody>
          <a:bodyPr wrap="square" numCol="1" anchorCtr="0" compatLnSpc="1">
            <a:prstTxWarp prst="textNoShape">
              <a:avLst/>
            </a:prstTxWarp>
          </a:bodyPr>
          <a:lstStyle/>
          <a:p>
            <a:pPr>
              <a:defRPr/>
            </a:pPr>
            <a:r>
              <a:rPr lang="en-US" sz="4200" smtClean="0"/>
              <a:t>Front Office Scheduling Process</a:t>
            </a:r>
          </a:p>
        </p:txBody>
      </p:sp>
      <p:graphicFrame>
        <p:nvGraphicFramePr>
          <p:cNvPr id="42007" name="Group 23"/>
          <p:cNvGraphicFramePr>
            <a:graphicFrameLocks noGrp="1"/>
          </p:cNvGraphicFramePr>
          <p:nvPr/>
        </p:nvGraphicFramePr>
        <p:xfrm>
          <a:off x="457200" y="1600200"/>
          <a:ext cx="7620000" cy="4869180"/>
        </p:xfrm>
        <a:graphic>
          <a:graphicData uri="http://schemas.openxmlformats.org/drawingml/2006/table">
            <a:tbl>
              <a:tblPr/>
              <a:tblGrid>
                <a:gridCol w="3810000"/>
                <a:gridCol w="3810000"/>
              </a:tblGrid>
              <a:tr h="609600">
                <a:tc>
                  <a:txBody>
                    <a:bodyPr/>
                    <a:lstStyle/>
                    <a:p>
                      <a:pPr marL="114300" marR="0" lvl="0" indent="0" algn="l" defTabSz="914400" rtl="0" eaLnBrk="0" fontAlgn="base" latinLnBrk="0" hangingPunct="0">
                        <a:lnSpc>
                          <a:spcPct val="100000"/>
                        </a:lnSpc>
                        <a:spcBef>
                          <a:spcPct val="20000"/>
                        </a:spcBef>
                        <a:spcAft>
                          <a:spcPct val="0"/>
                        </a:spcAft>
                        <a:buClr>
                          <a:schemeClr val="accent1"/>
                        </a:buClr>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Wednesday 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0" algn="l" defTabSz="914400" rtl="0" eaLnBrk="0" fontAlgn="base" latinLnBrk="0" hangingPunct="0">
                        <a:lnSpc>
                          <a:spcPct val="100000"/>
                        </a:lnSpc>
                        <a:spcBef>
                          <a:spcPct val="20000"/>
                        </a:spcBef>
                        <a:spcAft>
                          <a:spcPct val="0"/>
                        </a:spcAft>
                        <a:buClr>
                          <a:schemeClr val="accent1"/>
                        </a:buClr>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Friday PM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0150">
                <a:tc>
                  <a:txBody>
                    <a:bodyPr/>
                    <a:lstStyle/>
                    <a:p>
                      <a:pPr marL="114300" marR="0" lvl="0" indent="0" algn="l" defTabSz="914400" rtl="0" eaLnBrk="0" fontAlgn="base" latinLnBrk="0" hangingPunct="0">
                        <a:lnSpc>
                          <a:spcPct val="100000"/>
                        </a:lnSpc>
                        <a:spcBef>
                          <a:spcPct val="20000"/>
                        </a:spcBef>
                        <a:spcAft>
                          <a:spcPct val="0"/>
                        </a:spcAft>
                        <a:buClr>
                          <a:schemeClr val="accent1"/>
                        </a:buClr>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8:30 am  </a:t>
                      </a:r>
                    </a:p>
                    <a:p>
                      <a:pPr marL="114300" marR="0" lvl="0" indent="0" algn="l" defTabSz="914400" rtl="0" eaLnBrk="0" fontAlgn="base" latinLnBrk="0" hangingPunct="0">
                        <a:lnSpc>
                          <a:spcPct val="100000"/>
                        </a:lnSpc>
                        <a:spcBef>
                          <a:spcPct val="20000"/>
                        </a:spcBef>
                        <a:spcAft>
                          <a:spcPct val="0"/>
                        </a:spcAft>
                        <a:buClr>
                          <a:schemeClr val="accent1"/>
                        </a:buClr>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                   Mrs. Tan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0" algn="l" defTabSz="914400" rtl="0" eaLnBrk="0" fontAlgn="base" latinLnBrk="0" hangingPunct="0">
                        <a:lnSpc>
                          <a:spcPct val="100000"/>
                        </a:lnSpc>
                        <a:spcBef>
                          <a:spcPct val="20000"/>
                        </a:spcBef>
                        <a:spcAft>
                          <a:spcPct val="0"/>
                        </a:spcAft>
                        <a:buClr>
                          <a:schemeClr val="accent1"/>
                        </a:buClr>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1:30 pm</a:t>
                      </a:r>
                    </a:p>
                    <a:p>
                      <a:pPr marL="114300" marR="0" lvl="0" indent="0" algn="l" defTabSz="914400" rtl="0" eaLnBrk="0" fontAlgn="base" latinLnBrk="0" hangingPunct="0">
                        <a:lnSpc>
                          <a:spcPct val="100000"/>
                        </a:lnSpc>
                        <a:spcBef>
                          <a:spcPct val="20000"/>
                        </a:spcBef>
                        <a:spcAft>
                          <a:spcPct val="0"/>
                        </a:spcAft>
                        <a:buClr>
                          <a:schemeClr val="accent1"/>
                        </a:buClr>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                Mr. DJ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0150">
                <a:tc>
                  <a:txBody>
                    <a:bodyPr/>
                    <a:lstStyle/>
                    <a:p>
                      <a:pPr marL="114300" marR="0" lvl="0" indent="0" algn="l" defTabSz="914400" rtl="0" eaLnBrk="0" fontAlgn="base" latinLnBrk="0" hangingPunct="0">
                        <a:lnSpc>
                          <a:spcPct val="100000"/>
                        </a:lnSpc>
                        <a:spcBef>
                          <a:spcPct val="20000"/>
                        </a:spcBef>
                        <a:spcAft>
                          <a:spcPct val="0"/>
                        </a:spcAft>
                        <a:buClr>
                          <a:schemeClr val="accent1"/>
                        </a:buClr>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9:20am </a:t>
                      </a:r>
                    </a:p>
                    <a:p>
                      <a:pPr marL="114300" marR="0" lvl="0" indent="0" algn="l" defTabSz="914400" rtl="0" eaLnBrk="0" fontAlgn="base" latinLnBrk="0" hangingPunct="0">
                        <a:lnSpc>
                          <a:spcPct val="100000"/>
                        </a:lnSpc>
                        <a:spcBef>
                          <a:spcPct val="20000"/>
                        </a:spcBef>
                        <a:spcAft>
                          <a:spcPct val="0"/>
                        </a:spcAft>
                        <a:buClr>
                          <a:schemeClr val="accent1"/>
                        </a:buClr>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                    Mrs. Dam</a:t>
                      </a:r>
                    </a:p>
                    <a:p>
                      <a:pPr marL="114300" marR="0" lvl="0" indent="0" algn="l" defTabSz="914400" rtl="0" eaLnBrk="0" fontAlgn="base" latinLnBrk="0" hangingPunct="0">
                        <a:lnSpc>
                          <a:spcPct val="100000"/>
                        </a:lnSpc>
                        <a:spcBef>
                          <a:spcPct val="20000"/>
                        </a:spcBef>
                        <a:spcAft>
                          <a:spcPct val="0"/>
                        </a:spcAft>
                        <a:buClr>
                          <a:schemeClr val="accent1"/>
                        </a:buClr>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p>
                      <a:pPr marL="114300" marR="0" lvl="0" indent="0" algn="l" defTabSz="914400" rtl="0" eaLnBrk="0" fontAlgn="base" latinLnBrk="0" hangingPunct="0">
                        <a:lnSpc>
                          <a:spcPct val="100000"/>
                        </a:lnSpc>
                        <a:spcBef>
                          <a:spcPct val="20000"/>
                        </a:spcBef>
                        <a:spcAft>
                          <a:spcPct val="0"/>
                        </a:spcAft>
                        <a:buClr>
                          <a:schemeClr val="accent1"/>
                        </a:buClr>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p>
                      <a:pPr marL="114300" marR="0" lvl="0" indent="0" algn="l" defTabSz="914400" rtl="0" eaLnBrk="0" fontAlgn="base" latinLnBrk="0" hangingPunct="0">
                        <a:lnSpc>
                          <a:spcPct val="100000"/>
                        </a:lnSpc>
                        <a:spcBef>
                          <a:spcPct val="20000"/>
                        </a:spcBef>
                        <a:spcAft>
                          <a:spcPct val="0"/>
                        </a:spcAft>
                        <a:buClr>
                          <a:schemeClr val="accent1"/>
                        </a:buClr>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0" algn="l" defTabSz="914400" rtl="0" eaLnBrk="0" fontAlgn="base" latinLnBrk="0" hangingPunct="0">
                        <a:lnSpc>
                          <a:spcPct val="100000"/>
                        </a:lnSpc>
                        <a:spcBef>
                          <a:spcPct val="20000"/>
                        </a:spcBef>
                        <a:spcAft>
                          <a:spcPct val="0"/>
                        </a:spcAft>
                        <a:buClr>
                          <a:schemeClr val="accent1"/>
                        </a:buClr>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2:20pm</a:t>
                      </a:r>
                    </a:p>
                    <a:p>
                      <a:pPr marL="114300" marR="0" lvl="0" indent="0" algn="l" defTabSz="914400" rtl="0" eaLnBrk="0" fontAlgn="base" latinLnBrk="0" hangingPunct="0">
                        <a:lnSpc>
                          <a:spcPct val="100000"/>
                        </a:lnSpc>
                        <a:spcBef>
                          <a:spcPct val="20000"/>
                        </a:spcBef>
                        <a:spcAft>
                          <a:spcPct val="0"/>
                        </a:spcAft>
                        <a:buClr>
                          <a:schemeClr val="accent1"/>
                        </a:buClr>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                          Mr. WP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0150">
                <a:tc>
                  <a:txBody>
                    <a:bodyPr/>
                    <a:lstStyle/>
                    <a:p>
                      <a:pPr marL="114300" marR="0" lvl="0" indent="0" algn="l" defTabSz="914400" rtl="0" eaLnBrk="0" fontAlgn="base" latinLnBrk="0" hangingPunct="0">
                        <a:lnSpc>
                          <a:spcPct val="100000"/>
                        </a:lnSpc>
                        <a:spcBef>
                          <a:spcPct val="20000"/>
                        </a:spcBef>
                        <a:spcAft>
                          <a:spcPct val="0"/>
                        </a:spcAft>
                        <a:buClr>
                          <a:schemeClr val="accent1"/>
                        </a:buClr>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10:10 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0" algn="l" defTabSz="914400" rtl="0" eaLnBrk="0" fontAlgn="base" latinLnBrk="0" hangingPunct="0">
                        <a:lnSpc>
                          <a:spcPct val="100000"/>
                        </a:lnSpc>
                        <a:spcBef>
                          <a:spcPct val="20000"/>
                        </a:spcBef>
                        <a:spcAft>
                          <a:spcPct val="0"/>
                        </a:spcAft>
                        <a:buClr>
                          <a:schemeClr val="accent1"/>
                        </a:buClr>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3:10pm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2003" name="Picture 9" descr="ANd9GcRxyrj4DRgON_ejhCaAENMU6-p0APSjDnv4xBoxCEDWW9wZN8hU"/>
          <p:cNvPicPr>
            <a:picLocks noChangeAspect="1" noChangeArrowheads="1"/>
          </p:cNvPicPr>
          <p:nvPr/>
        </p:nvPicPr>
        <p:blipFill>
          <a:blip r:embed="rId2"/>
          <a:srcRect/>
          <a:stretch>
            <a:fillRect/>
          </a:stretch>
        </p:blipFill>
        <p:spPr bwMode="auto">
          <a:xfrm>
            <a:off x="609600" y="2514600"/>
            <a:ext cx="762000" cy="762000"/>
          </a:xfrm>
          <a:prstGeom prst="rect">
            <a:avLst/>
          </a:prstGeom>
          <a:noFill/>
          <a:ln w="9525">
            <a:noFill/>
            <a:miter lim="800000"/>
            <a:headEnd/>
            <a:tailEnd/>
          </a:ln>
        </p:spPr>
      </p:pic>
      <p:pic>
        <p:nvPicPr>
          <p:cNvPr id="42004" name="Picture 11" descr="ANd9GcQAoKML7EKkbfP5hID8m50-rOM8BrYZOu-B-2Gz2uhiE-vJIgs8"/>
          <p:cNvPicPr>
            <a:picLocks noChangeAspect="1" noChangeArrowheads="1"/>
          </p:cNvPicPr>
          <p:nvPr/>
        </p:nvPicPr>
        <p:blipFill>
          <a:blip r:embed="rId3"/>
          <a:srcRect/>
          <a:stretch>
            <a:fillRect/>
          </a:stretch>
        </p:blipFill>
        <p:spPr bwMode="auto">
          <a:xfrm>
            <a:off x="4343400" y="2590800"/>
            <a:ext cx="571500" cy="685800"/>
          </a:xfrm>
          <a:prstGeom prst="rect">
            <a:avLst/>
          </a:prstGeom>
          <a:noFill/>
          <a:ln w="9525">
            <a:noFill/>
            <a:miter lim="800000"/>
            <a:headEnd/>
            <a:tailEnd/>
          </a:ln>
        </p:spPr>
      </p:pic>
      <p:pic>
        <p:nvPicPr>
          <p:cNvPr id="42005" name="Picture 13" descr="ANd9GcS27v8MbhPOsoZQSqrYZqITeOvAMQibBjf2mIyVwESkB51fXrIvVQ"/>
          <p:cNvPicPr>
            <a:picLocks noChangeAspect="1" noChangeArrowheads="1"/>
          </p:cNvPicPr>
          <p:nvPr/>
        </p:nvPicPr>
        <p:blipFill>
          <a:blip r:embed="rId4"/>
          <a:srcRect/>
          <a:stretch>
            <a:fillRect/>
          </a:stretch>
        </p:blipFill>
        <p:spPr bwMode="auto">
          <a:xfrm>
            <a:off x="533400" y="3962400"/>
            <a:ext cx="681038" cy="865188"/>
          </a:xfrm>
          <a:prstGeom prst="rect">
            <a:avLst/>
          </a:prstGeom>
          <a:noFill/>
          <a:ln w="9525">
            <a:noFill/>
            <a:miter lim="800000"/>
            <a:headEnd/>
            <a:tailEnd/>
          </a:ln>
        </p:spPr>
      </p:pic>
      <p:pic>
        <p:nvPicPr>
          <p:cNvPr id="42008" name="Picture 24" descr="ANd9GcRbo5pBja9QGfq1ocRNge4sZUcoRkRyBzFnyQbVO-q6-oe8ektNQQ"/>
          <p:cNvPicPr>
            <a:picLocks noChangeAspect="1" noChangeArrowheads="1"/>
          </p:cNvPicPr>
          <p:nvPr/>
        </p:nvPicPr>
        <p:blipFill>
          <a:blip r:embed="rId5"/>
          <a:srcRect/>
          <a:stretch>
            <a:fillRect/>
          </a:stretch>
        </p:blipFill>
        <p:spPr bwMode="auto">
          <a:xfrm>
            <a:off x="4572000" y="3962400"/>
            <a:ext cx="1009650" cy="10763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p:txBody>
          <a:bodyPr wrap="square" numCol="1" anchorCtr="0" compatLnSpc="1">
            <a:prstTxWarp prst="textNoShape">
              <a:avLst/>
            </a:prstTxWarp>
          </a:bodyPr>
          <a:lstStyle/>
          <a:p>
            <a:r>
              <a:rPr lang="en-US" sz="4200" dirty="0" err="1" smtClean="0"/>
              <a:t>Ms.Tan’s</a:t>
            </a:r>
            <a:r>
              <a:rPr lang="en-US" sz="4200" dirty="0" smtClean="0"/>
              <a:t> Spirometry Visit </a:t>
            </a:r>
            <a:br>
              <a:rPr lang="en-US" sz="4200" dirty="0" smtClean="0"/>
            </a:br>
            <a:r>
              <a:rPr lang="en-US" sz="2000" dirty="0" smtClean="0"/>
              <a:t>8.30 AM Wednesday </a:t>
            </a:r>
            <a:endParaRPr lang="en-US" sz="4200" dirty="0" smtClean="0"/>
          </a:p>
        </p:txBody>
      </p:sp>
      <p:sp>
        <p:nvSpPr>
          <p:cNvPr id="43010" name="Rectangle 3"/>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Pt. performed FVC pre/post </a:t>
            </a:r>
            <a:r>
              <a:rPr lang="en-US" dirty="0"/>
              <a:t> </a:t>
            </a:r>
            <a:r>
              <a:rPr lang="en-US" dirty="0" smtClean="0"/>
              <a:t>bronchodilator. </a:t>
            </a:r>
          </a:p>
          <a:p>
            <a:r>
              <a:rPr lang="en-US" dirty="0" smtClean="0"/>
              <a:t> Spirometry Report sent to SFGH Chest Clinic to Dr. Su</a:t>
            </a:r>
          </a:p>
          <a:p>
            <a:pPr>
              <a:buFont typeface="Arial" charset="0"/>
              <a:buNone/>
            </a:pPr>
            <a:r>
              <a:rPr lang="en-US" dirty="0" smtClean="0"/>
              <a:t>    for evaluation.</a:t>
            </a:r>
          </a:p>
          <a:p>
            <a:pPr>
              <a:buFont typeface="Arial" charset="0"/>
              <a:buNone/>
            </a:pPr>
            <a:r>
              <a:rPr lang="en-US" dirty="0" smtClean="0"/>
              <a:t> </a:t>
            </a:r>
          </a:p>
          <a:p>
            <a:pPr>
              <a:buFont typeface="Arial" charset="0"/>
              <a:buNone/>
            </a:pPr>
            <a:endParaRPr lang="en-US" dirty="0" smtClean="0"/>
          </a:p>
        </p:txBody>
      </p:sp>
      <p:pic>
        <p:nvPicPr>
          <p:cNvPr id="43013" name="Picture 5" descr="th?id=H"/>
          <p:cNvPicPr>
            <a:picLocks noChangeAspect="1" noChangeArrowheads="1"/>
          </p:cNvPicPr>
          <p:nvPr/>
        </p:nvPicPr>
        <p:blipFill>
          <a:blip r:embed="rId2"/>
          <a:srcRect/>
          <a:stretch>
            <a:fillRect/>
          </a:stretch>
        </p:blipFill>
        <p:spPr bwMode="auto">
          <a:xfrm>
            <a:off x="1066800" y="1600200"/>
            <a:ext cx="1933575" cy="1476375"/>
          </a:xfrm>
          <a:prstGeom prst="rect">
            <a:avLst/>
          </a:prstGeom>
          <a:noFill/>
        </p:spPr>
      </p:pic>
      <p:pic>
        <p:nvPicPr>
          <p:cNvPr id="43014" name="Picture 6" descr="allergies_montana_inhaler_B"/>
          <p:cNvPicPr>
            <a:picLocks noChangeAspect="1" noChangeArrowheads="1"/>
          </p:cNvPicPr>
          <p:nvPr/>
        </p:nvPicPr>
        <p:blipFill>
          <a:blip r:embed="rId3"/>
          <a:srcRect/>
          <a:stretch>
            <a:fillRect/>
          </a:stretch>
        </p:blipFill>
        <p:spPr bwMode="auto">
          <a:xfrm>
            <a:off x="4114800" y="1447800"/>
            <a:ext cx="1600200" cy="1101725"/>
          </a:xfrm>
          <a:prstGeom prst="rect">
            <a:avLst/>
          </a:prstGeom>
          <a:noFill/>
          <a:ln w="9525">
            <a:noFill/>
            <a:miter lim="800000"/>
            <a:headEnd/>
            <a:tailEnd/>
          </a:ln>
        </p:spPr>
      </p:pic>
      <p:pic>
        <p:nvPicPr>
          <p:cNvPr id="43016" name="Picture 9" descr="ANd9GcRxyrj4DRgON_ejhCaAENMU6-p0APSjDnv4xBoxCEDWW9wZN8hU"/>
          <p:cNvPicPr>
            <a:picLocks noChangeAspect="1" noChangeArrowheads="1"/>
          </p:cNvPicPr>
          <p:nvPr/>
        </p:nvPicPr>
        <p:blipFill>
          <a:blip r:embed="rId4"/>
          <a:srcRect/>
          <a:stretch>
            <a:fillRect/>
          </a:stretch>
        </p:blipFill>
        <p:spPr bwMode="auto">
          <a:xfrm>
            <a:off x="2362200" y="15240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bwMode="auto"/>
        <p:txBody>
          <a:bodyPr wrap="square" numCol="1" anchorCtr="0" compatLnSpc="1">
            <a:prstTxWarp prst="textNoShape">
              <a:avLst/>
            </a:prstTxWarp>
          </a:bodyPr>
          <a:lstStyle/>
          <a:p>
            <a:pPr eaLnBrk="1" hangingPunct="1"/>
            <a:r>
              <a:rPr lang="en-US" smtClean="0"/>
              <a:t>Medicines</a:t>
            </a:r>
          </a:p>
        </p:txBody>
      </p:sp>
      <p:sp>
        <p:nvSpPr>
          <p:cNvPr id="39938" name="Rectangle 3"/>
          <p:cNvSpPr>
            <a:spLocks noGrp="1"/>
          </p:cNvSpPr>
          <p:nvPr>
            <p:ph type="body" idx="1"/>
          </p:nvPr>
        </p:nvSpPr>
        <p:spPr>
          <a:xfrm>
            <a:off x="381000" y="1295400"/>
            <a:ext cx="7696200" cy="5105400"/>
          </a:xfrm>
        </p:spPr>
        <p:txBody>
          <a:bodyPr/>
          <a:lstStyle/>
          <a:p>
            <a:pPr eaLnBrk="1" hangingPunct="1"/>
            <a:endParaRPr lang="en-US" dirty="0" smtClean="0"/>
          </a:p>
          <a:p>
            <a:pPr eaLnBrk="1" hangingPunct="1"/>
            <a:endParaRPr lang="en-US" dirty="0" smtClean="0"/>
          </a:p>
          <a:p>
            <a:pPr eaLnBrk="1" hangingPunct="1"/>
            <a:r>
              <a:rPr lang="en-US" dirty="0" err="1" smtClean="0"/>
              <a:t>Pt</a:t>
            </a:r>
            <a:r>
              <a:rPr lang="en-US" dirty="0" smtClean="0"/>
              <a:t> takes VENTOLIN HFA 108 (90 BASE) MCG/ACT AERS (ALBUTEROL SULFATE) 2 puffs every 4-6 hours as needed for shortness of breath  </a:t>
            </a:r>
          </a:p>
          <a:p>
            <a:pPr eaLnBrk="1" hangingPunct="1"/>
            <a:r>
              <a:rPr lang="en-US" dirty="0" smtClean="0"/>
              <a:t>NASONEX 50 MCG/ACT SUSP (MOMETASONE FUROATE) or </a:t>
            </a:r>
            <a:r>
              <a:rPr lang="en-US" dirty="0" err="1" smtClean="0"/>
              <a:t>nasacort</a:t>
            </a:r>
            <a:r>
              <a:rPr lang="en-US" dirty="0" smtClean="0"/>
              <a:t> AQ  2 inhalations every morning  </a:t>
            </a:r>
          </a:p>
          <a:p>
            <a:pPr eaLnBrk="1" hangingPunct="1"/>
            <a:r>
              <a:rPr lang="en-US" dirty="0" smtClean="0"/>
              <a:t>ALLEGRA ALLERGY 180 MG TABS (FEXOFENADINE HCL) 1 tablet a day for allergies, asthma</a:t>
            </a:r>
          </a:p>
          <a:p>
            <a:pPr eaLnBrk="1" hangingPunct="1"/>
            <a:r>
              <a:rPr lang="en-US" dirty="0" smtClean="0"/>
              <a:t>ADVAIR DISKUS 250-50 MCG/DOSE AEPB (FLUTICASONE-SALMETEROL) Inhale 1 puff by mouth twice a day</a:t>
            </a:r>
          </a:p>
        </p:txBody>
      </p:sp>
      <p:pic>
        <p:nvPicPr>
          <p:cNvPr id="39939" name="Picture 9" descr="ANd9GcRxyrj4DRgON_ejhCaAENMU6-p0APSjDnv4xBoxCEDWW9wZN8hU"/>
          <p:cNvPicPr>
            <a:picLocks noChangeAspect="1" noChangeArrowheads="1"/>
          </p:cNvPicPr>
          <p:nvPr/>
        </p:nvPicPr>
        <p:blipFill>
          <a:blip r:embed="rId2"/>
          <a:srcRect/>
          <a:stretch>
            <a:fillRect/>
          </a:stretch>
        </p:blipFill>
        <p:spPr bwMode="auto">
          <a:xfrm>
            <a:off x="304800" y="12192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p:cNvSpPr>
          <p:nvPr>
            <p:ph type="title"/>
          </p:nvPr>
        </p:nvSpPr>
        <p:spPr bwMode="auto">
          <a:xfrm>
            <a:off x="457200" y="274638"/>
            <a:ext cx="7239000" cy="334962"/>
          </a:xfrm>
          <a:noFill/>
        </p:spPr>
        <p:txBody>
          <a:bodyPr wrap="square" numCol="1" anchorCtr="0" compatLnSpc="1">
            <a:prstTxWarp prst="textNoShape">
              <a:avLst/>
            </a:prstTxWarp>
          </a:bodyPr>
          <a:lstStyle/>
          <a:p>
            <a:r>
              <a:rPr lang="en-US" sz="4200" smtClean="0"/>
              <a:t>PFT Interpretation </a:t>
            </a:r>
            <a:r>
              <a:rPr lang="en-US" sz="2000" smtClean="0"/>
              <a:t>/</a:t>
            </a:r>
            <a:r>
              <a:rPr lang="en-US" sz="1400" smtClean="0"/>
              <a:t>posted in LCR/</a:t>
            </a:r>
          </a:p>
        </p:txBody>
      </p:sp>
      <p:sp>
        <p:nvSpPr>
          <p:cNvPr id="47111" name="Rectangle 7"/>
          <p:cNvSpPr>
            <a:spLocks noChangeArrowheads="1"/>
          </p:cNvSpPr>
          <p:nvPr/>
        </p:nvSpPr>
        <p:spPr bwMode="auto">
          <a:xfrm>
            <a:off x="762000" y="914400"/>
            <a:ext cx="6172200" cy="5721350"/>
          </a:xfrm>
          <a:prstGeom prst="rect">
            <a:avLst/>
          </a:prstGeom>
          <a:noFill/>
          <a:ln w="9525">
            <a:noFill/>
            <a:miter lim="800000"/>
            <a:headEnd/>
            <a:tailEnd/>
          </a:ln>
          <a:effectLst/>
        </p:spPr>
        <p:txBody>
          <a:bodyPr>
            <a:spAutoFit/>
          </a:bodyPr>
          <a:lstStyle/>
          <a:p>
            <a:r>
              <a:rPr lang="en-US" sz="1000" b="1" dirty="0"/>
              <a:t>DATE OF TEST: 02/15/13</a:t>
            </a:r>
            <a:r>
              <a:rPr lang="en-US" sz="1000" dirty="0"/>
              <a:t>            </a:t>
            </a:r>
          </a:p>
          <a:p>
            <a:r>
              <a:rPr lang="en-US" sz="1000" dirty="0"/>
              <a:t>        </a:t>
            </a:r>
            <a:r>
              <a:rPr lang="en-US" sz="1200" b="1" dirty="0">
                <a:solidFill>
                  <a:srgbClr val="0000FF"/>
                </a:solidFill>
              </a:rPr>
              <a:t>The flow-volume curve is steep and vertically oriented.            </a:t>
            </a:r>
          </a:p>
          <a:p>
            <a:r>
              <a:rPr lang="en-US" sz="1200" b="1" dirty="0">
                <a:solidFill>
                  <a:srgbClr val="0000FF"/>
                </a:solidFill>
              </a:rPr>
              <a:t>        The forced            </a:t>
            </a:r>
          </a:p>
          <a:p>
            <a:r>
              <a:rPr lang="en-US" sz="1200" b="1" dirty="0">
                <a:solidFill>
                  <a:srgbClr val="0000FF"/>
                </a:solidFill>
              </a:rPr>
              <a:t>        expiratory volume in one second is normal.            </a:t>
            </a:r>
          </a:p>
          <a:p>
            <a:r>
              <a:rPr lang="en-US" sz="1200" b="1" dirty="0">
                <a:solidFill>
                  <a:srgbClr val="0000FF"/>
                </a:solidFill>
              </a:rPr>
              <a:t>        The forced vital capacity is            </a:t>
            </a:r>
          </a:p>
          <a:p>
            <a:r>
              <a:rPr lang="en-US" sz="1200" b="1" dirty="0">
                <a:solidFill>
                  <a:srgbClr val="0000FF"/>
                </a:solidFill>
              </a:rPr>
              <a:t>        normal.            </a:t>
            </a:r>
          </a:p>
          <a:p>
            <a:r>
              <a:rPr lang="en-US" sz="1200" b="1" dirty="0">
                <a:solidFill>
                  <a:srgbClr val="0000FF"/>
                </a:solidFill>
              </a:rPr>
              <a:t>        The ratio of FEV1 to FVC is normal.            </a:t>
            </a:r>
          </a:p>
          <a:p>
            <a:r>
              <a:rPr lang="en-US" sz="1200" b="1" dirty="0">
                <a:solidFill>
                  <a:srgbClr val="0000FF"/>
                </a:solidFill>
              </a:rPr>
              <a:t>       There is no significant            </a:t>
            </a:r>
          </a:p>
          <a:p>
            <a:r>
              <a:rPr lang="en-US" sz="1200" b="1" dirty="0">
                <a:solidFill>
                  <a:srgbClr val="0000FF"/>
                </a:solidFill>
              </a:rPr>
              <a:t>        reversal of airway obstruction after inhaling albuterol. This lack of            </a:t>
            </a:r>
          </a:p>
          <a:p>
            <a:r>
              <a:rPr lang="en-US" sz="1200" b="1" dirty="0">
                <a:solidFill>
                  <a:srgbClr val="0000FF"/>
                </a:solidFill>
              </a:rPr>
              <a:t>        response to a single inhalation of albuterol does not exclude reversible            </a:t>
            </a:r>
          </a:p>
          <a:p>
            <a:r>
              <a:rPr lang="en-US" sz="1200" b="1" dirty="0">
                <a:solidFill>
                  <a:srgbClr val="0000FF"/>
                </a:solidFill>
              </a:rPr>
              <a:t>        airway disease.            </a:t>
            </a:r>
          </a:p>
          <a:p>
            <a:r>
              <a:rPr lang="en-US" sz="1200" b="1" dirty="0">
                <a:solidFill>
                  <a:srgbClr val="0000FF"/>
                </a:solidFill>
              </a:rPr>
              <a:t>        Spirometry is normal.            </a:t>
            </a:r>
          </a:p>
          <a:p>
            <a:r>
              <a:rPr lang="en-US" sz="1200" b="1" dirty="0">
                <a:solidFill>
                  <a:srgbClr val="0000FF"/>
                </a:solidFill>
              </a:rPr>
              <a:t>        The steep and vertically oriented            </a:t>
            </a:r>
          </a:p>
          <a:p>
            <a:r>
              <a:rPr lang="en-US" sz="1200" b="1" dirty="0">
                <a:solidFill>
                  <a:srgbClr val="0000FF"/>
                </a:solidFill>
              </a:rPr>
              <a:t>        shape of the flow-volume loop and low normal forced vital capacity (80%            </a:t>
            </a:r>
          </a:p>
          <a:p>
            <a:r>
              <a:rPr lang="en-US" sz="1200" b="1" dirty="0">
                <a:solidFill>
                  <a:srgbClr val="0000FF"/>
                </a:solidFill>
              </a:rPr>
              <a:t>        predicted) are likely due to the patient's body habitus (BMI 30.63).  If,            </a:t>
            </a:r>
          </a:p>
          <a:p>
            <a:r>
              <a:rPr lang="en-US" sz="1200" b="1" dirty="0">
                <a:solidFill>
                  <a:srgbClr val="0000FF"/>
                </a:solidFill>
              </a:rPr>
              <a:t>        however, there is concern for a concomitant restrictive lung process, you            </a:t>
            </a:r>
          </a:p>
          <a:p>
            <a:r>
              <a:rPr lang="en-US" sz="1200" b="1" dirty="0">
                <a:solidFill>
                  <a:srgbClr val="0000FF"/>
                </a:solidFill>
              </a:rPr>
              <a:t>        may consider full pulmonary function testing, including lung volumes and            </a:t>
            </a:r>
          </a:p>
          <a:p>
            <a:r>
              <a:rPr lang="en-US" sz="1200" b="1" dirty="0">
                <a:solidFill>
                  <a:srgbClr val="0000FF"/>
                </a:solidFill>
              </a:rPr>
              <a:t>        diffusion capacity measurements.            </a:t>
            </a:r>
          </a:p>
          <a:p>
            <a:endParaRPr lang="en-US" sz="1200" b="1" dirty="0">
              <a:solidFill>
                <a:srgbClr val="0000FF"/>
              </a:solidFill>
            </a:endParaRPr>
          </a:p>
          <a:p>
            <a:r>
              <a:rPr lang="en-US" sz="1200" b="1" dirty="0">
                <a:solidFill>
                  <a:srgbClr val="0000FF"/>
                </a:solidFill>
              </a:rPr>
              <a:t>        Pre-Bronchodilator: Grade A (meets ATS            </a:t>
            </a:r>
          </a:p>
          <a:p>
            <a:r>
              <a:rPr lang="en-US" sz="1200" b="1" dirty="0">
                <a:solidFill>
                  <a:srgbClr val="0000FF"/>
                </a:solidFill>
              </a:rPr>
              <a:t>        rules).  3 acceptable efforts and variance &lt;/= 150 ml.               </a:t>
            </a:r>
          </a:p>
          <a:p>
            <a:r>
              <a:rPr lang="en-US" sz="1200" b="1" dirty="0">
                <a:solidFill>
                  <a:srgbClr val="0000FF"/>
                </a:solidFill>
              </a:rPr>
              <a:t>        Post-Bronchodilator: Grade B (meets ATS rules).  2 acceptable efforts and            </a:t>
            </a:r>
          </a:p>
          <a:p>
            <a:r>
              <a:rPr lang="en-US" sz="1200" b="1" dirty="0">
                <a:solidFill>
                  <a:srgbClr val="0000FF"/>
                </a:solidFill>
              </a:rPr>
              <a:t>        variance &lt;/= 150 ml.               </a:t>
            </a:r>
          </a:p>
          <a:p>
            <a:r>
              <a:rPr lang="en-US" sz="1200" b="1" dirty="0">
                <a:solidFill>
                  <a:srgbClr val="0000FF"/>
                </a:solidFill>
              </a:rPr>
              <a:t>        </a:t>
            </a:r>
            <a:r>
              <a:rPr lang="en-US" sz="1200" b="1" dirty="0">
                <a:solidFill>
                  <a:srgbClr val="FF0000"/>
                </a:solidFill>
              </a:rPr>
              <a:t>This spirometry study was performed at St. Anthony            </a:t>
            </a:r>
          </a:p>
          <a:p>
            <a:r>
              <a:rPr lang="en-US" sz="1200" b="1" dirty="0">
                <a:solidFill>
                  <a:srgbClr val="FF0000"/>
                </a:solidFill>
              </a:rPr>
              <a:t>        Medical Clinic through the SF Community Primary Care Spirometry Program.</a:t>
            </a:r>
            <a:r>
              <a:rPr lang="en-US" sz="1200" b="1" dirty="0">
                <a:solidFill>
                  <a:srgbClr val="0000FF"/>
                </a:solidFill>
              </a:rPr>
              <a:t>            </a:t>
            </a:r>
          </a:p>
          <a:p>
            <a:endParaRPr lang="en-US" sz="1200" b="1" dirty="0">
              <a:solidFill>
                <a:srgbClr val="0000FF"/>
              </a:solidFill>
            </a:endParaRPr>
          </a:p>
          <a:p>
            <a:r>
              <a:rPr lang="en-US" sz="1200" b="1" dirty="0">
                <a:solidFill>
                  <a:srgbClr val="0000FF"/>
                </a:solidFill>
              </a:rPr>
              <a:t>        </a:t>
            </a:r>
            <a:r>
              <a:rPr lang="en-US" sz="1200" b="1" dirty="0">
                <a:solidFill>
                  <a:srgbClr val="FF0000"/>
                </a:solidFill>
              </a:rPr>
              <a:t>George Su M.D. 963835 reviewed and edited, as necessary, the above            </a:t>
            </a:r>
          </a:p>
          <a:p>
            <a:r>
              <a:rPr lang="en-US" sz="1200" b="1" dirty="0">
                <a:solidFill>
                  <a:srgbClr val="FF0000"/>
                </a:solidFill>
              </a:rPr>
              <a:t>        interpretation.            </a:t>
            </a:r>
          </a:p>
          <a:p>
            <a:endParaRPr lang="en-US" sz="1200" b="1" dirty="0">
              <a:solidFill>
                <a:srgbClr val="FF0000"/>
              </a:solidFill>
            </a:endParaRPr>
          </a:p>
          <a:p>
            <a:r>
              <a:rPr lang="en-US" sz="1200" b="1" dirty="0">
                <a:solidFill>
                  <a:srgbClr val="0000FF"/>
                </a:solidFill>
              </a:rPr>
              <a:t>        Thank you for referring your patient to us for pulmonary function studies.            </a:t>
            </a:r>
          </a:p>
          <a:p>
            <a:r>
              <a:rPr lang="en-US" sz="1200" b="1" dirty="0">
                <a:solidFill>
                  <a:srgbClr val="0000FF"/>
                </a:solidFill>
              </a:rPr>
              <a:t>                                             Attending Physician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a:noFill/>
        </p:spPr>
        <p:txBody>
          <a:bodyPr wrap="square" numCol="1" anchorCtr="0" compatLnSpc="1">
            <a:prstTxWarp prst="textNoShape">
              <a:avLst/>
            </a:prstTxWarp>
          </a:bodyPr>
          <a:lstStyle/>
          <a:p>
            <a:r>
              <a:rPr lang="en-US" sz="4200" dirty="0" smtClean="0"/>
              <a:t>PCP Referral for </a:t>
            </a:r>
            <a:r>
              <a:rPr lang="en-US" sz="4200" dirty="0" err="1" smtClean="0"/>
              <a:t>Ms.Tan</a:t>
            </a:r>
            <a:r>
              <a:rPr lang="en-US" sz="4200" dirty="0" smtClean="0"/>
              <a:t> after Spirometry</a:t>
            </a:r>
          </a:p>
        </p:txBody>
      </p:sp>
      <p:sp>
        <p:nvSpPr>
          <p:cNvPr id="49155" name="Rectangle 3"/>
          <p:cNvSpPr>
            <a:spLocks noGrp="1"/>
          </p:cNvSpPr>
          <p:nvPr>
            <p:ph type="body" idx="1"/>
          </p:nvPr>
        </p:nvSpPr>
        <p:spPr/>
        <p:txBody>
          <a:bodyPr/>
          <a:lstStyle/>
          <a:p>
            <a:r>
              <a:rPr lang="en-US" b="1" dirty="0" smtClean="0">
                <a:solidFill>
                  <a:srgbClr val="FF0000"/>
                </a:solidFill>
              </a:rPr>
              <a:t>We may consider reducing the steroid component in her </a:t>
            </a:r>
            <a:r>
              <a:rPr lang="en-US" b="1" dirty="0" err="1" smtClean="0">
                <a:solidFill>
                  <a:srgbClr val="FF0000"/>
                </a:solidFill>
              </a:rPr>
              <a:t>Advair</a:t>
            </a:r>
            <a:r>
              <a:rPr lang="en-US" b="1" dirty="0">
                <a:solidFill>
                  <a:srgbClr val="FF0000"/>
                </a:solidFill>
              </a:rPr>
              <a:t>.</a:t>
            </a:r>
            <a:endParaRPr lang="en-US" b="1" dirty="0" smtClean="0">
              <a:solidFill>
                <a:srgbClr val="FF0000"/>
              </a:solidFill>
            </a:endParaRPr>
          </a:p>
        </p:txBody>
      </p:sp>
      <p:sp>
        <p:nvSpPr>
          <p:cNvPr id="49157" name="AutoShape 5"/>
          <p:cNvSpPr>
            <a:spLocks noChangeArrowheads="1"/>
          </p:cNvSpPr>
          <p:nvPr/>
        </p:nvSpPr>
        <p:spPr bwMode="auto">
          <a:xfrm>
            <a:off x="533400" y="1981200"/>
            <a:ext cx="7010400" cy="2971800"/>
          </a:xfrm>
          <a:prstGeom prst="leftArrow">
            <a:avLst>
              <a:gd name="adj1" fmla="val 50000"/>
              <a:gd name="adj2" fmla="val 58974"/>
            </a:avLst>
          </a:prstGeom>
          <a:solidFill>
            <a:srgbClr val="FFFF00"/>
          </a:solidFill>
          <a:ln w="9525">
            <a:solidFill>
              <a:schemeClr val="tx1"/>
            </a:solidFill>
            <a:miter lim="800000"/>
            <a:headEnd/>
            <a:tailEnd/>
          </a:ln>
          <a:effectLst/>
        </p:spPr>
        <p:txBody>
          <a:bodyPr wrap="none" anchor="ctr"/>
          <a:lstStyle/>
          <a:p>
            <a:pPr algn="ctr"/>
            <a:r>
              <a:rPr lang="en-US" b="1">
                <a:solidFill>
                  <a:srgbClr val="0000FF"/>
                </a:solidFill>
              </a:rPr>
              <a:t>Pharmacy Doctor visit:</a:t>
            </a:r>
          </a:p>
          <a:p>
            <a:pPr algn="ctr"/>
            <a:r>
              <a:rPr lang="en-US" b="1">
                <a:solidFill>
                  <a:srgbClr val="FF0000"/>
                </a:solidFill>
              </a:rPr>
              <a:t> </a:t>
            </a:r>
            <a:r>
              <a:rPr lang="en-US" sz="1600" b="1">
                <a:solidFill>
                  <a:srgbClr val="FF0000"/>
                </a:solidFill>
              </a:rPr>
              <a:t>Asthma Ed. Med Counseling, Asthma Action Plan update.</a:t>
            </a:r>
          </a:p>
          <a:p>
            <a:pPr algn="ctr"/>
            <a:endParaRPr lang="en-US" sz="16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noFill/>
        </p:spPr>
        <p:txBody>
          <a:bodyPr wrap="square" numCol="1" anchorCtr="0" compatLnSpc="1">
            <a:prstTxWarp prst="textNoShape">
              <a:avLst/>
            </a:prstTxWarp>
          </a:bodyPr>
          <a:lstStyle/>
          <a:p>
            <a:r>
              <a:rPr lang="en-US" sz="1400" dirty="0" smtClean="0"/>
              <a:t>Case#2</a:t>
            </a:r>
            <a:r>
              <a:rPr lang="en-US" dirty="0" smtClean="0"/>
              <a:t> Mr. DJ’s Spirometry Visit </a:t>
            </a:r>
          </a:p>
        </p:txBody>
      </p:sp>
      <p:sp>
        <p:nvSpPr>
          <p:cNvPr id="52227" name="Rectangle 3"/>
          <p:cNvSpPr>
            <a:spLocks noGrp="1"/>
          </p:cNvSpPr>
          <p:nvPr>
            <p:ph type="body" idx="1"/>
          </p:nvPr>
        </p:nvSpPr>
        <p:spPr/>
        <p:txBody>
          <a:bodyPr/>
          <a:lstStyle/>
          <a:p>
            <a:r>
              <a:rPr lang="en-US" dirty="0" smtClean="0"/>
              <a:t>Friday 1.30 PM</a:t>
            </a:r>
          </a:p>
          <a:p>
            <a:endParaRPr lang="en-US" dirty="0" smtClean="0"/>
          </a:p>
          <a:p>
            <a:endParaRPr lang="en-US" dirty="0" smtClean="0"/>
          </a:p>
          <a:p>
            <a:endParaRPr lang="en-US" dirty="0" smtClean="0"/>
          </a:p>
          <a:p>
            <a:endParaRPr lang="en-US" dirty="0" smtClean="0"/>
          </a:p>
          <a:p>
            <a:endParaRPr lang="en-US" dirty="0" smtClean="0"/>
          </a:p>
          <a:p>
            <a:r>
              <a:rPr lang="en-US" dirty="0" smtClean="0"/>
              <a:t>Pt. performed FVC pre/post  bronchodilator. </a:t>
            </a:r>
          </a:p>
          <a:p>
            <a:r>
              <a:rPr lang="en-US" dirty="0" smtClean="0"/>
              <a:t>Spirometry Report sent to SFGH Chest Clinic to </a:t>
            </a:r>
            <a:r>
              <a:rPr lang="en-US" dirty="0" err="1" smtClean="0"/>
              <a:t>Dr.Su</a:t>
            </a:r>
            <a:endParaRPr lang="en-US" dirty="0" smtClean="0"/>
          </a:p>
          <a:p>
            <a:pPr>
              <a:buFont typeface="Arial" charset="0"/>
              <a:buNone/>
            </a:pPr>
            <a:r>
              <a:rPr lang="en-US" dirty="0" smtClean="0"/>
              <a:t>    for evaluation.</a:t>
            </a:r>
          </a:p>
          <a:p>
            <a:endParaRPr lang="en-US" dirty="0" smtClean="0"/>
          </a:p>
        </p:txBody>
      </p:sp>
      <p:pic>
        <p:nvPicPr>
          <p:cNvPr id="52228" name="Picture 4" descr="th?id=H"/>
          <p:cNvPicPr>
            <a:picLocks noChangeAspect="1" noChangeArrowheads="1"/>
          </p:cNvPicPr>
          <p:nvPr/>
        </p:nvPicPr>
        <p:blipFill>
          <a:blip r:embed="rId2"/>
          <a:srcRect/>
          <a:stretch>
            <a:fillRect/>
          </a:stretch>
        </p:blipFill>
        <p:spPr bwMode="auto">
          <a:xfrm>
            <a:off x="1371600" y="2286000"/>
            <a:ext cx="1933575" cy="1476375"/>
          </a:xfrm>
          <a:prstGeom prst="rect">
            <a:avLst/>
          </a:prstGeom>
          <a:noFill/>
        </p:spPr>
      </p:pic>
      <p:pic>
        <p:nvPicPr>
          <p:cNvPr id="52229" name="Picture 6" descr="allergies_montana_inhaler_B"/>
          <p:cNvPicPr>
            <a:picLocks noChangeAspect="1" noChangeArrowheads="1"/>
          </p:cNvPicPr>
          <p:nvPr/>
        </p:nvPicPr>
        <p:blipFill>
          <a:blip r:embed="rId3"/>
          <a:srcRect/>
          <a:stretch>
            <a:fillRect/>
          </a:stretch>
        </p:blipFill>
        <p:spPr bwMode="auto">
          <a:xfrm>
            <a:off x="4114800" y="1447800"/>
            <a:ext cx="1600200" cy="1101725"/>
          </a:xfrm>
          <a:prstGeom prst="rect">
            <a:avLst/>
          </a:prstGeom>
          <a:noFill/>
          <a:ln w="9525">
            <a:noFill/>
            <a:miter lim="800000"/>
            <a:headEnd/>
            <a:tailEnd/>
          </a:ln>
        </p:spPr>
      </p:pic>
      <p:pic>
        <p:nvPicPr>
          <p:cNvPr id="52230" name="Picture 11" descr="ANd9GcQAoKML7EKkbfP5hID8m50-rOM8BrYZOu-B-2Gz2uhiE-vJIgs8"/>
          <p:cNvPicPr>
            <a:picLocks noChangeAspect="1" noChangeArrowheads="1"/>
          </p:cNvPicPr>
          <p:nvPr/>
        </p:nvPicPr>
        <p:blipFill>
          <a:blip r:embed="rId4"/>
          <a:srcRect/>
          <a:stretch>
            <a:fillRect/>
          </a:stretch>
        </p:blipFill>
        <p:spPr bwMode="auto">
          <a:xfrm>
            <a:off x="2667000" y="2286000"/>
            <a:ext cx="5715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bwMode="auto">
          <a:xfrm>
            <a:off x="533400" y="228600"/>
            <a:ext cx="7772400" cy="960438"/>
          </a:xfrm>
          <a:noFill/>
        </p:spPr>
        <p:txBody>
          <a:bodyPr wrap="square" numCol="1" anchorCtr="0" compatLnSpc="1">
            <a:prstTxWarp prst="textNoShape">
              <a:avLst/>
            </a:prstTxWarp>
          </a:bodyPr>
          <a:lstStyle/>
          <a:p>
            <a:r>
              <a:rPr lang="en-US" sz="2400" smtClean="0"/>
              <a:t>Mr.DJ-s Medicines</a:t>
            </a:r>
          </a:p>
        </p:txBody>
      </p:sp>
      <p:sp>
        <p:nvSpPr>
          <p:cNvPr id="50183" name="Text Box 7"/>
          <p:cNvSpPr txBox="1">
            <a:spLocks noChangeArrowheads="1"/>
          </p:cNvSpPr>
          <p:nvPr/>
        </p:nvSpPr>
        <p:spPr bwMode="auto">
          <a:xfrm flipV="1">
            <a:off x="1165225" y="2187575"/>
            <a:ext cx="6454775" cy="366713"/>
          </a:xfrm>
          <a:prstGeom prst="rect">
            <a:avLst/>
          </a:prstGeom>
          <a:noFill/>
          <a:ln w="9525">
            <a:noFill/>
            <a:miter lim="800000"/>
            <a:headEnd/>
            <a:tailEnd/>
          </a:ln>
          <a:effectLst/>
        </p:spPr>
        <p:txBody>
          <a:bodyPr rot="10800000">
            <a:spAutoFit/>
          </a:bodyPr>
          <a:lstStyle/>
          <a:p>
            <a:pPr>
              <a:spcBef>
                <a:spcPct val="50000"/>
              </a:spcBef>
            </a:pPr>
            <a:endParaRPr lang="en-US"/>
          </a:p>
        </p:txBody>
      </p:sp>
      <p:sp>
        <p:nvSpPr>
          <p:cNvPr id="50184" name="Rectangle 8"/>
          <p:cNvSpPr>
            <a:spLocks noGrp="1"/>
          </p:cNvSpPr>
          <p:nvPr>
            <p:ph type="body" idx="1"/>
          </p:nvPr>
        </p:nvSpPr>
        <p:spPr/>
        <p:txBody>
          <a:bodyPr/>
          <a:lstStyle/>
          <a:p>
            <a:r>
              <a:rPr lang="en-US" smtClean="0"/>
              <a:t>ADVAIR DISKUS 250-50 MCG/DOSE AEPB (FLUTICASONE-SALMETEROL) 1 inhalation every 12 hours for Asthma and COPD</a:t>
            </a:r>
          </a:p>
          <a:p>
            <a:r>
              <a:rPr lang="en-US" smtClean="0"/>
              <a:t>ATROVENT HFA 17 MCG/ACT AERS (IPRATROPIUM BROMIDE HFA) 2 inhalations every 8 hours for COPD</a:t>
            </a:r>
          </a:p>
        </p:txBody>
      </p:sp>
      <p:pic>
        <p:nvPicPr>
          <p:cNvPr id="50185" name="Picture 11" descr="ANd9GcQAoKML7EKkbfP5hID8m50-rOM8BrYZOu-B-2Gz2uhiE-vJIgs8"/>
          <p:cNvPicPr>
            <a:picLocks noChangeAspect="1" noChangeArrowheads="1"/>
          </p:cNvPicPr>
          <p:nvPr/>
        </p:nvPicPr>
        <p:blipFill>
          <a:blip r:embed="rId2"/>
          <a:srcRect/>
          <a:stretch>
            <a:fillRect/>
          </a:stretch>
        </p:blipFill>
        <p:spPr bwMode="auto">
          <a:xfrm>
            <a:off x="381000" y="914400"/>
            <a:ext cx="5715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a:noFill/>
        </p:spPr>
        <p:txBody>
          <a:bodyPr wrap="square" numCol="1" anchorCtr="0" compatLnSpc="1">
            <a:prstTxWarp prst="textNoShape">
              <a:avLst/>
            </a:prstTxWarp>
          </a:bodyPr>
          <a:lstStyle/>
          <a:p>
            <a:r>
              <a:rPr lang="en-US" smtClean="0"/>
              <a:t>PFT Interpretation </a:t>
            </a:r>
            <a:r>
              <a:rPr lang="en-US" sz="2400" smtClean="0"/>
              <a:t>/</a:t>
            </a:r>
            <a:r>
              <a:rPr lang="en-US" sz="1600" smtClean="0"/>
              <a:t>posted in LCR/</a:t>
            </a:r>
          </a:p>
        </p:txBody>
      </p:sp>
      <p:sp>
        <p:nvSpPr>
          <p:cNvPr id="53251" name="Rectangle 3"/>
          <p:cNvSpPr>
            <a:spLocks noGrp="1"/>
          </p:cNvSpPr>
          <p:nvPr>
            <p:ph type="body" idx="1"/>
          </p:nvPr>
        </p:nvSpPr>
        <p:spPr/>
        <p:txBody>
          <a:bodyPr/>
          <a:lstStyle/>
          <a:p>
            <a:pPr>
              <a:lnSpc>
                <a:spcPct val="80000"/>
              </a:lnSpc>
            </a:pPr>
            <a:r>
              <a:rPr lang="en-US" sz="1300" b="1" dirty="0" smtClean="0"/>
              <a:t>DATE OF TEST: 02/22/13</a:t>
            </a:r>
            <a:r>
              <a:rPr lang="en-US" sz="1000" dirty="0" smtClean="0"/>
              <a:t>            </a:t>
            </a:r>
          </a:p>
          <a:p>
            <a:pPr>
              <a:lnSpc>
                <a:spcPct val="80000"/>
              </a:lnSpc>
            </a:pPr>
            <a:r>
              <a:rPr lang="en-US" sz="1000" dirty="0" smtClean="0"/>
              <a:t>        </a:t>
            </a:r>
            <a:r>
              <a:rPr lang="en-US" sz="1300" b="1" dirty="0" smtClean="0">
                <a:solidFill>
                  <a:srgbClr val="0000FF"/>
                </a:solidFill>
              </a:rPr>
              <a:t>The flow-volume loop is curvilinear.            </a:t>
            </a:r>
          </a:p>
          <a:p>
            <a:pPr>
              <a:lnSpc>
                <a:spcPct val="80000"/>
              </a:lnSpc>
            </a:pPr>
            <a:r>
              <a:rPr lang="en-US" sz="1300" b="1" dirty="0" smtClean="0">
                <a:solidFill>
                  <a:srgbClr val="0000FF"/>
                </a:solidFill>
              </a:rPr>
              <a:t>        The forced expiratory volume in one            </a:t>
            </a:r>
          </a:p>
          <a:p>
            <a:pPr>
              <a:lnSpc>
                <a:spcPct val="80000"/>
              </a:lnSpc>
            </a:pPr>
            <a:r>
              <a:rPr lang="en-US" sz="1300" b="1" dirty="0" smtClean="0">
                <a:solidFill>
                  <a:srgbClr val="0000FF"/>
                </a:solidFill>
              </a:rPr>
              <a:t>        second is moderately decreased.            </a:t>
            </a:r>
          </a:p>
          <a:p>
            <a:pPr>
              <a:lnSpc>
                <a:spcPct val="80000"/>
              </a:lnSpc>
            </a:pPr>
            <a:r>
              <a:rPr lang="en-US" sz="1300" b="1" dirty="0" smtClean="0">
                <a:solidFill>
                  <a:srgbClr val="0000FF"/>
                </a:solidFill>
              </a:rPr>
              <a:t>        The forced vital capacity is normal.            </a:t>
            </a:r>
          </a:p>
          <a:p>
            <a:pPr>
              <a:lnSpc>
                <a:spcPct val="80000"/>
              </a:lnSpc>
            </a:pPr>
            <a:r>
              <a:rPr lang="en-US" sz="1300" b="1" dirty="0" smtClean="0">
                <a:solidFill>
                  <a:srgbClr val="0000FF"/>
                </a:solidFill>
              </a:rPr>
              <a:t>        The pre-bronchodilator ratio of FEV1 to FVC is moderately decreased.            </a:t>
            </a:r>
          </a:p>
          <a:p>
            <a:pPr>
              <a:lnSpc>
                <a:spcPct val="80000"/>
              </a:lnSpc>
            </a:pPr>
            <a:r>
              <a:rPr lang="en-US" sz="1300" b="1" dirty="0" smtClean="0">
                <a:solidFill>
                  <a:srgbClr val="0000FF"/>
                </a:solidFill>
              </a:rPr>
              <a:t>        The post-bronchodilator ratio of FEV1 to FVC is mildly decreased.            </a:t>
            </a:r>
          </a:p>
          <a:p>
            <a:pPr>
              <a:lnSpc>
                <a:spcPct val="80000"/>
              </a:lnSpc>
            </a:pPr>
            <a:r>
              <a:rPr lang="en-US" sz="1300" b="1" dirty="0" smtClean="0">
                <a:solidFill>
                  <a:srgbClr val="0000FF"/>
                </a:solidFill>
              </a:rPr>
              <a:t>        There is no significant reversal of airway obstruction after inhaling albuterol. This            </a:t>
            </a:r>
          </a:p>
          <a:p>
            <a:pPr>
              <a:lnSpc>
                <a:spcPct val="80000"/>
              </a:lnSpc>
            </a:pPr>
            <a:r>
              <a:rPr lang="en-US" sz="1300" b="1" dirty="0" smtClean="0">
                <a:solidFill>
                  <a:srgbClr val="0000FF"/>
                </a:solidFill>
              </a:rPr>
              <a:t>        lack of response to a single inhalation of albuterol does not exclude            </a:t>
            </a:r>
          </a:p>
          <a:p>
            <a:pPr>
              <a:lnSpc>
                <a:spcPct val="80000"/>
              </a:lnSpc>
            </a:pPr>
            <a:r>
              <a:rPr lang="en-US" sz="1300" b="1" dirty="0" smtClean="0">
                <a:solidFill>
                  <a:srgbClr val="0000FF"/>
                </a:solidFill>
              </a:rPr>
              <a:t>        reversible airway disease. </a:t>
            </a:r>
            <a:r>
              <a:rPr lang="en-US" sz="1600" b="1" dirty="0" smtClean="0">
                <a:solidFill>
                  <a:srgbClr val="FF0000"/>
                </a:solidFill>
              </a:rPr>
              <a:t>There is a mild obstructive </a:t>
            </a:r>
            <a:r>
              <a:rPr lang="en-US" sz="1600" b="1" dirty="0" err="1" smtClean="0">
                <a:solidFill>
                  <a:srgbClr val="FF0000"/>
                </a:solidFill>
              </a:rPr>
              <a:t>ventilatory</a:t>
            </a:r>
            <a:r>
              <a:rPr lang="en-US" sz="1600" b="1" dirty="0" smtClean="0">
                <a:solidFill>
                  <a:srgbClr val="FF0000"/>
                </a:solidFill>
              </a:rPr>
              <a:t> defect</a:t>
            </a:r>
            <a:r>
              <a:rPr lang="en-US" sz="1600" b="1" dirty="0" smtClean="0">
                <a:solidFill>
                  <a:srgbClr val="0000FF"/>
                </a:solidFill>
              </a:rPr>
              <a:t>.            </a:t>
            </a:r>
          </a:p>
          <a:p>
            <a:pPr>
              <a:lnSpc>
                <a:spcPct val="80000"/>
              </a:lnSpc>
            </a:pPr>
            <a:endParaRPr lang="en-US" sz="1600" b="1" dirty="0" smtClean="0">
              <a:solidFill>
                <a:srgbClr val="0000FF"/>
              </a:solidFill>
            </a:endParaRPr>
          </a:p>
          <a:p>
            <a:pPr>
              <a:lnSpc>
                <a:spcPct val="80000"/>
              </a:lnSpc>
            </a:pPr>
            <a:r>
              <a:rPr lang="en-US" sz="1300" b="1" dirty="0" smtClean="0">
                <a:solidFill>
                  <a:srgbClr val="0000FF"/>
                </a:solidFill>
              </a:rPr>
              <a:t>        Pre-Bronchodilator: Grade A (meets ATS rules).  3 acceptable efforts and            </a:t>
            </a:r>
          </a:p>
          <a:p>
            <a:pPr>
              <a:lnSpc>
                <a:spcPct val="80000"/>
              </a:lnSpc>
            </a:pPr>
            <a:r>
              <a:rPr lang="en-US" sz="1300" b="1" dirty="0" smtClean="0">
                <a:solidFill>
                  <a:srgbClr val="0000FF"/>
                </a:solidFill>
              </a:rPr>
              <a:t>        variance &lt;/= 150 ml.               </a:t>
            </a:r>
          </a:p>
          <a:p>
            <a:pPr>
              <a:lnSpc>
                <a:spcPct val="80000"/>
              </a:lnSpc>
            </a:pPr>
            <a:r>
              <a:rPr lang="en-US" sz="1300" b="1" dirty="0" smtClean="0">
                <a:solidFill>
                  <a:srgbClr val="0000FF"/>
                </a:solidFill>
              </a:rPr>
              <a:t>        Post-Bronchodilator: Grade A (meets ATS rules).  3 acceptable efforts and variance &lt;/= 150 ml.               </a:t>
            </a:r>
          </a:p>
          <a:p>
            <a:pPr>
              <a:lnSpc>
                <a:spcPct val="80000"/>
              </a:lnSpc>
            </a:pPr>
            <a:endParaRPr lang="en-US" sz="1300" b="1" dirty="0" smtClean="0">
              <a:solidFill>
                <a:srgbClr val="0000FF"/>
              </a:solidFill>
            </a:endParaRPr>
          </a:p>
          <a:p>
            <a:pPr>
              <a:lnSpc>
                <a:spcPct val="80000"/>
              </a:lnSpc>
            </a:pPr>
            <a:r>
              <a:rPr lang="en-US" sz="1300" b="1" dirty="0" smtClean="0">
                <a:solidFill>
                  <a:srgbClr val="0000FF"/>
                </a:solidFill>
              </a:rPr>
              <a:t>        </a:t>
            </a:r>
            <a:r>
              <a:rPr lang="en-US" sz="1300" b="1" dirty="0" smtClean="0">
                <a:solidFill>
                  <a:srgbClr val="FF0000"/>
                </a:solidFill>
              </a:rPr>
              <a:t>This spirometry study was performed at St. Anthony Medical Clinic through the SF Community Primary  Care Spirometry Program.</a:t>
            </a:r>
            <a:r>
              <a:rPr lang="en-US" sz="1300" b="1" dirty="0" smtClean="0">
                <a:solidFill>
                  <a:srgbClr val="0000FF"/>
                </a:solidFill>
              </a:rPr>
              <a:t>            </a:t>
            </a:r>
          </a:p>
          <a:p>
            <a:pPr>
              <a:lnSpc>
                <a:spcPct val="80000"/>
              </a:lnSpc>
            </a:pPr>
            <a:r>
              <a:rPr lang="en-US" sz="1300" b="1" dirty="0" smtClean="0">
                <a:solidFill>
                  <a:srgbClr val="0000FF"/>
                </a:solidFill>
              </a:rPr>
              <a:t>        </a:t>
            </a:r>
            <a:r>
              <a:rPr lang="en-US" sz="1400" b="1" dirty="0" smtClean="0">
                <a:solidFill>
                  <a:srgbClr val="FF0000"/>
                </a:solidFill>
              </a:rPr>
              <a:t>George Su M.D. 963835 reviewed and edited, as            </a:t>
            </a:r>
          </a:p>
          <a:p>
            <a:pPr>
              <a:lnSpc>
                <a:spcPct val="80000"/>
              </a:lnSpc>
              <a:buFont typeface="Arial" charset="0"/>
              <a:buNone/>
            </a:pPr>
            <a:r>
              <a:rPr lang="en-US" sz="1400" b="1" dirty="0" smtClean="0">
                <a:solidFill>
                  <a:srgbClr val="FF0000"/>
                </a:solidFill>
              </a:rPr>
              <a:t>               necessary, the above interpretation.            </a:t>
            </a:r>
          </a:p>
          <a:p>
            <a:pPr>
              <a:lnSpc>
                <a:spcPct val="80000"/>
              </a:lnSpc>
            </a:pPr>
            <a:endParaRPr lang="en-US" sz="1400" b="1" dirty="0" smtClean="0">
              <a:solidFill>
                <a:srgbClr val="FF0000"/>
              </a:solidFill>
            </a:endParaRPr>
          </a:p>
          <a:p>
            <a:pPr>
              <a:lnSpc>
                <a:spcPct val="80000"/>
              </a:lnSpc>
              <a:buFont typeface="Arial" charset="0"/>
              <a:buNone/>
            </a:pPr>
            <a:r>
              <a:rPr lang="en-US" sz="1300" b="1" dirty="0" smtClean="0">
                <a:solidFill>
                  <a:srgbClr val="0000FF"/>
                </a:solidFill>
              </a:rPr>
              <a:t>        Thank you for referring your patient to us for pulmonary function studies.            </a:t>
            </a:r>
          </a:p>
          <a:p>
            <a:pPr>
              <a:lnSpc>
                <a:spcPct val="80000"/>
              </a:lnSpc>
              <a:buFont typeface="Arial" charset="0"/>
              <a:buNone/>
            </a:pPr>
            <a:r>
              <a:rPr lang="en-US" sz="1300" b="1" dirty="0" smtClean="0">
                <a:solidFill>
                  <a:srgbClr val="0000FF"/>
                </a:solidFill>
              </a:rPr>
              <a:t>                                             Attending Physician            </a:t>
            </a:r>
          </a:p>
          <a:p>
            <a:pPr>
              <a:lnSpc>
                <a:spcPct val="80000"/>
              </a:lnSpc>
            </a:pPr>
            <a:endParaRPr lang="en-US" sz="1300" b="1" dirty="0" smtClean="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noFill/>
        </p:spPr>
        <p:txBody>
          <a:bodyPr wrap="square" numCol="1" anchorCtr="0" compatLnSpc="1">
            <a:prstTxWarp prst="textNoShape">
              <a:avLst/>
            </a:prstTxWarp>
          </a:bodyPr>
          <a:lstStyle/>
          <a:p>
            <a:r>
              <a:rPr lang="en-US" sz="4200" dirty="0" smtClean="0"/>
              <a:t>PCP Referral for MR.DJ after Spirometry</a:t>
            </a:r>
          </a:p>
        </p:txBody>
      </p:sp>
      <p:sp>
        <p:nvSpPr>
          <p:cNvPr id="54275" name="Rectangle 3"/>
          <p:cNvSpPr>
            <a:spLocks noGrp="1"/>
          </p:cNvSpPr>
          <p:nvPr>
            <p:ph type="body" idx="1"/>
          </p:nvPr>
        </p:nvSpPr>
        <p:spPr/>
        <p:txBody>
          <a:bodyPr/>
          <a:lstStyle/>
          <a:p>
            <a:pPr marL="114300" indent="0">
              <a:buNone/>
            </a:pPr>
            <a:endParaRPr lang="en-US" b="1" dirty="0" smtClean="0">
              <a:solidFill>
                <a:srgbClr val="FF0000"/>
              </a:solidFill>
            </a:endParaRPr>
          </a:p>
          <a:p>
            <a:pPr marL="114300" indent="0">
              <a:buNone/>
            </a:pPr>
            <a:endParaRPr lang="en-US" b="1" dirty="0" smtClean="0">
              <a:solidFill>
                <a:srgbClr val="FF0000"/>
              </a:solidFill>
            </a:endParaRPr>
          </a:p>
          <a:p>
            <a:pPr marL="114300" indent="0">
              <a:buNone/>
            </a:pPr>
            <a:endParaRPr lang="en-US" b="1" dirty="0">
              <a:solidFill>
                <a:srgbClr val="FF0000"/>
              </a:solidFill>
            </a:endParaRPr>
          </a:p>
          <a:p>
            <a:pPr marL="114300" indent="0">
              <a:buNone/>
            </a:pPr>
            <a:endParaRPr lang="en-US" b="1" dirty="0" smtClean="0">
              <a:solidFill>
                <a:srgbClr val="FF0000"/>
              </a:solidFill>
            </a:endParaRPr>
          </a:p>
          <a:p>
            <a:pPr marL="114300" indent="0">
              <a:buNone/>
            </a:pPr>
            <a:endParaRPr lang="en-US" b="1" dirty="0">
              <a:solidFill>
                <a:srgbClr val="FF0000"/>
              </a:solidFill>
            </a:endParaRPr>
          </a:p>
          <a:p>
            <a:pPr marL="114300" indent="0">
              <a:buNone/>
            </a:pPr>
            <a:endParaRPr lang="en-US" b="1" dirty="0" smtClean="0">
              <a:solidFill>
                <a:srgbClr val="FF0000"/>
              </a:solidFill>
            </a:endParaRPr>
          </a:p>
          <a:p>
            <a:pPr marL="114300" indent="0">
              <a:buNone/>
            </a:pPr>
            <a:endParaRPr lang="en-US" b="1" dirty="0">
              <a:solidFill>
                <a:srgbClr val="FF0000"/>
              </a:solidFill>
            </a:endParaRPr>
          </a:p>
          <a:p>
            <a:pPr marL="114300" indent="0">
              <a:buNone/>
            </a:pPr>
            <a:endParaRPr lang="en-US" b="1" dirty="0" smtClean="0">
              <a:solidFill>
                <a:srgbClr val="FF0000"/>
              </a:solidFill>
            </a:endParaRPr>
          </a:p>
          <a:p>
            <a:pPr marL="114300" indent="0">
              <a:buNone/>
            </a:pPr>
            <a:endParaRPr lang="en-US" b="1" dirty="0">
              <a:solidFill>
                <a:srgbClr val="FF0000"/>
              </a:solidFill>
            </a:endParaRPr>
          </a:p>
          <a:p>
            <a:pPr marL="114300" indent="0">
              <a:buNone/>
            </a:pPr>
            <a:endParaRPr lang="en-US" b="1" dirty="0" smtClean="0">
              <a:solidFill>
                <a:srgbClr val="FF0000"/>
              </a:solidFill>
            </a:endParaRPr>
          </a:p>
          <a:p>
            <a:pPr marL="114300" indent="0">
              <a:buNone/>
            </a:pPr>
            <a:endParaRPr lang="en-US" b="1" dirty="0" smtClean="0">
              <a:solidFill>
                <a:srgbClr val="FF0000"/>
              </a:solidFill>
            </a:endParaRPr>
          </a:p>
        </p:txBody>
      </p:sp>
      <p:sp>
        <p:nvSpPr>
          <p:cNvPr id="54277" name="AutoShape 5"/>
          <p:cNvSpPr>
            <a:spLocks noChangeArrowheads="1"/>
          </p:cNvSpPr>
          <p:nvPr/>
        </p:nvSpPr>
        <p:spPr bwMode="auto">
          <a:xfrm rot="10256512">
            <a:off x="3567863" y="1924844"/>
            <a:ext cx="3963988" cy="2078038"/>
          </a:xfrm>
          <a:prstGeom prst="rightArrow">
            <a:avLst>
              <a:gd name="adj1" fmla="val 50000"/>
              <a:gd name="adj2" fmla="val 47689"/>
            </a:avLst>
          </a:prstGeom>
          <a:solidFill>
            <a:srgbClr val="FFFF00"/>
          </a:solidFill>
          <a:ln w="9525">
            <a:solidFill>
              <a:schemeClr val="tx1"/>
            </a:solidFill>
            <a:miter lim="800000"/>
            <a:headEnd/>
            <a:tailEnd/>
          </a:ln>
          <a:effectLst/>
        </p:spPr>
        <p:txBody>
          <a:bodyPr rot="10800000" wrap="none" anchor="ctr"/>
          <a:lstStyle/>
          <a:p>
            <a:pPr algn="ctr"/>
            <a:r>
              <a:rPr lang="en-US" b="1" dirty="0">
                <a:solidFill>
                  <a:srgbClr val="0000FF"/>
                </a:solidFill>
              </a:rPr>
              <a:t>Pharmacy Doctor visit:</a:t>
            </a:r>
          </a:p>
          <a:p>
            <a:pPr algn="ctr"/>
            <a:r>
              <a:rPr lang="en-US" b="1" dirty="0">
                <a:solidFill>
                  <a:srgbClr val="FF0000"/>
                </a:solidFill>
              </a:rPr>
              <a:t> Asthma Ed. Med Counseling, </a:t>
            </a:r>
          </a:p>
          <a:p>
            <a:pPr algn="ctr"/>
            <a:r>
              <a:rPr lang="en-US" b="1" dirty="0">
                <a:solidFill>
                  <a:srgbClr val="FF0000"/>
                </a:solidFill>
              </a:rPr>
              <a:t>Asthma Action Plan update</a:t>
            </a:r>
          </a:p>
        </p:txBody>
      </p:sp>
      <p:sp>
        <p:nvSpPr>
          <p:cNvPr id="54278" name="Text Box 6"/>
          <p:cNvSpPr txBox="1">
            <a:spLocks noChangeArrowheads="1"/>
          </p:cNvSpPr>
          <p:nvPr/>
        </p:nvSpPr>
        <p:spPr bwMode="auto">
          <a:xfrm>
            <a:off x="1698625" y="2963863"/>
            <a:ext cx="184150"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54279" name="AutoShape 7"/>
          <p:cNvSpPr>
            <a:spLocks noChangeArrowheads="1"/>
          </p:cNvSpPr>
          <p:nvPr/>
        </p:nvSpPr>
        <p:spPr bwMode="auto">
          <a:xfrm rot="5400000">
            <a:off x="-130175" y="2900297"/>
            <a:ext cx="3657600" cy="2276606"/>
          </a:xfrm>
          <a:prstGeom prst="rightArrow">
            <a:avLst>
              <a:gd name="adj1" fmla="val 50000"/>
              <a:gd name="adj2" fmla="val 44444"/>
            </a:avLst>
          </a:prstGeom>
          <a:solidFill>
            <a:srgbClr val="FFFF00"/>
          </a:solidFill>
          <a:ln w="9525">
            <a:solidFill>
              <a:schemeClr val="tx1"/>
            </a:solidFill>
            <a:miter lim="800000"/>
            <a:headEnd/>
            <a:tailEnd/>
          </a:ln>
          <a:effectLst/>
        </p:spPr>
        <p:txBody>
          <a:bodyPr wrap="none" anchor="ctr"/>
          <a:lstStyle/>
          <a:p>
            <a:pPr algn="ctr"/>
            <a:r>
              <a:rPr lang="en-US" sz="2400" b="1" dirty="0">
                <a:solidFill>
                  <a:srgbClr val="FF0000"/>
                </a:solidFill>
              </a:rPr>
              <a:t>Smoking Cessation</a:t>
            </a:r>
            <a:r>
              <a:rPr lang="en-US"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bwMode="auto"/>
        <p:txBody>
          <a:bodyPr wrap="square" numCol="1" anchorCtr="0" compatLnSpc="1">
            <a:prstTxWarp prst="textNoShape">
              <a:avLst/>
            </a:prstTxWarp>
          </a:bodyPr>
          <a:lstStyle/>
          <a:p>
            <a:pPr eaLnBrk="1" hangingPunct="1">
              <a:defRPr/>
            </a:pPr>
            <a:r>
              <a:rPr lang="en-US" sz="4200" dirty="0" smtClean="0"/>
              <a:t/>
            </a:r>
            <a:br>
              <a:rPr lang="en-US" sz="4200" dirty="0" smtClean="0"/>
            </a:br>
            <a:r>
              <a:rPr lang="en-US" sz="4200" dirty="0" smtClean="0"/>
              <a:t>SAMC ASTHMA TEAM</a:t>
            </a:r>
            <a:br>
              <a:rPr lang="en-US" sz="4200" dirty="0" smtClean="0"/>
            </a:br>
            <a:r>
              <a:rPr lang="en-US" sz="4200" dirty="0" smtClean="0"/>
              <a:t>Champions &amp; Coaches</a:t>
            </a:r>
            <a:br>
              <a:rPr lang="en-US" sz="4200" dirty="0" smtClean="0"/>
            </a:br>
            <a:endParaRPr lang="en-US" sz="4200" dirty="0" smtClean="0"/>
          </a:p>
        </p:txBody>
      </p:sp>
      <p:sp>
        <p:nvSpPr>
          <p:cNvPr id="25602" name="Rectangle 3"/>
          <p:cNvSpPr>
            <a:spLocks noGrp="1"/>
          </p:cNvSpPr>
          <p:nvPr>
            <p:ph type="body" idx="1"/>
          </p:nvPr>
        </p:nvSpPr>
        <p:spPr/>
        <p:txBody>
          <a:bodyPr/>
          <a:lstStyle/>
          <a:p>
            <a:pPr marL="114300" indent="0" eaLnBrk="1" hangingPunct="1">
              <a:buNone/>
            </a:pPr>
            <a:endParaRPr lang="en-US"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2" y="4130040"/>
            <a:ext cx="1371598" cy="1737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 y="1752600"/>
            <a:ext cx="1737360" cy="1766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2240" y="1718642"/>
            <a:ext cx="1303020" cy="1737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1727933"/>
            <a:ext cx="1303020" cy="1737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4130040"/>
            <a:ext cx="1303020" cy="1737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9400" y="1727933"/>
            <a:ext cx="1249802" cy="1737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7780" y="4114800"/>
            <a:ext cx="1303020" cy="1737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91896" y="4114800"/>
            <a:ext cx="1284904" cy="1737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57400" y="4114800"/>
            <a:ext cx="1303020" cy="1737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4587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noFill/>
        </p:spPr>
        <p:txBody>
          <a:bodyPr wrap="square" numCol="1" anchorCtr="0" compatLnSpc="1">
            <a:prstTxWarp prst="textNoShape">
              <a:avLst/>
            </a:prstTxWarp>
          </a:bodyPr>
          <a:lstStyle/>
          <a:p>
            <a:r>
              <a:rPr lang="en-US" sz="4200" dirty="0" err="1" smtClean="0"/>
              <a:t>Ms.Dam’s</a:t>
            </a:r>
            <a:r>
              <a:rPr lang="en-US" sz="4200" dirty="0" smtClean="0"/>
              <a:t> Spirometry Visit </a:t>
            </a:r>
            <a:br>
              <a:rPr lang="en-US" sz="4200" dirty="0" smtClean="0"/>
            </a:br>
            <a:r>
              <a:rPr lang="en-US" sz="2000" dirty="0" smtClean="0"/>
              <a:t>09.20 AM Wednesday</a:t>
            </a:r>
          </a:p>
        </p:txBody>
      </p:sp>
      <p:sp>
        <p:nvSpPr>
          <p:cNvPr id="55299" name="Rectangle 3"/>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err="1" smtClean="0"/>
              <a:t>Pt</a:t>
            </a:r>
            <a:r>
              <a:rPr lang="en-US" dirty="0" smtClean="0"/>
              <a:t> performed FVC pre/</a:t>
            </a:r>
            <a:r>
              <a:rPr lang="en-US" dirty="0" err="1" smtClean="0"/>
              <a:t>pos</a:t>
            </a:r>
            <a:r>
              <a:rPr lang="en-US" dirty="0" smtClean="0"/>
              <a:t> BD. </a:t>
            </a:r>
          </a:p>
          <a:p>
            <a:r>
              <a:rPr lang="en-US" dirty="0" err="1" smtClean="0"/>
              <a:t>Pt</a:t>
            </a:r>
            <a:r>
              <a:rPr lang="en-US" dirty="0" smtClean="0"/>
              <a:t> Spirometry </a:t>
            </a:r>
            <a:r>
              <a:rPr lang="en-US" dirty="0" err="1" smtClean="0"/>
              <a:t>Rpt</a:t>
            </a:r>
            <a:r>
              <a:rPr lang="en-US" dirty="0" smtClean="0"/>
              <a:t> sent to SFGH Chest Clinic to </a:t>
            </a:r>
            <a:r>
              <a:rPr lang="en-US" dirty="0" err="1" smtClean="0"/>
              <a:t>Dr.Su</a:t>
            </a:r>
            <a:endParaRPr lang="en-US" dirty="0" smtClean="0"/>
          </a:p>
          <a:p>
            <a:pPr>
              <a:buFont typeface="Arial" charset="0"/>
              <a:buNone/>
            </a:pPr>
            <a:r>
              <a:rPr lang="en-US" dirty="0" smtClean="0"/>
              <a:t>    for evaluation.</a:t>
            </a:r>
          </a:p>
          <a:p>
            <a:endParaRPr lang="en-US" dirty="0" smtClean="0"/>
          </a:p>
        </p:txBody>
      </p:sp>
      <p:pic>
        <p:nvPicPr>
          <p:cNvPr id="55300" name="Picture 4" descr="th?id=H"/>
          <p:cNvPicPr>
            <a:picLocks noChangeAspect="1" noChangeArrowheads="1"/>
          </p:cNvPicPr>
          <p:nvPr/>
        </p:nvPicPr>
        <p:blipFill>
          <a:blip r:embed="rId2"/>
          <a:srcRect/>
          <a:stretch>
            <a:fillRect/>
          </a:stretch>
        </p:blipFill>
        <p:spPr bwMode="auto">
          <a:xfrm>
            <a:off x="457200" y="1676400"/>
            <a:ext cx="1933575" cy="1476375"/>
          </a:xfrm>
          <a:prstGeom prst="rect">
            <a:avLst/>
          </a:prstGeom>
          <a:noFill/>
        </p:spPr>
      </p:pic>
      <p:pic>
        <p:nvPicPr>
          <p:cNvPr id="55302" name="Picture 6" descr="allergies_montana_inhaler_B"/>
          <p:cNvPicPr>
            <a:picLocks noChangeAspect="1" noChangeArrowheads="1"/>
          </p:cNvPicPr>
          <p:nvPr/>
        </p:nvPicPr>
        <p:blipFill>
          <a:blip r:embed="rId3"/>
          <a:srcRect/>
          <a:stretch>
            <a:fillRect/>
          </a:stretch>
        </p:blipFill>
        <p:spPr bwMode="auto">
          <a:xfrm>
            <a:off x="4114800" y="1447800"/>
            <a:ext cx="1600200" cy="1101725"/>
          </a:xfrm>
          <a:prstGeom prst="rect">
            <a:avLst/>
          </a:prstGeom>
          <a:noFill/>
          <a:ln w="9525">
            <a:noFill/>
            <a:miter lim="800000"/>
            <a:headEnd/>
            <a:tailEnd/>
          </a:ln>
        </p:spPr>
      </p:pic>
      <p:pic>
        <p:nvPicPr>
          <p:cNvPr id="55303" name="Picture 13" descr="ANd9GcS27v8MbhPOsoZQSqrYZqITeOvAMQibBjf2mIyVwESkB51fXrIvVQ"/>
          <p:cNvPicPr>
            <a:picLocks noChangeAspect="1" noChangeArrowheads="1"/>
          </p:cNvPicPr>
          <p:nvPr/>
        </p:nvPicPr>
        <p:blipFill>
          <a:blip r:embed="rId4"/>
          <a:srcRect/>
          <a:stretch>
            <a:fillRect/>
          </a:stretch>
        </p:blipFill>
        <p:spPr bwMode="auto">
          <a:xfrm>
            <a:off x="1752600" y="1524000"/>
            <a:ext cx="681038"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noFill/>
        </p:spPr>
        <p:txBody>
          <a:bodyPr wrap="square" numCol="1" anchorCtr="0" compatLnSpc="1">
            <a:prstTxWarp prst="textNoShape">
              <a:avLst/>
            </a:prstTxWarp>
          </a:bodyPr>
          <a:lstStyle/>
          <a:p>
            <a:r>
              <a:rPr lang="en-US" smtClean="0"/>
              <a:t>Mrs.Dam’s medicines</a:t>
            </a:r>
          </a:p>
        </p:txBody>
      </p:sp>
      <p:sp>
        <p:nvSpPr>
          <p:cNvPr id="58371" name="Rectangle 3"/>
          <p:cNvSpPr>
            <a:spLocks noGrp="1"/>
          </p:cNvSpPr>
          <p:nvPr>
            <p:ph type="body" idx="1"/>
          </p:nvPr>
        </p:nvSpPr>
        <p:spPr/>
        <p:txBody>
          <a:bodyPr/>
          <a:lstStyle/>
          <a:p>
            <a:r>
              <a:rPr lang="en-US" smtClean="0"/>
              <a:t>FLONASE 50 MCG/ACT SUSP (FLUTICASONE PROPIONATE)</a:t>
            </a:r>
          </a:p>
          <a:p>
            <a:pPr>
              <a:buFont typeface="Arial" charset="0"/>
              <a:buNone/>
            </a:pPr>
            <a:r>
              <a:rPr lang="en-US" smtClean="0"/>
              <a:t>2 sprays/nostril Every day As Needed allergy symptoms.</a:t>
            </a:r>
          </a:p>
          <a:p>
            <a:pPr>
              <a:buFont typeface="Arial" charset="0"/>
              <a:buNone/>
            </a:pPr>
            <a:endParaRPr lang="en-US" smtClean="0"/>
          </a:p>
          <a:p>
            <a:pPr>
              <a:buFont typeface="Arial" charset="0"/>
              <a:buNone/>
            </a:pPr>
            <a:r>
              <a:rPr lang="en-US" smtClean="0"/>
              <a:t>PROVENTIL HFA 108 (90 BASE) MCG/ACT AERS (ALBUTEROL SULFATE)</a:t>
            </a:r>
          </a:p>
          <a:p>
            <a:pPr>
              <a:buFont typeface="Arial" charset="0"/>
              <a:buNone/>
            </a:pPr>
            <a:r>
              <a:rPr lang="en-US" smtClean="0"/>
              <a:t>1-2 puffs Every 4 hours As Needed cough, shortness of breath or wheezing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noFill/>
        </p:spPr>
        <p:txBody>
          <a:bodyPr wrap="square" numCol="1" anchorCtr="0" compatLnSpc="1">
            <a:prstTxWarp prst="textNoShape">
              <a:avLst/>
            </a:prstTxWarp>
          </a:bodyPr>
          <a:lstStyle/>
          <a:p>
            <a:r>
              <a:rPr lang="en-US" sz="4200" dirty="0" smtClean="0"/>
              <a:t>PFT Interpretation of </a:t>
            </a:r>
            <a:r>
              <a:rPr lang="en-US" sz="4200" dirty="0" err="1" smtClean="0"/>
              <a:t>Mrs.Dam</a:t>
            </a:r>
            <a:r>
              <a:rPr lang="en-US" sz="4200" dirty="0" smtClean="0"/>
              <a:t> </a:t>
            </a:r>
            <a:br>
              <a:rPr lang="en-US" sz="4200" dirty="0" smtClean="0"/>
            </a:br>
            <a:r>
              <a:rPr lang="en-US" sz="2000" dirty="0" smtClean="0"/>
              <a:t>/</a:t>
            </a:r>
            <a:r>
              <a:rPr lang="en-US" sz="1400" dirty="0" smtClean="0"/>
              <a:t>posted in LCR/</a:t>
            </a:r>
          </a:p>
        </p:txBody>
      </p:sp>
      <p:sp>
        <p:nvSpPr>
          <p:cNvPr id="56323" name="Rectangle 3"/>
          <p:cNvSpPr>
            <a:spLocks noGrp="1"/>
          </p:cNvSpPr>
          <p:nvPr>
            <p:ph type="body" idx="1"/>
          </p:nvPr>
        </p:nvSpPr>
        <p:spPr/>
        <p:txBody>
          <a:bodyPr/>
          <a:lstStyle/>
          <a:p>
            <a:pPr>
              <a:lnSpc>
                <a:spcPct val="80000"/>
              </a:lnSpc>
            </a:pPr>
            <a:r>
              <a:rPr lang="en-US" sz="1400" b="1" dirty="0" smtClean="0"/>
              <a:t>DATE OF TEST: 03/27/13</a:t>
            </a:r>
            <a:r>
              <a:rPr lang="en-US" sz="1000" dirty="0" smtClean="0"/>
              <a:t>            </a:t>
            </a:r>
          </a:p>
          <a:p>
            <a:pPr>
              <a:lnSpc>
                <a:spcPct val="80000"/>
              </a:lnSpc>
            </a:pPr>
            <a:r>
              <a:rPr lang="en-US" sz="1200" dirty="0" smtClean="0">
                <a:solidFill>
                  <a:srgbClr val="0000FF"/>
                </a:solidFill>
              </a:rPr>
              <a:t>        The flow-volume loop is curvilinear.            </a:t>
            </a:r>
          </a:p>
          <a:p>
            <a:pPr>
              <a:lnSpc>
                <a:spcPct val="80000"/>
              </a:lnSpc>
            </a:pPr>
            <a:r>
              <a:rPr lang="en-US" sz="1200" dirty="0" smtClean="0">
                <a:solidFill>
                  <a:srgbClr val="0000FF"/>
                </a:solidFill>
              </a:rPr>
              <a:t>        The forced expiratory volume in one            </a:t>
            </a:r>
          </a:p>
          <a:p>
            <a:pPr>
              <a:lnSpc>
                <a:spcPct val="80000"/>
              </a:lnSpc>
            </a:pPr>
            <a:r>
              <a:rPr lang="en-US" sz="1200" dirty="0" smtClean="0">
                <a:solidFill>
                  <a:srgbClr val="0000FF"/>
                </a:solidFill>
              </a:rPr>
              <a:t>        second is normal.            </a:t>
            </a:r>
          </a:p>
          <a:p>
            <a:pPr>
              <a:lnSpc>
                <a:spcPct val="80000"/>
              </a:lnSpc>
            </a:pPr>
            <a:r>
              <a:rPr lang="en-US" sz="1200" dirty="0" smtClean="0">
                <a:solidFill>
                  <a:srgbClr val="0000FF"/>
                </a:solidFill>
              </a:rPr>
              <a:t>        The forced vital capacity is normal.            </a:t>
            </a:r>
          </a:p>
          <a:p>
            <a:pPr>
              <a:lnSpc>
                <a:spcPct val="80000"/>
              </a:lnSpc>
            </a:pPr>
            <a:r>
              <a:rPr lang="en-US" sz="1200" dirty="0" smtClean="0">
                <a:solidFill>
                  <a:srgbClr val="0000FF"/>
                </a:solidFill>
              </a:rPr>
              <a:t>        The ratio of FEV1            </a:t>
            </a:r>
          </a:p>
          <a:p>
            <a:pPr>
              <a:lnSpc>
                <a:spcPct val="80000"/>
              </a:lnSpc>
            </a:pPr>
            <a:r>
              <a:rPr lang="en-US" sz="1200" dirty="0" smtClean="0">
                <a:solidFill>
                  <a:srgbClr val="0000FF"/>
                </a:solidFill>
              </a:rPr>
              <a:t>        to FVC is normal.            </a:t>
            </a:r>
          </a:p>
          <a:p>
            <a:pPr marL="114300" indent="0">
              <a:lnSpc>
                <a:spcPct val="80000"/>
              </a:lnSpc>
              <a:buNone/>
            </a:pPr>
            <a:r>
              <a:rPr lang="en-US" sz="1200" dirty="0">
                <a:solidFill>
                  <a:srgbClr val="0000FF"/>
                </a:solidFill>
              </a:rPr>
              <a:t> </a:t>
            </a:r>
            <a:r>
              <a:rPr lang="en-US" sz="1200" dirty="0" smtClean="0">
                <a:solidFill>
                  <a:srgbClr val="0000FF"/>
                </a:solidFill>
              </a:rPr>
              <a:t>            The flow-volume curve is curvilinear and suggests a            </a:t>
            </a:r>
          </a:p>
          <a:p>
            <a:pPr>
              <a:lnSpc>
                <a:spcPct val="80000"/>
              </a:lnSpc>
            </a:pPr>
            <a:r>
              <a:rPr lang="en-US" sz="1200" dirty="0" smtClean="0">
                <a:solidFill>
                  <a:srgbClr val="0000FF"/>
                </a:solidFill>
              </a:rPr>
              <a:t>        mild obstructive  </a:t>
            </a:r>
            <a:r>
              <a:rPr lang="en-US" sz="1200" dirty="0" err="1" smtClean="0">
                <a:solidFill>
                  <a:srgbClr val="0000FF"/>
                </a:solidFill>
              </a:rPr>
              <a:t>ventilatory</a:t>
            </a:r>
            <a:r>
              <a:rPr lang="en-US" sz="1200" dirty="0" smtClean="0">
                <a:solidFill>
                  <a:srgbClr val="0000FF"/>
                </a:solidFill>
              </a:rPr>
              <a:t>  defect. There is no significant reversal of            </a:t>
            </a:r>
          </a:p>
          <a:p>
            <a:pPr>
              <a:lnSpc>
                <a:spcPct val="80000"/>
              </a:lnSpc>
            </a:pPr>
            <a:r>
              <a:rPr lang="en-US" sz="1200" dirty="0" smtClean="0">
                <a:solidFill>
                  <a:srgbClr val="0000FF"/>
                </a:solidFill>
              </a:rPr>
              <a:t>        airway obstruction after inhaling albuterol. This lack of response to a            </a:t>
            </a:r>
          </a:p>
          <a:p>
            <a:pPr>
              <a:lnSpc>
                <a:spcPct val="80000"/>
              </a:lnSpc>
            </a:pPr>
            <a:r>
              <a:rPr lang="en-US" sz="1200" dirty="0" smtClean="0">
                <a:solidFill>
                  <a:srgbClr val="0000FF"/>
                </a:solidFill>
              </a:rPr>
              <a:t>        single inhalation of albuterol does not exclude reversible airway disease.            </a:t>
            </a:r>
          </a:p>
          <a:p>
            <a:pPr>
              <a:lnSpc>
                <a:spcPct val="80000"/>
              </a:lnSpc>
            </a:pPr>
            <a:endParaRPr lang="en-US" sz="1200" dirty="0" smtClean="0">
              <a:solidFill>
                <a:srgbClr val="0000FF"/>
              </a:solidFill>
            </a:endParaRPr>
          </a:p>
          <a:p>
            <a:pPr>
              <a:lnSpc>
                <a:spcPct val="80000"/>
              </a:lnSpc>
            </a:pPr>
            <a:r>
              <a:rPr lang="en-US" sz="1200" dirty="0" smtClean="0">
                <a:solidFill>
                  <a:srgbClr val="0000FF"/>
                </a:solidFill>
              </a:rPr>
              <a:t>        Pre-Bronchodilator: Grade A (meets ATS rules).  3 acceptable efforts and            </a:t>
            </a:r>
          </a:p>
          <a:p>
            <a:pPr>
              <a:lnSpc>
                <a:spcPct val="80000"/>
              </a:lnSpc>
            </a:pPr>
            <a:r>
              <a:rPr lang="en-US" sz="1200" dirty="0" smtClean="0">
                <a:solidFill>
                  <a:srgbClr val="0000FF"/>
                </a:solidFill>
              </a:rPr>
              <a:t>        variance &lt;/= 150 ml.               </a:t>
            </a:r>
          </a:p>
          <a:p>
            <a:pPr>
              <a:lnSpc>
                <a:spcPct val="80000"/>
              </a:lnSpc>
            </a:pPr>
            <a:r>
              <a:rPr lang="en-US" sz="1200" dirty="0" smtClean="0">
                <a:solidFill>
                  <a:srgbClr val="0000FF"/>
                </a:solidFill>
              </a:rPr>
              <a:t>        Post-Bronchodilator: Grade A (meets ATS rules).  3            </a:t>
            </a:r>
          </a:p>
          <a:p>
            <a:pPr>
              <a:lnSpc>
                <a:spcPct val="80000"/>
              </a:lnSpc>
            </a:pPr>
            <a:r>
              <a:rPr lang="en-US" sz="1200" dirty="0" smtClean="0">
                <a:solidFill>
                  <a:srgbClr val="0000FF"/>
                </a:solidFill>
              </a:rPr>
              <a:t>        acceptable efforts and variance &lt;/= 150 ml.               </a:t>
            </a:r>
          </a:p>
          <a:p>
            <a:pPr>
              <a:lnSpc>
                <a:spcPct val="80000"/>
              </a:lnSpc>
            </a:pPr>
            <a:endParaRPr lang="en-US" sz="1200" dirty="0" smtClean="0">
              <a:solidFill>
                <a:srgbClr val="0000FF"/>
              </a:solidFill>
            </a:endParaRPr>
          </a:p>
          <a:p>
            <a:pPr>
              <a:lnSpc>
                <a:spcPct val="80000"/>
              </a:lnSpc>
            </a:pPr>
            <a:r>
              <a:rPr lang="en-US" sz="1200" dirty="0" smtClean="0">
                <a:solidFill>
                  <a:srgbClr val="FF0000"/>
                </a:solidFill>
              </a:rPr>
              <a:t>        This spirometry study was            </a:t>
            </a:r>
          </a:p>
          <a:p>
            <a:pPr>
              <a:lnSpc>
                <a:spcPct val="80000"/>
              </a:lnSpc>
            </a:pPr>
            <a:r>
              <a:rPr lang="en-US" sz="1200" dirty="0" smtClean="0">
                <a:solidFill>
                  <a:srgbClr val="FF0000"/>
                </a:solidFill>
              </a:rPr>
              <a:t>        performed at St. Anthony Medical Clinic through the SF Community Primary            </a:t>
            </a:r>
          </a:p>
          <a:p>
            <a:pPr>
              <a:lnSpc>
                <a:spcPct val="80000"/>
              </a:lnSpc>
            </a:pPr>
            <a:r>
              <a:rPr lang="en-US" sz="1200" dirty="0" smtClean="0">
                <a:solidFill>
                  <a:srgbClr val="FF0000"/>
                </a:solidFill>
              </a:rPr>
              <a:t>        Care Spirometry Program</a:t>
            </a:r>
            <a:r>
              <a:rPr lang="en-US" sz="1200" dirty="0" smtClean="0">
                <a:solidFill>
                  <a:srgbClr val="0000FF"/>
                </a:solidFill>
              </a:rPr>
              <a:t>.            </a:t>
            </a:r>
          </a:p>
          <a:p>
            <a:pPr>
              <a:lnSpc>
                <a:spcPct val="80000"/>
              </a:lnSpc>
            </a:pPr>
            <a:endParaRPr lang="en-US" sz="1200" dirty="0" smtClean="0">
              <a:solidFill>
                <a:srgbClr val="0000FF"/>
              </a:solidFill>
            </a:endParaRPr>
          </a:p>
          <a:p>
            <a:pPr marL="114300" indent="0">
              <a:lnSpc>
                <a:spcPct val="80000"/>
              </a:lnSpc>
              <a:buNone/>
            </a:pPr>
            <a:r>
              <a:rPr lang="en-US" sz="1200" dirty="0" smtClean="0">
                <a:solidFill>
                  <a:srgbClr val="0000FF"/>
                </a:solidFill>
              </a:rPr>
              <a:t>               George Su M.D. 963835 reviewed and edited,            </a:t>
            </a:r>
          </a:p>
          <a:p>
            <a:pPr>
              <a:lnSpc>
                <a:spcPct val="80000"/>
              </a:lnSpc>
            </a:pPr>
            <a:r>
              <a:rPr lang="en-US" sz="1200" dirty="0" smtClean="0">
                <a:solidFill>
                  <a:srgbClr val="0000FF"/>
                </a:solidFill>
              </a:rPr>
              <a:t>        as necessary, the above interpretation.            </a:t>
            </a:r>
          </a:p>
          <a:p>
            <a:pPr>
              <a:lnSpc>
                <a:spcPct val="80000"/>
              </a:lnSpc>
            </a:pPr>
            <a:endParaRPr lang="en-US" sz="1200" dirty="0" smtClean="0">
              <a:solidFill>
                <a:srgbClr val="0000FF"/>
              </a:solidFill>
            </a:endParaRPr>
          </a:p>
          <a:p>
            <a:pPr>
              <a:lnSpc>
                <a:spcPct val="80000"/>
              </a:lnSpc>
            </a:pPr>
            <a:r>
              <a:rPr lang="en-US" sz="1200" dirty="0" smtClean="0">
                <a:solidFill>
                  <a:srgbClr val="0000FF"/>
                </a:solidFill>
              </a:rPr>
              <a:t>        Thank you for referring your patient to us for pulmonary function studies.            </a:t>
            </a:r>
          </a:p>
          <a:p>
            <a:pPr>
              <a:lnSpc>
                <a:spcPct val="80000"/>
              </a:lnSpc>
            </a:pPr>
            <a:r>
              <a:rPr lang="en-US" sz="1200" dirty="0" smtClean="0">
                <a:solidFill>
                  <a:srgbClr val="0000FF"/>
                </a:solidFill>
              </a:rPr>
              <a:t>                                             Attending Physician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noFill/>
        </p:spPr>
        <p:txBody>
          <a:bodyPr wrap="square" numCol="1" anchorCtr="0" compatLnSpc="1">
            <a:prstTxWarp prst="textNoShape">
              <a:avLst/>
            </a:prstTxWarp>
          </a:bodyPr>
          <a:lstStyle/>
          <a:p>
            <a:r>
              <a:rPr lang="en-US" sz="4200" dirty="0" smtClean="0"/>
              <a:t>PCP Referral for </a:t>
            </a:r>
            <a:r>
              <a:rPr lang="en-US" sz="4200" dirty="0" err="1" smtClean="0"/>
              <a:t>Mrs.Dam</a:t>
            </a:r>
            <a:r>
              <a:rPr lang="en-US" sz="4200" dirty="0" smtClean="0"/>
              <a:t> after Spirometry</a:t>
            </a:r>
          </a:p>
        </p:txBody>
      </p:sp>
      <p:sp>
        <p:nvSpPr>
          <p:cNvPr id="57348" name="AutoShape 4"/>
          <p:cNvSpPr>
            <a:spLocks noGrp="1" noChangeArrowheads="1"/>
          </p:cNvSpPr>
          <p:nvPr>
            <p:ph type="body" idx="1"/>
          </p:nvPr>
        </p:nvSpPr>
        <p:spPr>
          <a:prstGeom prst="leftArrow">
            <a:avLst>
              <a:gd name="adj1" fmla="val 50000"/>
              <a:gd name="adj2" fmla="val 39683"/>
            </a:avLst>
          </a:prstGeom>
          <a:solidFill>
            <a:srgbClr val="FFFF00"/>
          </a:solidFill>
          <a:ln>
            <a:solidFill>
              <a:schemeClr val="tx1"/>
            </a:solidFill>
          </a:ln>
        </p:spPr>
        <p:txBody>
          <a:bodyPr/>
          <a:lstStyle/>
          <a:p>
            <a:r>
              <a:rPr lang="en-US" b="1" dirty="0" smtClean="0">
                <a:solidFill>
                  <a:srgbClr val="0000FF"/>
                </a:solidFill>
              </a:rPr>
              <a:t>Pharmacy Doctor visit:</a:t>
            </a:r>
          </a:p>
          <a:p>
            <a:r>
              <a:rPr lang="en-US" b="1" dirty="0" smtClean="0"/>
              <a:t> </a:t>
            </a:r>
            <a:r>
              <a:rPr lang="en-US" b="1" dirty="0" smtClean="0">
                <a:solidFill>
                  <a:srgbClr val="FF0000"/>
                </a:solidFill>
              </a:rPr>
              <a:t>Asthma Ed. Med Counseling, Asthma Action Plan update.</a:t>
            </a:r>
          </a:p>
          <a:p>
            <a:pPr algn="ctr" eaLnBrk="1" hangingPunct="1">
              <a:spcBef>
                <a:spcPct val="0"/>
              </a:spcBef>
              <a:buClrTx/>
              <a:buFontTx/>
              <a:buNone/>
            </a:pPr>
            <a:endParaRPr lang="en-US" sz="1600" dirty="0" smtClean="0">
              <a:solidFill>
                <a:srgbClr val="FF0000"/>
              </a:solidFill>
              <a:latin typeface="Arial" charset="0"/>
            </a:endParaRPr>
          </a:p>
          <a:p>
            <a:pPr algn="ctr" eaLnBrk="1" hangingPunct="1">
              <a:spcBef>
                <a:spcPct val="0"/>
              </a:spcBef>
              <a:buClrTx/>
              <a:buFontTx/>
              <a:buNone/>
            </a:pPr>
            <a:endParaRPr lang="en-US" sz="1600" dirty="0">
              <a:solidFill>
                <a:srgbClr val="FF0000"/>
              </a:solidFill>
              <a:latin typeface="Arial" charset="0"/>
            </a:endParaRPr>
          </a:p>
          <a:p>
            <a:pPr algn="ctr" eaLnBrk="1" hangingPunct="1">
              <a:spcBef>
                <a:spcPct val="0"/>
              </a:spcBef>
              <a:buClrTx/>
              <a:buFontTx/>
              <a:buNone/>
            </a:pPr>
            <a:endParaRPr lang="en-US" sz="1600" dirty="0" smtClean="0">
              <a:solidFill>
                <a:srgbClr val="FF0000"/>
              </a:solidFill>
              <a:latin typeface="Arial" charset="0"/>
            </a:endParaRPr>
          </a:p>
          <a:p>
            <a:pPr algn="ctr" eaLnBrk="1" hangingPunct="1">
              <a:spcBef>
                <a:spcPct val="0"/>
              </a:spcBef>
              <a:buClrTx/>
              <a:buFontTx/>
              <a:buNone/>
            </a:pPr>
            <a:endParaRPr lang="en-US" sz="1600" dirty="0">
              <a:solidFill>
                <a:srgbClr val="FF0000"/>
              </a:solidFill>
              <a:latin typeface="Arial" charset="0"/>
            </a:endParaRPr>
          </a:p>
          <a:p>
            <a:pPr algn="ctr" eaLnBrk="1" hangingPunct="1">
              <a:spcBef>
                <a:spcPct val="0"/>
              </a:spcBef>
              <a:buClrTx/>
              <a:buFontTx/>
              <a:buNone/>
            </a:pPr>
            <a:endParaRPr lang="en-US" sz="1600" dirty="0" smtClean="0">
              <a:solidFill>
                <a:srgbClr val="FF0000"/>
              </a:solidFill>
              <a:latin typeface="Arial" charset="0"/>
            </a:endParaRPr>
          </a:p>
          <a:p>
            <a:pPr algn="ctr" eaLnBrk="1" hangingPunct="1">
              <a:spcBef>
                <a:spcPct val="0"/>
              </a:spcBef>
              <a:buClrTx/>
              <a:buFontTx/>
              <a:buNone/>
            </a:pPr>
            <a:endParaRPr lang="en-US" sz="1600" dirty="0">
              <a:solidFill>
                <a:srgbClr val="FF0000"/>
              </a:solidFill>
              <a:latin typeface="Arial" charset="0"/>
            </a:endParaRPr>
          </a:p>
          <a:p>
            <a:pPr algn="ctr" eaLnBrk="1" hangingPunct="1">
              <a:spcBef>
                <a:spcPct val="0"/>
              </a:spcBef>
              <a:buClrTx/>
              <a:buFontTx/>
              <a:buNone/>
            </a:pPr>
            <a:r>
              <a:rPr lang="en-US" sz="1600" dirty="0" smtClean="0">
                <a:solidFill>
                  <a:srgbClr val="FF0000"/>
                </a:solidFill>
                <a:latin typeface="Arial" charset="0"/>
              </a:rPr>
              <a:t>Possibly refer to Allergist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bwMode="auto">
          <a:noFill/>
        </p:spPr>
        <p:txBody>
          <a:bodyPr wrap="square" numCol="1" anchorCtr="0" compatLnSpc="1">
            <a:prstTxWarp prst="textNoShape">
              <a:avLst/>
            </a:prstTxWarp>
          </a:bodyPr>
          <a:lstStyle/>
          <a:p>
            <a:r>
              <a:rPr lang="en-US" sz="4200" dirty="0" err="1" smtClean="0"/>
              <a:t>Mr.WP’s</a:t>
            </a:r>
            <a:r>
              <a:rPr lang="en-US" sz="4200" dirty="0" smtClean="0"/>
              <a:t> Spirometry Visit </a:t>
            </a:r>
            <a:br>
              <a:rPr lang="en-US" sz="4200" dirty="0" smtClean="0"/>
            </a:br>
            <a:r>
              <a:rPr lang="en-US" sz="2000" dirty="0" smtClean="0"/>
              <a:t>09.20 AM Wednesday </a:t>
            </a:r>
            <a:endParaRPr lang="en-US" sz="4200" dirty="0" smtClean="0"/>
          </a:p>
        </p:txBody>
      </p:sp>
      <p:sp>
        <p:nvSpPr>
          <p:cNvPr id="60419" name="Rectangle 3"/>
          <p:cNvSpPr>
            <a:spLocks noGrp="1"/>
          </p:cNvSpPr>
          <p:nvPr>
            <p:ph type="body" idx="4294967295"/>
          </p:nvPr>
        </p:nvSpPr>
        <p:spPr/>
        <p:txBody>
          <a:bodyPr/>
          <a:lstStyle/>
          <a:p>
            <a:endParaRPr lang="en-US" dirty="0" smtClean="0"/>
          </a:p>
          <a:p>
            <a:endParaRPr lang="en-US" dirty="0" smtClean="0"/>
          </a:p>
          <a:p>
            <a:endParaRPr lang="en-US" dirty="0" smtClean="0"/>
          </a:p>
          <a:p>
            <a:endParaRPr lang="en-US" dirty="0" smtClean="0"/>
          </a:p>
          <a:p>
            <a:r>
              <a:rPr lang="en-US" dirty="0" err="1" smtClean="0"/>
              <a:t>Pt</a:t>
            </a:r>
            <a:r>
              <a:rPr lang="en-US" dirty="0" smtClean="0"/>
              <a:t>  couldn't perform FVC pre/post bronchodilator. </a:t>
            </a:r>
          </a:p>
          <a:p>
            <a:endParaRPr lang="en-US" dirty="0" smtClean="0"/>
          </a:p>
          <a:p>
            <a:r>
              <a:rPr lang="en-US" dirty="0" smtClean="0"/>
              <a:t>A Note from the </a:t>
            </a:r>
            <a:r>
              <a:rPr lang="en-US" dirty="0"/>
              <a:t>c</a:t>
            </a:r>
            <a:r>
              <a:rPr lang="en-US" dirty="0" smtClean="0"/>
              <a:t>hart:</a:t>
            </a:r>
          </a:p>
          <a:p>
            <a:pPr>
              <a:buFont typeface="Arial" charset="0"/>
              <a:buNone/>
            </a:pPr>
            <a:r>
              <a:rPr lang="en-US" dirty="0" smtClean="0"/>
              <a:t>    Patient RTC for </a:t>
            </a:r>
            <a:r>
              <a:rPr lang="en-US" dirty="0"/>
              <a:t>s</a:t>
            </a:r>
            <a:r>
              <a:rPr lang="en-US" dirty="0" smtClean="0"/>
              <a:t>pirometry per </a:t>
            </a:r>
            <a:r>
              <a:rPr lang="en-US" dirty="0" err="1" smtClean="0"/>
              <a:t>Dr.Rayburn's</a:t>
            </a:r>
            <a:r>
              <a:rPr lang="en-US" dirty="0" smtClean="0"/>
              <a:t> order.  </a:t>
            </a:r>
            <a:r>
              <a:rPr lang="en-US" dirty="0" err="1" smtClean="0"/>
              <a:t>Pt</a:t>
            </a:r>
            <a:r>
              <a:rPr lang="en-US" dirty="0" smtClean="0"/>
              <a:t> tried to perform </a:t>
            </a:r>
            <a:r>
              <a:rPr lang="en-US" dirty="0"/>
              <a:t>s</a:t>
            </a:r>
            <a:r>
              <a:rPr lang="en-US" dirty="0" smtClean="0"/>
              <a:t>pirometry but he had shortness of breath during test procedure</a:t>
            </a:r>
            <a:r>
              <a:rPr lang="en-US" dirty="0"/>
              <a:t> </a:t>
            </a:r>
            <a:r>
              <a:rPr lang="en-US" dirty="0" smtClean="0"/>
              <a:t>and dizziness. He is not able to perform </a:t>
            </a:r>
            <a:r>
              <a:rPr lang="en-US" dirty="0"/>
              <a:t>s</a:t>
            </a:r>
            <a:r>
              <a:rPr lang="en-US" dirty="0" smtClean="0"/>
              <a:t>pirometry.  </a:t>
            </a:r>
            <a:r>
              <a:rPr lang="en-US" dirty="0" err="1" smtClean="0"/>
              <a:t>Pt</a:t>
            </a:r>
            <a:r>
              <a:rPr lang="en-US" dirty="0" smtClean="0"/>
              <a:t> needs referral for PFT at SFGH. Sent flag to Dr. Rayburn’s desktop.</a:t>
            </a:r>
          </a:p>
          <a:p>
            <a:pPr>
              <a:buFont typeface="Arial" charset="0"/>
              <a:buNone/>
            </a:pPr>
            <a:endParaRPr lang="en-US" dirty="0" smtClean="0"/>
          </a:p>
        </p:txBody>
      </p:sp>
      <p:pic>
        <p:nvPicPr>
          <p:cNvPr id="60420" name="Picture 4" descr="th?id=H"/>
          <p:cNvPicPr>
            <a:picLocks noChangeAspect="1" noChangeArrowheads="1"/>
          </p:cNvPicPr>
          <p:nvPr/>
        </p:nvPicPr>
        <p:blipFill>
          <a:blip r:embed="rId2"/>
          <a:srcRect/>
          <a:stretch>
            <a:fillRect/>
          </a:stretch>
        </p:blipFill>
        <p:spPr bwMode="auto">
          <a:xfrm>
            <a:off x="1066800" y="1600200"/>
            <a:ext cx="1933575" cy="1476375"/>
          </a:xfrm>
          <a:prstGeom prst="rect">
            <a:avLst/>
          </a:prstGeom>
          <a:noFill/>
        </p:spPr>
      </p:pic>
      <p:pic>
        <p:nvPicPr>
          <p:cNvPr id="60421" name="Picture 6" descr="allergies_montana_inhaler_B"/>
          <p:cNvPicPr>
            <a:picLocks noChangeAspect="1" noChangeArrowheads="1"/>
          </p:cNvPicPr>
          <p:nvPr/>
        </p:nvPicPr>
        <p:blipFill>
          <a:blip r:embed="rId3"/>
          <a:srcRect/>
          <a:stretch>
            <a:fillRect/>
          </a:stretch>
        </p:blipFill>
        <p:spPr bwMode="auto">
          <a:xfrm>
            <a:off x="4114800" y="1447800"/>
            <a:ext cx="1600200" cy="1101725"/>
          </a:xfrm>
          <a:prstGeom prst="rect">
            <a:avLst/>
          </a:prstGeom>
          <a:noFill/>
          <a:ln w="9525">
            <a:noFill/>
            <a:miter lim="800000"/>
            <a:headEnd/>
            <a:tailEnd/>
          </a:ln>
        </p:spPr>
      </p:pic>
      <p:pic>
        <p:nvPicPr>
          <p:cNvPr id="60423" name="Picture 7" descr="ANd9GcRbo5pBja9QGfq1ocRNge4sZUcoRkRyBzFnyQbVO-q6-oe8ektNQQ"/>
          <p:cNvPicPr>
            <a:picLocks noChangeAspect="1" noChangeArrowheads="1"/>
          </p:cNvPicPr>
          <p:nvPr/>
        </p:nvPicPr>
        <p:blipFill>
          <a:blip r:embed="rId4"/>
          <a:srcRect/>
          <a:stretch>
            <a:fillRect/>
          </a:stretch>
        </p:blipFill>
        <p:spPr bwMode="auto">
          <a:xfrm>
            <a:off x="2362200" y="1524000"/>
            <a:ext cx="1009650" cy="107632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bwMode="auto">
          <a:noFill/>
        </p:spPr>
        <p:txBody>
          <a:bodyPr wrap="square" numCol="1" anchorCtr="0" compatLnSpc="1">
            <a:prstTxWarp prst="textNoShape">
              <a:avLst/>
            </a:prstTxWarp>
          </a:bodyPr>
          <a:lstStyle/>
          <a:p>
            <a:r>
              <a:rPr lang="en-US" smtClean="0"/>
              <a:t>Mr.WP’s Current Medicines</a:t>
            </a:r>
          </a:p>
        </p:txBody>
      </p:sp>
      <p:sp>
        <p:nvSpPr>
          <p:cNvPr id="61443" name="Rectangle 3"/>
          <p:cNvSpPr>
            <a:spLocks noGrp="1"/>
          </p:cNvSpPr>
          <p:nvPr>
            <p:ph type="body" idx="1"/>
          </p:nvPr>
        </p:nvSpPr>
        <p:spPr/>
        <p:txBody>
          <a:bodyPr/>
          <a:lstStyle/>
          <a:p>
            <a:r>
              <a:rPr lang="en-US" smtClean="0"/>
              <a:t>SPIRIVA HANDIHALER 18 MCG CAPS (TIOTROPIUM BROMIDE MONOHYDRATE) one inhalation Every day for asthma/COPD</a:t>
            </a:r>
          </a:p>
          <a:p>
            <a:endParaRPr lang="en-US" smtClean="0"/>
          </a:p>
          <a:p>
            <a:r>
              <a:rPr lang="en-US" smtClean="0"/>
              <a:t>XOPENEX HFA AERO (LEVALBUTEROL TARTRATE AERO) </a:t>
            </a:r>
          </a:p>
          <a:p>
            <a:pPr>
              <a:buFont typeface="Arial" charset="0"/>
              <a:buNone/>
            </a:pPr>
            <a:r>
              <a:rPr lang="en-US" smtClean="0"/>
              <a:t>   1-2 puffs Every 4 hours As Needed cough, shortness of breath or wheezing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bwMode="auto">
          <a:noFill/>
        </p:spPr>
        <p:txBody>
          <a:bodyPr wrap="square" numCol="1" anchorCtr="0" compatLnSpc="1">
            <a:prstTxWarp prst="textNoShape">
              <a:avLst/>
            </a:prstTxWarp>
          </a:bodyPr>
          <a:lstStyle/>
          <a:p>
            <a:r>
              <a:rPr lang="en-US" sz="4200" dirty="0" smtClean="0"/>
              <a:t>PCP Referral for Mr. WP after Spirometry Visit</a:t>
            </a:r>
          </a:p>
        </p:txBody>
      </p:sp>
      <p:sp>
        <p:nvSpPr>
          <p:cNvPr id="62467" name="AutoShape 3"/>
          <p:cNvSpPr>
            <a:spLocks noGrp="1" noChangeArrowheads="1"/>
          </p:cNvSpPr>
          <p:nvPr>
            <p:ph type="body" idx="1"/>
          </p:nvPr>
        </p:nvSpPr>
        <p:spPr>
          <a:prstGeom prst="leftArrow">
            <a:avLst>
              <a:gd name="adj1" fmla="val 50000"/>
              <a:gd name="adj2" fmla="val 39683"/>
            </a:avLst>
          </a:prstGeom>
          <a:solidFill>
            <a:srgbClr val="FFFF00"/>
          </a:solidFill>
          <a:ln>
            <a:solidFill>
              <a:schemeClr val="tx1"/>
            </a:solidFill>
          </a:ln>
        </p:spPr>
        <p:txBody>
          <a:bodyPr/>
          <a:lstStyle/>
          <a:p>
            <a:pPr marL="114300" indent="0" algn="ctr">
              <a:buNone/>
            </a:pPr>
            <a:endParaRPr lang="en-US" sz="3200" b="1" dirty="0" smtClean="0">
              <a:solidFill>
                <a:srgbClr val="FF0000"/>
              </a:solidFill>
            </a:endParaRPr>
          </a:p>
          <a:p>
            <a:pPr algn="ctr"/>
            <a:r>
              <a:rPr lang="en-US" sz="3200" b="1" dirty="0" smtClean="0">
                <a:solidFill>
                  <a:srgbClr val="FF0000"/>
                </a:solidFill>
              </a:rPr>
              <a:t>SFGH PFT Referral</a:t>
            </a:r>
          </a:p>
          <a:p>
            <a:pPr algn="ctr"/>
            <a:r>
              <a:rPr lang="en-US" sz="3200" b="1" dirty="0" smtClean="0">
                <a:solidFill>
                  <a:srgbClr val="FF0000"/>
                </a:solidFill>
              </a:rPr>
              <a:t>See his primary now or very soon</a:t>
            </a:r>
          </a:p>
          <a:p>
            <a:pPr algn="just"/>
            <a:endParaRPr lang="en-US" sz="3200" b="1" dirty="0" smtClean="0">
              <a:solidFill>
                <a:srgbClr val="FF0000"/>
              </a:solidFill>
            </a:endParaRPr>
          </a:p>
          <a:p>
            <a:pPr marL="114300" indent="0" algn="just">
              <a:buNone/>
            </a:pPr>
            <a:r>
              <a:rPr lang="en-US" b="1" dirty="0" smtClean="0">
                <a:solidFill>
                  <a:srgbClr val="FF0000"/>
                </a:solidFill>
              </a:rPr>
              <a:t> </a:t>
            </a:r>
          </a:p>
          <a:p>
            <a:pPr algn="ctr" eaLnBrk="1" hangingPunct="1">
              <a:spcBef>
                <a:spcPct val="0"/>
              </a:spcBef>
              <a:buClrTx/>
              <a:buFontTx/>
              <a:buNone/>
            </a:pPr>
            <a:endParaRPr lang="en-US" sz="1600" dirty="0" smtClean="0">
              <a:solidFill>
                <a:srgbClr val="FF0000"/>
              </a:solidFill>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bwMode="auto">
          <a:noFill/>
        </p:spPr>
        <p:txBody>
          <a:bodyPr wrap="square" numCol="1" anchorCtr="0" compatLnSpc="1">
            <a:prstTxWarp prst="textNoShape">
              <a:avLst/>
            </a:prstTxWarp>
          </a:bodyPr>
          <a:lstStyle/>
          <a:p>
            <a:r>
              <a:rPr lang="en-US" dirty="0" smtClean="0"/>
              <a:t>Costs</a:t>
            </a:r>
          </a:p>
        </p:txBody>
      </p:sp>
      <p:sp>
        <p:nvSpPr>
          <p:cNvPr id="59395" name="Rectangle 3"/>
          <p:cNvSpPr>
            <a:spLocks noGrp="1"/>
          </p:cNvSpPr>
          <p:nvPr>
            <p:ph type="body" idx="1"/>
          </p:nvPr>
        </p:nvSpPr>
        <p:spPr/>
        <p:txBody>
          <a:bodyPr/>
          <a:lstStyle/>
          <a:p>
            <a:endParaRPr lang="en-US" dirty="0" smtClean="0"/>
          </a:p>
          <a:p>
            <a:r>
              <a:rPr lang="en-US" dirty="0" smtClean="0"/>
              <a:t>Depending  on the number of visits (6 in a day ) 8 hours of MA time per week. Spirometry takes time! Capture, download and entry of formal reading into clinic system, and updating i2i takes time.</a:t>
            </a:r>
          </a:p>
          <a:p>
            <a:pPr marL="114300" indent="0">
              <a:buNone/>
            </a:pPr>
            <a:endParaRPr lang="en-US" dirty="0"/>
          </a:p>
          <a:p>
            <a:r>
              <a:rPr lang="en-US" dirty="0" smtClean="0"/>
              <a:t>Training required takes about 6 months in our clinic between 360 and V max before proficiency is reached. Depends on training availability. </a:t>
            </a:r>
            <a:r>
              <a:rPr lang="en-US" dirty="0"/>
              <a:t> </a:t>
            </a:r>
            <a:r>
              <a:rPr lang="en-US" dirty="0" smtClean="0"/>
              <a:t>Continuing education</a:t>
            </a:r>
            <a:r>
              <a:rPr lang="en-US" dirty="0" smtClean="0"/>
              <a:t> </a:t>
            </a:r>
            <a:r>
              <a:rPr lang="en-US" dirty="0" smtClean="0"/>
              <a:t>and recertification time.</a:t>
            </a:r>
          </a:p>
          <a:p>
            <a:endParaRPr lang="en-US" dirty="0"/>
          </a:p>
          <a:p>
            <a:r>
              <a:rPr lang="en-US" dirty="0" smtClean="0"/>
              <a:t>Miscellaneous: Albuterol inhalers , spacers for the Pedi patients using Albuterol, gloves, hand sanitizer. </a:t>
            </a:r>
            <a:endParaRPr lang="en-US" dirty="0"/>
          </a:p>
          <a:p>
            <a:endParaRPr lang="en-US" dirty="0" smtClean="0"/>
          </a:p>
          <a:p>
            <a:pPr marL="114300" indent="0">
              <a:buNone/>
            </a:pPr>
            <a:endParaRPr lang="en-US" dirty="0" smtClean="0"/>
          </a:p>
          <a:p>
            <a:endParaRPr lang="en-US" dirty="0"/>
          </a:p>
          <a:p>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Savings</a:t>
            </a:r>
            <a:endParaRPr lang="en-US" dirty="0"/>
          </a:p>
        </p:txBody>
      </p:sp>
      <p:sp>
        <p:nvSpPr>
          <p:cNvPr id="3" name="Content Placeholder 2"/>
          <p:cNvSpPr>
            <a:spLocks noGrp="1"/>
          </p:cNvSpPr>
          <p:nvPr>
            <p:ph idx="1"/>
          </p:nvPr>
        </p:nvSpPr>
        <p:spPr>
          <a:xfrm>
            <a:off x="381000" y="1447800"/>
            <a:ext cx="7620000" cy="4800600"/>
          </a:xfrm>
        </p:spPr>
        <p:txBody>
          <a:bodyPr/>
          <a:lstStyle/>
          <a:p>
            <a:endParaRPr lang="en-US" dirty="0" smtClean="0"/>
          </a:p>
          <a:p>
            <a:r>
              <a:rPr lang="en-US" dirty="0" smtClean="0"/>
              <a:t>To the Community : with good asthma control we keep patients out of the ED and prevent avoidable admissions.</a:t>
            </a:r>
          </a:p>
          <a:p>
            <a:endParaRPr lang="en-US" dirty="0"/>
          </a:p>
          <a:p>
            <a:r>
              <a:rPr lang="en-US" dirty="0" smtClean="0"/>
              <a:t>To the Clinic: in our clinic fewer patients requiring walk-in or urgent nebulized treatments.</a:t>
            </a:r>
          </a:p>
          <a:p>
            <a:endParaRPr lang="en-US" dirty="0"/>
          </a:p>
          <a:p>
            <a:r>
              <a:rPr lang="en-US" dirty="0" smtClean="0"/>
              <a:t>For the providers: reliable information  in patients who are stable allows for  less frequent visits.</a:t>
            </a:r>
          </a:p>
          <a:p>
            <a:endParaRPr lang="en-US" dirty="0"/>
          </a:p>
          <a:p>
            <a:r>
              <a:rPr lang="en-US" dirty="0" smtClean="0"/>
              <a:t>Most importantly for the patient: Using </a:t>
            </a:r>
            <a:r>
              <a:rPr lang="en-US" dirty="0" err="1" smtClean="0"/>
              <a:t>Spirometry</a:t>
            </a:r>
            <a:r>
              <a:rPr lang="en-US" dirty="0" smtClean="0"/>
              <a:t> we have objective evidence to act on to prevent progression of damage and limit </a:t>
            </a:r>
            <a:r>
              <a:rPr lang="en-US" dirty="0" err="1" smtClean="0"/>
              <a:t>unecessary</a:t>
            </a:r>
            <a:r>
              <a:rPr lang="en-US" dirty="0" smtClean="0"/>
              <a:t> medications.</a:t>
            </a:r>
          </a:p>
          <a:p>
            <a:endParaRPr lang="en-US" dirty="0"/>
          </a:p>
          <a:p>
            <a:endParaRPr lang="en-US" dirty="0"/>
          </a:p>
        </p:txBody>
      </p:sp>
    </p:spTree>
    <p:extLst>
      <p:ext uri="{BB962C8B-B14F-4D97-AF65-F5344CB8AC3E}">
        <p14:creationId xmlns:p14="http://schemas.microsoft.com/office/powerpoint/2010/main" val="422139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i2i tracking and Asthma panel</a:t>
            </a:r>
            <a:endParaRPr lang="en-US" dirty="0"/>
          </a:p>
        </p:txBody>
      </p:sp>
      <p:sp>
        <p:nvSpPr>
          <p:cNvPr id="3" name="Content Placeholder 2"/>
          <p:cNvSpPr>
            <a:spLocks noGrp="1"/>
          </p:cNvSpPr>
          <p:nvPr>
            <p:ph idx="1"/>
          </p:nvPr>
        </p:nvSpPr>
        <p:spPr/>
        <p:txBody>
          <a:bodyPr/>
          <a:lstStyle/>
          <a:p>
            <a:pPr marL="114300" indent="0">
              <a:buNone/>
            </a:pPr>
            <a:endParaRPr lang="en-US" dirty="0" smtClean="0"/>
          </a:p>
          <a:p>
            <a:r>
              <a:rPr lang="en-US" dirty="0" smtClean="0"/>
              <a:t>We use a registry for tracking our care and outcomes. This is essential. If possible use your EMR.</a:t>
            </a:r>
          </a:p>
          <a:p>
            <a:endParaRPr lang="en-US" dirty="0"/>
          </a:p>
          <a:p>
            <a:r>
              <a:rPr lang="en-US" dirty="0" smtClean="0"/>
              <a:t>Created  by 2 clinicians in our clinic and presented to the  SFGH  i2i committee. Done through the Living Clinical Record. Our first year of Kaiser  funding was spent on this and developing an asthma panel. </a:t>
            </a:r>
            <a:r>
              <a:rPr lang="en-US" dirty="0"/>
              <a:t> </a:t>
            </a:r>
            <a:r>
              <a:rPr lang="en-US" dirty="0" smtClean="0"/>
              <a:t>At the same time the SF Asthma Task Force provided our first Koko spirometer and training.</a:t>
            </a:r>
          </a:p>
          <a:p>
            <a:endParaRPr lang="en-US" dirty="0"/>
          </a:p>
          <a:p>
            <a:r>
              <a:rPr lang="en-US" dirty="0" smtClean="0"/>
              <a:t>Used also  for calling patients in for the needed appointments in asthma care, screening, and for special educational events.</a:t>
            </a:r>
            <a:endParaRPr lang="en-US" dirty="0"/>
          </a:p>
        </p:txBody>
      </p:sp>
    </p:spTree>
    <p:extLst>
      <p:ext uri="{BB962C8B-B14F-4D97-AF65-F5344CB8AC3E}">
        <p14:creationId xmlns:p14="http://schemas.microsoft.com/office/powerpoint/2010/main" val="412261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Organization Chart 8"/>
          <p:cNvGrpSpPr>
            <a:grpSpLocks/>
          </p:cNvGrpSpPr>
          <p:nvPr/>
        </p:nvGrpSpPr>
        <p:grpSpPr bwMode="auto">
          <a:xfrm>
            <a:off x="457200" y="274638"/>
            <a:ext cx="7620000" cy="6126162"/>
            <a:chOff x="288" y="1008"/>
            <a:chExt cx="1872" cy="719"/>
          </a:xfrm>
        </p:grpSpPr>
        <p:cxnSp>
          <p:nvCxnSpPr>
            <p:cNvPr id="18434" name="_s31758"/>
            <p:cNvCxnSpPr>
              <a:cxnSpLocks noChangeShapeType="1"/>
              <a:stCxn id="18438" idx="0"/>
              <a:endCxn id="18436" idx="2"/>
            </p:cNvCxnSpPr>
            <p:nvPr/>
          </p:nvCxnSpPr>
          <p:spPr bwMode="auto">
            <a:xfrm rot="5400000" flipH="1">
              <a:off x="1404" y="1116"/>
              <a:ext cx="143" cy="504"/>
            </a:xfrm>
            <a:prstGeom prst="bentConnector3">
              <a:avLst>
                <a:gd name="adj1" fmla="val 9389"/>
              </a:avLst>
            </a:prstGeom>
            <a:noFill/>
            <a:ln w="28575">
              <a:solidFill>
                <a:schemeClr val="tx1"/>
              </a:solidFill>
              <a:miter lim="800000"/>
              <a:headEnd/>
              <a:tailEnd/>
            </a:ln>
          </p:spPr>
        </p:cxnSp>
        <p:cxnSp>
          <p:nvCxnSpPr>
            <p:cNvPr id="18435" name="_s31757"/>
            <p:cNvCxnSpPr>
              <a:cxnSpLocks noChangeShapeType="1"/>
              <a:stCxn id="18437" idx="0"/>
              <a:endCxn id="18436" idx="2"/>
            </p:cNvCxnSpPr>
            <p:nvPr/>
          </p:nvCxnSpPr>
          <p:spPr bwMode="auto">
            <a:xfrm rot="-5400000">
              <a:off x="900" y="1116"/>
              <a:ext cx="143" cy="504"/>
            </a:xfrm>
            <a:prstGeom prst="bentConnector3">
              <a:avLst>
                <a:gd name="adj1" fmla="val 9389"/>
              </a:avLst>
            </a:prstGeom>
            <a:noFill/>
            <a:ln w="28575">
              <a:solidFill>
                <a:schemeClr val="tx1"/>
              </a:solidFill>
              <a:miter lim="800000"/>
              <a:headEnd/>
              <a:tailEnd/>
            </a:ln>
          </p:spPr>
        </p:cxnSp>
        <p:sp>
          <p:nvSpPr>
            <p:cNvPr id="18436" name="_s31753"/>
            <p:cNvSpPr>
              <a:spLocks noChangeArrowheads="1"/>
            </p:cNvSpPr>
            <p:nvPr/>
          </p:nvSpPr>
          <p:spPr bwMode="auto">
            <a:xfrm>
              <a:off x="792" y="1008"/>
              <a:ext cx="864" cy="288"/>
            </a:xfrm>
            <a:prstGeom prst="roundRect">
              <a:avLst>
                <a:gd name="adj" fmla="val 16667"/>
              </a:avLst>
            </a:prstGeom>
            <a:solidFill>
              <a:srgbClr val="99CCFF"/>
            </a:solidFill>
            <a:ln w="9525">
              <a:solidFill>
                <a:schemeClr val="tx1"/>
              </a:solidFill>
              <a:round/>
              <a:headEnd/>
              <a:tailEnd/>
            </a:ln>
          </p:spPr>
          <p:txBody>
            <a:bodyPr wrap="none" lIns="0" tIns="0" rIns="0" bIns="0" anchorCtr="1"/>
            <a:lstStyle/>
            <a:p>
              <a:pPr algn="ctr"/>
              <a:r>
                <a:rPr lang="en-US" sz="3000" dirty="0"/>
                <a:t>SAMC</a:t>
              </a:r>
            </a:p>
            <a:p>
              <a:pPr algn="ctr"/>
              <a:r>
                <a:rPr lang="en-US" sz="3000" dirty="0"/>
                <a:t>Asthma Patients </a:t>
              </a:r>
            </a:p>
            <a:p>
              <a:pPr algn="ctr"/>
              <a:r>
                <a:rPr lang="en-US" sz="3000" dirty="0" smtClean="0"/>
                <a:t>as of </a:t>
              </a:r>
              <a:r>
                <a:rPr lang="en-US" sz="3000" dirty="0"/>
                <a:t>April 2013</a:t>
              </a:r>
            </a:p>
            <a:p>
              <a:pPr algn="ctr"/>
              <a:r>
                <a:rPr lang="en-US" sz="3000" dirty="0"/>
                <a:t> </a:t>
              </a:r>
            </a:p>
            <a:p>
              <a:pPr algn="ctr"/>
              <a:r>
                <a:rPr lang="en-US" sz="3000" dirty="0"/>
                <a:t>127</a:t>
              </a:r>
            </a:p>
          </p:txBody>
        </p:sp>
        <p:sp>
          <p:nvSpPr>
            <p:cNvPr id="18437" name="_s31754"/>
            <p:cNvSpPr>
              <a:spLocks noChangeArrowheads="1"/>
            </p:cNvSpPr>
            <p:nvPr/>
          </p:nvSpPr>
          <p:spPr bwMode="auto">
            <a:xfrm>
              <a:off x="288" y="1439"/>
              <a:ext cx="864" cy="288"/>
            </a:xfrm>
            <a:prstGeom prst="roundRect">
              <a:avLst>
                <a:gd name="adj" fmla="val 16667"/>
              </a:avLst>
            </a:prstGeom>
            <a:solidFill>
              <a:srgbClr val="99CCFF"/>
            </a:solidFill>
            <a:ln w="9525">
              <a:solidFill>
                <a:schemeClr val="tx1"/>
              </a:solidFill>
              <a:round/>
              <a:headEnd/>
              <a:tailEnd/>
            </a:ln>
          </p:spPr>
          <p:txBody>
            <a:bodyPr wrap="none" lIns="0" tIns="0" rIns="0" bIns="0" anchor="ctr"/>
            <a:lstStyle/>
            <a:p>
              <a:pPr algn="ctr"/>
              <a:r>
                <a:rPr lang="en-US" sz="3000" dirty="0"/>
                <a:t>Adult Asthma </a:t>
              </a:r>
              <a:r>
                <a:rPr lang="en-US" sz="3000" dirty="0" err="1"/>
                <a:t>pts</a:t>
              </a:r>
              <a:endParaRPr lang="en-US" sz="3000"/>
            </a:p>
            <a:p>
              <a:pPr algn="ctr"/>
              <a:r>
                <a:rPr lang="en-US" sz="3000"/>
                <a:t>92 </a:t>
              </a:r>
            </a:p>
          </p:txBody>
        </p:sp>
        <p:sp>
          <p:nvSpPr>
            <p:cNvPr id="18438" name="_s31755"/>
            <p:cNvSpPr>
              <a:spLocks noChangeArrowheads="1"/>
            </p:cNvSpPr>
            <p:nvPr/>
          </p:nvSpPr>
          <p:spPr bwMode="auto">
            <a:xfrm>
              <a:off x="1296" y="1439"/>
              <a:ext cx="864" cy="288"/>
            </a:xfrm>
            <a:prstGeom prst="roundRect">
              <a:avLst>
                <a:gd name="adj" fmla="val 16667"/>
              </a:avLst>
            </a:prstGeom>
            <a:solidFill>
              <a:srgbClr val="00FF00"/>
            </a:solidFill>
            <a:ln w="9525">
              <a:solidFill>
                <a:schemeClr val="tx1"/>
              </a:solidFill>
              <a:round/>
              <a:headEnd/>
              <a:tailEnd/>
            </a:ln>
          </p:spPr>
          <p:txBody>
            <a:bodyPr wrap="none" lIns="0" tIns="0" rIns="0" bIns="0" anchor="ctr"/>
            <a:lstStyle/>
            <a:p>
              <a:pPr algn="ctr"/>
              <a:r>
                <a:rPr lang="en-US" sz="3000"/>
                <a:t>Pedi Asthma pts</a:t>
              </a:r>
            </a:p>
            <a:p>
              <a:pPr algn="ctr"/>
              <a:r>
                <a:rPr lang="en-US" sz="3000"/>
                <a:t>35 </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82"/>
            <a:ext cx="7543800" cy="792162"/>
          </a:xfrm>
        </p:spPr>
        <p:txBody>
          <a:bodyPr/>
          <a:lstStyle/>
          <a:p>
            <a:pPr eaLnBrk="1" fontAlgn="auto" hangingPunct="1">
              <a:spcAft>
                <a:spcPts val="0"/>
              </a:spcAft>
              <a:defRPr/>
            </a:pPr>
            <a:r>
              <a:rPr lang="en-US" sz="2400" dirty="0" smtClean="0"/>
              <a:t>                         Spirometry </a:t>
            </a:r>
            <a:r>
              <a:rPr lang="en-US" sz="2400" dirty="0"/>
              <a:t>in primary Care </a:t>
            </a:r>
            <a:r>
              <a:rPr lang="en-US" sz="2400" dirty="0" smtClean="0"/>
              <a:t>at  SAMC</a:t>
            </a:r>
            <a:endParaRPr lang="en-US" dirty="0"/>
          </a:p>
        </p:txBody>
      </p:sp>
      <p:sp>
        <p:nvSpPr>
          <p:cNvPr id="19458" name="Content Placeholder 2"/>
          <p:cNvSpPr>
            <a:spLocks noGrp="1"/>
          </p:cNvSpPr>
          <p:nvPr>
            <p:ph idx="1"/>
          </p:nvPr>
        </p:nvSpPr>
        <p:spPr>
          <a:xfrm>
            <a:off x="457200" y="762000"/>
            <a:ext cx="7620000" cy="5334000"/>
          </a:xfrm>
        </p:spPr>
        <p:txBody>
          <a:bodyPr/>
          <a:lstStyle/>
          <a:p>
            <a:pPr eaLnBrk="1" hangingPunct="1">
              <a:lnSpc>
                <a:spcPct val="90000"/>
              </a:lnSpc>
            </a:pPr>
            <a:r>
              <a:rPr lang="en-US" dirty="0" smtClean="0"/>
              <a:t>We use spirometry for :</a:t>
            </a:r>
          </a:p>
          <a:p>
            <a:pPr eaLnBrk="1" hangingPunct="1">
              <a:lnSpc>
                <a:spcPct val="90000"/>
              </a:lnSpc>
            </a:pPr>
            <a:endParaRPr lang="en-US" dirty="0" smtClean="0"/>
          </a:p>
          <a:p>
            <a:pPr eaLnBrk="1" hangingPunct="1">
              <a:lnSpc>
                <a:spcPct val="90000"/>
              </a:lnSpc>
            </a:pPr>
            <a:r>
              <a:rPr lang="en-US" dirty="0" smtClean="0"/>
              <a:t>Diagnosis and severity assessment of asthma </a:t>
            </a:r>
          </a:p>
          <a:p>
            <a:pPr eaLnBrk="1" hangingPunct="1">
              <a:lnSpc>
                <a:spcPct val="90000"/>
              </a:lnSpc>
            </a:pPr>
            <a:r>
              <a:rPr lang="en-US" dirty="0" smtClean="0"/>
              <a:t>Follow up for asthma, </a:t>
            </a:r>
            <a:r>
              <a:rPr lang="en-US" dirty="0"/>
              <a:t>e</a:t>
            </a:r>
            <a:r>
              <a:rPr lang="en-US" dirty="0" smtClean="0"/>
              <a:t>specially with changing medication needs. </a:t>
            </a:r>
          </a:p>
          <a:p>
            <a:pPr eaLnBrk="1" hangingPunct="1">
              <a:lnSpc>
                <a:spcPct val="90000"/>
              </a:lnSpc>
            </a:pPr>
            <a:r>
              <a:rPr lang="en-US" dirty="0" smtClean="0"/>
              <a:t>Diagnosis and Severity assessment of COPD.</a:t>
            </a:r>
          </a:p>
          <a:p>
            <a:pPr eaLnBrk="1" hangingPunct="1">
              <a:lnSpc>
                <a:spcPct val="90000"/>
              </a:lnSpc>
            </a:pPr>
            <a:r>
              <a:rPr lang="en-US" dirty="0" smtClean="0"/>
              <a:t>Intermittent bronchitis and bronchiolitis in children. Is this asthma? </a:t>
            </a:r>
          </a:p>
          <a:p>
            <a:pPr eaLnBrk="1" hangingPunct="1">
              <a:lnSpc>
                <a:spcPct val="90000"/>
              </a:lnSpc>
            </a:pPr>
            <a:r>
              <a:rPr lang="en-US" dirty="0" smtClean="0"/>
              <a:t>Chronic smokers: to assess for damage and as motivator to show we are concerned with the health of their lungs. Great for clients entering recovery when they are changing many habits. </a:t>
            </a:r>
          </a:p>
          <a:p>
            <a:pPr eaLnBrk="1" hangingPunct="1">
              <a:lnSpc>
                <a:spcPct val="90000"/>
              </a:lnSpc>
            </a:pPr>
            <a:r>
              <a:rPr lang="en-US" dirty="0" smtClean="0"/>
              <a:t>History of  shortness of breath or other respiratory complaints. Is this anxiety or a respiratory problem?   </a:t>
            </a:r>
          </a:p>
          <a:p>
            <a:pPr eaLnBrk="1" hangingPunct="1">
              <a:lnSpc>
                <a:spcPct val="90000"/>
              </a:lnSpc>
            </a:pPr>
            <a:endParaRPr lang="en-US" dirty="0"/>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dirty="0" smtClean="0"/>
              <a:t>KO </a:t>
            </a:r>
            <a:r>
              <a:rPr lang="en-US" dirty="0" err="1" smtClean="0"/>
              <a:t>KO</a:t>
            </a:r>
            <a:r>
              <a:rPr lang="en-US" dirty="0" smtClean="0"/>
              <a:t> Legend machine</a:t>
            </a:r>
            <a:br>
              <a:rPr lang="en-US" dirty="0" smtClean="0"/>
            </a:br>
            <a:r>
              <a:rPr lang="en-US" sz="1800" dirty="0" smtClean="0"/>
              <a:t>From 06/2010 to 09/2011 We performed 91 Spirometry tests for Asthma evaluation using the </a:t>
            </a:r>
            <a:r>
              <a:rPr lang="en-US" sz="1800" dirty="0" err="1" smtClean="0"/>
              <a:t>Ko</a:t>
            </a:r>
            <a:r>
              <a:rPr lang="en-US" sz="1800" dirty="0" smtClean="0"/>
              <a:t> </a:t>
            </a:r>
            <a:r>
              <a:rPr lang="en-US" sz="1800" dirty="0" err="1" smtClean="0"/>
              <a:t>Ko</a:t>
            </a:r>
            <a:r>
              <a:rPr lang="en-US" sz="1800" dirty="0" smtClean="0"/>
              <a:t> </a:t>
            </a:r>
            <a:r>
              <a:rPr lang="en-US" sz="1800" dirty="0"/>
              <a:t> </a:t>
            </a:r>
            <a:r>
              <a:rPr lang="en-US" sz="1800" dirty="0" smtClean="0"/>
              <a:t>Legend spirometer.</a:t>
            </a:r>
            <a:endParaRPr lang="en-US" dirty="0" smtClean="0"/>
          </a:p>
        </p:txBody>
      </p:sp>
      <p:sp>
        <p:nvSpPr>
          <p:cNvPr id="20482" name="Content Placeholder 2"/>
          <p:cNvSpPr>
            <a:spLocks noGrp="1"/>
          </p:cNvSpPr>
          <p:nvPr>
            <p:ph idx="1"/>
          </p:nvPr>
        </p:nvSpPr>
        <p:spPr>
          <a:xfrm>
            <a:off x="762000" y="1524000"/>
            <a:ext cx="6680548" cy="4953000"/>
          </a:xfrm>
        </p:spPr>
        <p:txBody>
          <a:bodyPr/>
          <a:lstStyle/>
          <a:p>
            <a:pPr eaLnBrk="1" hangingPunct="1">
              <a:lnSpc>
                <a:spcPct val="90000"/>
              </a:lnSpc>
            </a:pPr>
            <a:r>
              <a:rPr lang="en-US" dirty="0"/>
              <a:t>SAMC </a:t>
            </a:r>
            <a:r>
              <a:rPr lang="en-US" dirty="0" smtClean="0"/>
              <a:t>started spirometry </a:t>
            </a:r>
            <a:r>
              <a:rPr lang="en-US" dirty="0"/>
              <a:t>in 2009 using the small </a:t>
            </a:r>
            <a:r>
              <a:rPr lang="en-US" dirty="0" err="1"/>
              <a:t>Ko</a:t>
            </a:r>
            <a:r>
              <a:rPr lang="en-US" dirty="0"/>
              <a:t> </a:t>
            </a:r>
            <a:r>
              <a:rPr lang="en-US" dirty="0" err="1"/>
              <a:t>Ko</a:t>
            </a:r>
            <a:r>
              <a:rPr lang="en-US" dirty="0"/>
              <a:t>  </a:t>
            </a:r>
            <a:r>
              <a:rPr lang="en-US" dirty="0" smtClean="0"/>
              <a:t>Legend </a:t>
            </a:r>
            <a:r>
              <a:rPr lang="en-US" dirty="0"/>
              <a:t>with volunteer respiratory therapists</a:t>
            </a:r>
            <a:r>
              <a:rPr lang="en-US" dirty="0" smtClean="0"/>
              <a:t>. In </a:t>
            </a:r>
            <a:r>
              <a:rPr lang="en-US" dirty="0"/>
              <a:t>2010 we had more coaches training to use the </a:t>
            </a:r>
            <a:r>
              <a:rPr lang="en-US" dirty="0" err="1"/>
              <a:t>Ko</a:t>
            </a:r>
            <a:r>
              <a:rPr lang="en-US" dirty="0"/>
              <a:t> </a:t>
            </a:r>
            <a:r>
              <a:rPr lang="en-US" dirty="0" err="1"/>
              <a:t>Ko</a:t>
            </a:r>
            <a:r>
              <a:rPr lang="en-US" dirty="0"/>
              <a:t>  for spirometry in primary care. </a:t>
            </a:r>
          </a:p>
        </p:txBody>
      </p:sp>
      <p:pic>
        <p:nvPicPr>
          <p:cNvPr id="20483" name="Picture 2"/>
          <p:cNvPicPr>
            <a:picLocks noChangeAspect="1" noChangeArrowheads="1"/>
          </p:cNvPicPr>
          <p:nvPr/>
        </p:nvPicPr>
        <p:blipFill>
          <a:blip r:embed="rId2"/>
          <a:srcRect/>
          <a:stretch>
            <a:fillRect/>
          </a:stretch>
        </p:blipFill>
        <p:spPr bwMode="auto">
          <a:xfrm>
            <a:off x="762000" y="2819400"/>
            <a:ext cx="60198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bodyPr>
          <a:lstStyle/>
          <a:p>
            <a:pPr algn="ctr" eaLnBrk="1" hangingPunct="1"/>
            <a:r>
              <a:rPr lang="en-US" sz="2000" dirty="0" smtClean="0"/>
              <a:t>                       Spirometry </a:t>
            </a:r>
            <a:r>
              <a:rPr lang="en-US" sz="2000" dirty="0" err="1" smtClean="0"/>
              <a:t>Rpt</a:t>
            </a:r>
            <a:r>
              <a:rPr lang="en-US" sz="2000" dirty="0" smtClean="0"/>
              <a:t> from </a:t>
            </a:r>
            <a:r>
              <a:rPr lang="en-US" sz="2000" dirty="0" err="1" smtClean="0"/>
              <a:t>Ko</a:t>
            </a:r>
            <a:r>
              <a:rPr lang="en-US" sz="2000" dirty="0" smtClean="0"/>
              <a:t> </a:t>
            </a:r>
            <a:r>
              <a:rPr lang="en-US" sz="2000" dirty="0" err="1" smtClean="0"/>
              <a:t>Ko</a:t>
            </a:r>
            <a:r>
              <a:rPr lang="en-US" sz="2000" dirty="0" smtClean="0"/>
              <a:t> legend example#1</a:t>
            </a:r>
            <a:r>
              <a:rPr lang="en-US" sz="4200" dirty="0" smtClean="0"/>
              <a:t> </a:t>
            </a:r>
          </a:p>
        </p:txBody>
      </p:sp>
      <p:pic>
        <p:nvPicPr>
          <p:cNvPr id="21507" name="Picture 7" descr="ANd9GcSNsf-GLOAbIFJmpMD_iu2G0vz2ZAaJSgclxTJeusgCNbosG1Hx"/>
          <p:cNvPicPr>
            <a:picLocks noChangeAspect="1" noChangeArrowheads="1"/>
          </p:cNvPicPr>
          <p:nvPr/>
        </p:nvPicPr>
        <p:blipFill>
          <a:blip r:embed="rId2"/>
          <a:srcRect/>
          <a:stretch>
            <a:fillRect/>
          </a:stretch>
        </p:blipFill>
        <p:spPr bwMode="auto">
          <a:xfrm>
            <a:off x="152400" y="228600"/>
            <a:ext cx="2057400" cy="1520825"/>
          </a:xfrm>
          <a:prstGeom prst="rect">
            <a:avLst/>
          </a:prstGeom>
          <a:noFill/>
          <a:ln w="9525">
            <a:noFill/>
            <a:miter lim="800000"/>
            <a:headEnd/>
            <a:tailEnd/>
          </a:ln>
        </p:spPr>
      </p:pic>
      <p:pic>
        <p:nvPicPr>
          <p:cNvPr id="21509" name="Picture 5" descr="Thanapa3"/>
          <p:cNvPicPr>
            <a:picLocks noGrp="1" noChangeAspect="1" noChangeArrowheads="1"/>
          </p:cNvPicPr>
          <p:nvPr>
            <p:ph idx="4294967295"/>
          </p:nvPr>
        </p:nvPicPr>
        <p:blipFill>
          <a:blip r:embed="rId3"/>
          <a:srcRect/>
          <a:stretch>
            <a:fillRect/>
          </a:stretch>
        </p:blipFill>
        <p:spPr>
          <a:xfrm>
            <a:off x="2057400" y="685800"/>
            <a:ext cx="5638800" cy="6172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the Koko in our                      clinic.</a:t>
            </a:r>
            <a:endParaRPr lang="en-US" dirty="0"/>
          </a:p>
        </p:txBody>
      </p:sp>
      <p:sp>
        <p:nvSpPr>
          <p:cNvPr id="3" name="Content Placeholder 2"/>
          <p:cNvSpPr>
            <a:spLocks noGrp="1"/>
          </p:cNvSpPr>
          <p:nvPr>
            <p:ph idx="1"/>
          </p:nvPr>
        </p:nvSpPr>
        <p:spPr/>
        <p:txBody>
          <a:bodyPr/>
          <a:lstStyle/>
          <a:p>
            <a:endParaRPr lang="en-US" dirty="0" smtClean="0"/>
          </a:p>
          <a:p>
            <a:r>
              <a:rPr lang="en-US" dirty="0" smtClean="0"/>
              <a:t>Small, easily portable except for the calibration tube which was 4 feet long and hard  to safely store.</a:t>
            </a:r>
          </a:p>
          <a:p>
            <a:endParaRPr lang="en-US" dirty="0"/>
          </a:p>
          <a:p>
            <a:r>
              <a:rPr lang="en-US" dirty="0" smtClean="0"/>
              <a:t>Fragile--this presenter </a:t>
            </a:r>
            <a:r>
              <a:rPr lang="en-US" dirty="0"/>
              <a:t>broke the screen during the second </a:t>
            </a:r>
            <a:endParaRPr lang="en-US" dirty="0" smtClean="0"/>
          </a:p>
          <a:p>
            <a:pPr marL="114300" indent="0">
              <a:buNone/>
            </a:pPr>
            <a:r>
              <a:rPr lang="en-US" dirty="0" smtClean="0"/>
              <a:t>    training session! </a:t>
            </a:r>
            <a:r>
              <a:rPr lang="en-US" dirty="0"/>
              <a:t> </a:t>
            </a:r>
            <a:r>
              <a:rPr lang="en-US" dirty="0" smtClean="0"/>
              <a:t>Flow gauge was fragile, cracked.</a:t>
            </a:r>
          </a:p>
          <a:p>
            <a:pPr marL="114300" indent="0">
              <a:buNone/>
            </a:pPr>
            <a:endParaRPr lang="en-US" dirty="0"/>
          </a:p>
          <a:p>
            <a:r>
              <a:rPr lang="en-US" dirty="0" smtClean="0"/>
              <a:t>Poor quality print-out  paper, needed to photocopy, and manually scan into the chart.</a:t>
            </a:r>
          </a:p>
          <a:p>
            <a:pPr marL="114300" indent="0">
              <a:buNone/>
            </a:pPr>
            <a:endParaRPr lang="en-US" dirty="0"/>
          </a:p>
          <a:p>
            <a:r>
              <a:rPr lang="en-US" dirty="0"/>
              <a:t> </a:t>
            </a:r>
            <a:r>
              <a:rPr lang="en-US" dirty="0" smtClean="0"/>
              <a:t>But it did give us some raw data and we were able to include all clinical providers into the training .</a:t>
            </a:r>
            <a:endParaRPr lang="en-US" dirty="0"/>
          </a:p>
        </p:txBody>
      </p:sp>
    </p:spTree>
    <p:extLst>
      <p:ext uri="{BB962C8B-B14F-4D97-AF65-F5344CB8AC3E}">
        <p14:creationId xmlns:p14="http://schemas.microsoft.com/office/powerpoint/2010/main" val="20012178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2129</TotalTime>
  <Words>2379</Words>
  <Application>Microsoft Office PowerPoint</Application>
  <PresentationFormat>On-screen Show (4:3)</PresentationFormat>
  <Paragraphs>355</Paragraphs>
  <Slides>38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Adjacency</vt:lpstr>
      <vt:lpstr>Chart</vt:lpstr>
      <vt:lpstr>  St. Anthony Medical                 Clinic</vt:lpstr>
      <vt:lpstr>Financial Disclosure</vt:lpstr>
      <vt:lpstr> SAMC ASTHMA TEAM Champions &amp; Coaches </vt:lpstr>
      <vt:lpstr>i2i tracking and Asthma panel</vt:lpstr>
      <vt:lpstr>PowerPoint Presentation</vt:lpstr>
      <vt:lpstr>                         Spirometry in primary Care at  SAMC</vt:lpstr>
      <vt:lpstr>KO KO Legend machine From 06/2010 to 09/2011 We performed 91 Spirometry tests for Asthma evaluation using the Ko Ko  Legend spirometer.</vt:lpstr>
      <vt:lpstr>                       Spirometry Rpt from Ko Ko legend example#1 </vt:lpstr>
      <vt:lpstr>Features of the Koko in our                      clinic.</vt:lpstr>
      <vt:lpstr>                       San Francisco Community Primary Care                             Spirometry Program</vt:lpstr>
      <vt:lpstr>V Max  Spirometry Machine Image</vt:lpstr>
      <vt:lpstr>V max features and use</vt:lpstr>
      <vt:lpstr>Training</vt:lpstr>
      <vt:lpstr>SAMC Spirometry using V max </vt:lpstr>
      <vt:lpstr>   SAMC Asthma Care Process</vt:lpstr>
      <vt:lpstr>SAMC Cases of using Spirometry at Clinic site </vt:lpstr>
      <vt:lpstr>         </vt:lpstr>
      <vt:lpstr>Work Flow: Spirometry Internal Referral by PCP to Asthma Desktop</vt:lpstr>
      <vt:lpstr>Appointment card and instructions  </vt:lpstr>
      <vt:lpstr>Front Office work flow</vt:lpstr>
      <vt:lpstr>Front Office Scheduling Process</vt:lpstr>
      <vt:lpstr>Ms.Tan’s Spirometry Visit  8.30 AM Wednesday </vt:lpstr>
      <vt:lpstr>Medicines</vt:lpstr>
      <vt:lpstr>PFT Interpretation /posted in LCR/</vt:lpstr>
      <vt:lpstr>PCP Referral for Ms.Tan after Spirometry</vt:lpstr>
      <vt:lpstr>Case#2 Mr. DJ’s Spirometry Visit </vt:lpstr>
      <vt:lpstr>Mr.DJ-s Medicines</vt:lpstr>
      <vt:lpstr>PFT Interpretation /posted in LCR/</vt:lpstr>
      <vt:lpstr>PCP Referral for MR.DJ after Spirometry</vt:lpstr>
      <vt:lpstr>Ms.Dam’s Spirometry Visit  09.20 AM Wednesday</vt:lpstr>
      <vt:lpstr>Mrs.Dam’s medicines</vt:lpstr>
      <vt:lpstr>PFT Interpretation of Mrs.Dam  /posted in LCR/</vt:lpstr>
      <vt:lpstr>PCP Referral for Mrs.Dam after Spirometry</vt:lpstr>
      <vt:lpstr>Mr.WP’s Spirometry Visit  09.20 AM Wednesday </vt:lpstr>
      <vt:lpstr>Mr.WP’s Current Medicines</vt:lpstr>
      <vt:lpstr>PCP Referral for Mr. WP after Spirometry Visit</vt:lpstr>
      <vt:lpstr>Costs</vt:lpstr>
      <vt:lpstr>Savings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St.Anthony’s Free Medical Clinic</dc:title>
  <dc:creator>clinic users</dc:creator>
  <cp:lastModifiedBy>Sonia Bledsoe</cp:lastModifiedBy>
  <cp:revision>118</cp:revision>
  <dcterms:created xsi:type="dcterms:W3CDTF">2013-04-03T22:09:38Z</dcterms:created>
  <dcterms:modified xsi:type="dcterms:W3CDTF">2013-06-06T20:37:14Z</dcterms:modified>
</cp:coreProperties>
</file>